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54"/>
  </p:notesMasterIdLst>
  <p:sldIdLst>
    <p:sldId id="256" r:id="rId2"/>
    <p:sldId id="257" r:id="rId3"/>
    <p:sldId id="272" r:id="rId4"/>
    <p:sldId id="260" r:id="rId5"/>
    <p:sldId id="264" r:id="rId6"/>
    <p:sldId id="273" r:id="rId7"/>
    <p:sldId id="265" r:id="rId8"/>
    <p:sldId id="267" r:id="rId9"/>
    <p:sldId id="266" r:id="rId10"/>
    <p:sldId id="268" r:id="rId11"/>
    <p:sldId id="271" r:id="rId12"/>
    <p:sldId id="269" r:id="rId13"/>
    <p:sldId id="270" r:id="rId14"/>
    <p:sldId id="258" r:id="rId15"/>
    <p:sldId id="274" r:id="rId16"/>
    <p:sldId id="275" r:id="rId17"/>
    <p:sldId id="276" r:id="rId18"/>
    <p:sldId id="277" r:id="rId19"/>
    <p:sldId id="278" r:id="rId20"/>
    <p:sldId id="279" r:id="rId21"/>
    <p:sldId id="282" r:id="rId22"/>
    <p:sldId id="280" r:id="rId23"/>
    <p:sldId id="281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5" r:id="rId45"/>
    <p:sldId id="303" r:id="rId46"/>
    <p:sldId id="306" r:id="rId47"/>
    <p:sldId id="307" r:id="rId48"/>
    <p:sldId id="308" r:id="rId49"/>
    <p:sldId id="309" r:id="rId50"/>
    <p:sldId id="310" r:id="rId51"/>
    <p:sldId id="311" r:id="rId52"/>
    <p:sldId id="312" r:id="rId53"/>
  </p:sldIdLst>
  <p:sldSz cx="12192000" cy="6858000"/>
  <p:notesSz cx="6858000" cy="12192000"/>
  <p:embeddedFontLst>
    <p:embeddedFont>
      <p:font typeface="Aptos Mono" panose="020B0009020202020204" pitchFamily="49" charset="0"/>
      <p:regular r:id="rId55"/>
      <p:bold r:id="rId56"/>
      <p:italic r:id="rId57"/>
      <p:boldItalic r:id="rId58"/>
    </p:embeddedFont>
    <p:embeddedFont>
      <p:font typeface="Cambria Math" panose="02040503050406030204" pitchFamily="18" charset="0"/>
      <p:regular r:id="rId59"/>
    </p:embeddedFont>
    <p:embeddedFont>
      <p:font typeface="Cascadia Mono" panose="020B0609020000020004" pitchFamily="49" charset="0"/>
      <p:regular r:id="rId60"/>
      <p:bold r:id="rId61"/>
      <p:italic r:id="rId62"/>
      <p:boldItalic r:id="rId63"/>
    </p:embeddedFont>
    <p:embeddedFont>
      <p:font typeface="Comic Sans MS" panose="030F0702030302020204" pitchFamily="66" charset="0"/>
      <p:regular r:id="rId64"/>
      <p:bold r:id="rId65"/>
      <p:italic r:id="rId66"/>
      <p:boldItalic r:id="rId6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FFE6"/>
    <a:srgbClr val="EFF7EC"/>
    <a:srgbClr val="FBFBEB"/>
    <a:srgbClr val="0B295B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88" autoAdjust="0"/>
    <p:restoredTop sz="94610"/>
  </p:normalViewPr>
  <p:slideViewPr>
    <p:cSldViewPr snapToGrid="0" snapToObjects="1">
      <p:cViewPr>
        <p:scale>
          <a:sx n="127" d="100"/>
          <a:sy n="127" d="100"/>
        </p:scale>
        <p:origin x="1596" y="8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9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4.fntdata"/><Relationship Id="rId66" Type="http://schemas.openxmlformats.org/officeDocument/2006/relationships/font" Target="fonts/font12.fntdata"/><Relationship Id="rId5" Type="http://schemas.openxmlformats.org/officeDocument/2006/relationships/slide" Target="slides/slide4.xml"/><Relationship Id="rId61" Type="http://schemas.openxmlformats.org/officeDocument/2006/relationships/font" Target="fonts/font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5.fntdata"/><Relationship Id="rId67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1077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B27A6-4E39-8A75-B992-0A6493A74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67A24D-35EA-C5FB-D571-466B5AB509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89ED53-B832-8D63-F94E-EF3FE74F68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44247F-8D1E-D165-626C-DEA5D6F129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959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5FDDB-4FA6-B38C-8A3D-35589DC50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039EF1-AB0A-8416-A2AB-EB94E52859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2C4FB5-E5E1-180F-B8E0-539C8157C3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7D11C0-B07F-1A35-1639-4881467F0E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616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88DD1-239C-1E13-ABAE-36675570B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D5DDEA-6DAB-011F-FFBB-077EF46D53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51B143-5E82-4FBF-9BC6-C349C1797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C6503-7B5F-5842-C602-D31AD6D6EC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347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D55E7-6479-1004-0A80-4279A58EA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5EFEFF-9873-61E5-B137-86205F2EAD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2E8E73-AEE8-F5CF-4853-99C4F796D6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B59FB0-B859-1B5C-A0B0-50F6992411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381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E8C7D-70B8-03F5-637F-5AAC06F52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740562-4D4B-3516-24EA-CB9B7BF13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926346-C7D6-AC61-5843-10124B7737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D37D7E-148D-ECBB-9A26-75C035D4AB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442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9DC41-7133-0489-4E72-B33389487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0EA0F3-23B0-9E4D-C49F-8D5D5DAE0D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89F545-C120-7131-2C34-6C72AF7253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8514E5-A342-46EF-8358-7260859E0A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3417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CA68F-C888-E792-82EB-89FF00B65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5AFC23-20C5-53F4-E2ED-B7E69B993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B3BCB7-33CF-7CA6-C36A-1CD0A31806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AB1BC3-B40E-F631-B02F-906F5018ED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824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E9060-138C-C493-30B5-614E6B7EA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F3229D-2A45-63A6-6F4C-B12A4733CF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8867DA-6E25-815A-89D2-DEAB532D8B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2ABEC3-12BF-0D12-4B37-4306914EF8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0854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DB101-436F-73B1-1392-5B6608E1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D89C1A-8F79-78C6-47EA-6BCBCA3BE0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BC638B-3B1D-C634-03E2-ABAA2AB152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185A38-4839-FDCB-D778-7180AC3C31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106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8785A-9ED8-F8B8-7E48-A6ED2071B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BF647D-B3F7-70D3-A4FD-C9EEEBB0B0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A7F3F9-1ACD-FAD8-2A55-2FD8735F62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A7D476-3623-FC30-0964-86B977E46A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742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408D8-833C-949E-142A-9648F5865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CB4B9E-88C4-D18D-84D4-91D25AD6C4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1D6775-97E9-22A6-2194-96ECA03770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6C0012-8A65-E199-B2C2-452224457B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142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2AE84-8D8E-E1DB-B30C-147730E80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D41FEE-2AE7-312D-4005-8F8463047A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D823C8-D71B-D0A4-9C03-59E63D9A5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00ACBB-8DDE-44DF-7DD5-B9122E07E8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8688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5F6EA-E777-7523-6C1C-14C0B7C0B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FA7E1F-D477-93B0-1ED5-B6717F82C1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148C96-A7A8-8A2D-34F1-7F159876A9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F6D3A0-DA66-617B-E640-76F9D9F3F0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41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F3457-5B8B-34E7-2331-7A26A710D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FBBCF2-2A02-D8CC-1696-B5B8A00C02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A14494-9FB8-AFE8-A8BE-98E444A40C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A68941-E124-6959-B47E-C893147A1E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6911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75FAD-FDC4-2FCF-7BB6-519CD515A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C40186-6716-3524-2CA7-769171B36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1137D4-D44B-6DD8-65C8-2431EE639B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4F539-652D-5DA9-B5E1-F1953A46D8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9224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FBD70-BF6A-5B53-0ABB-7E35068BA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C75E81-05F3-B78E-B290-7EA874E07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B557E1-4D35-9847-15A2-CFF3A42DAF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6833D-F86E-C539-88DE-143C08F032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2778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0A8F1-90DB-A85F-D396-1ED711482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F3311D-7222-7EE9-2B20-E4FB06A69B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69E5DB-ADA4-50F3-5AC2-E47F78BF8E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35611C-B174-34DD-88B4-662EF5C010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724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0B239-1A03-FA08-B97B-CF98C8B9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66663C-91F9-E257-8C9C-49193DB2A7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098D06-5620-BF45-B248-56F7AAFF5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FEE31-B85C-99C0-0DB7-5F3AC58A14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944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C0824-B5F9-4B6F-5108-F7A73C60E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FC24A2-7B49-E125-9B2C-67F3076238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54B27F-804D-24F0-3ECC-FCBED53313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C2CF47-A7D5-C77C-241F-4D20EABCE5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9552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D6773-0B8D-888C-5F44-6C4FD751C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2A8B6F-D0DF-550F-FAE9-849B7CFA15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5B7125-F858-0475-FC9C-D9832A6B95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342796-782E-F61A-B337-9ADB63AF89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3511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5CE20-63AA-B88B-A590-80AE4D65E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A84E74-CAF7-BA9F-A35B-432F6789AC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3E1446-E8BF-4133-59C5-EB6553B622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EE673C-1D31-DA3A-2F61-0B1E5B5409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449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33CE0-7B30-9139-C042-D117CDD5D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05E816-D0DA-BE90-2E48-A8EAA35333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1C9BB0-C205-5FDD-ED70-1D08267604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EC13A1-9B60-1C19-3858-4A2EC34467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5497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648D3-F8F2-026B-2F8B-081B49B65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7A90B8-24E5-6FEC-E56F-279B10B156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F91798-D598-7753-25A6-A49061401A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7E349F-E6EF-D632-1443-F22F282C32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9266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3FA64-94EB-7BE9-70FB-824EC19B1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67C29C-FEF9-0723-8F1B-C5F3E02E81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C99918-0C43-9A9B-65E9-C9C168981B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2E48A0-9964-290A-95C1-42D875D12B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5766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339D8-518C-E9BD-0291-BF922C68E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B4D92D-03E4-F29C-55CD-D3E3F1F039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67F248-0A98-D75E-0ADA-35B8B09389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B41394-8CFB-DE93-3E8A-938A05E1F1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0406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CF770-2DAA-434C-6DBE-4A1D28038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67C5D0-487A-9317-3171-1AE4DDE862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DB64FC-0230-2A11-9749-762364AFDF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C341B0-4AFF-E05E-ADB2-92E9076022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2650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8713E-5CD7-40E8-4470-9116F49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F24CF5-CCAC-D861-FAF0-659288F142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C7203F-907E-C50F-75B1-A67EFA96E1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5A797-3C1D-CBE1-A8FB-3952689AAA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886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3AB5F-DB6D-DD19-5C11-354AF9883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FAA79C-84A9-2537-D293-F3D477E957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D60E91-A185-EA94-853B-FC4154B8D9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8E7C61-CF05-9B7A-2F87-23E5CF0E34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6773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A295C-91B7-BF06-64B7-D470E8B44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05940E-2797-6947-AFAB-D07FF2A7DD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1B16A9-BC52-ECB2-9C98-AE840FAFCF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A6C0DB-5DFF-4CFD-09BC-1D8905B93F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0845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0F3B6-50FA-1871-5EB1-2548D5C35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854351-AB9E-B8A8-6B36-8AF2D554F2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3DE8B8-ADC0-9448-1C71-BB56955463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83F76C-7A3F-E6FA-887C-A3ED872760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6317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F8032-1965-D838-9669-150784CCE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9317D4-1BBE-7520-1CD5-1584A534F7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33836D-73A0-1330-630B-0070F6253D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DC0C2E-4833-6BD5-F91F-E809BFFEAE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89114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A6673-84A3-ABA4-E5D4-1A1B918B2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CE3D8A-77FF-B297-CD71-56162CF9B0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27ED2F-5BDB-353C-E2CB-94E0F05918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C0177C-3549-1818-B301-E6963195FF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971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5E185-249E-600E-E887-2F0F5D467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385FF3-82E4-427D-52A7-5840FBE093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B47353-559C-7543-46AF-801E6D1F3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4C0AA1-A3A0-684B-93DB-BEA4214BFF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05793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6BFD4-42E4-481B-1078-4A6A180C6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D03A22-4812-376B-E194-D2E132EB01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5B8938-3E7C-028B-ABC1-0D3B887864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F1C1A-E55B-56DC-92C6-4D10F7FDFF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1290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FA753-E7A5-1185-C7D1-DBF23A86A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A37E65-2E21-EC19-BCDB-2FDC8D758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22E97D-BB9D-9742-9FC0-97CE2B879D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8711A5-1E86-41AC-D806-F12A914B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81100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5FDB0-5CDF-8C6C-BF3E-9A3618B79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0FECCC-EDBD-7D32-490E-CAF9F97D0A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6047C5-1A3E-1CE4-4FEC-5A2D307B4C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B8335A-7F16-8D16-6E81-60D3067159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3271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7BF3A-9033-715F-624F-23032A1F8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CC566E-1D01-FC59-7463-5300DFD25E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AD7203-F66A-345D-736E-4EAE531FB0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C1A57E-C9CD-65FC-66B3-20429A0BD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7436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59D08-8591-7520-6FED-195AD69C2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C7F364-BEA2-6E04-FC39-C3FE6E35CF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2F1BF9-AA55-64A1-CDB2-728AE4E76B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1C8F05-6066-26CE-75BF-DEFFA512B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19636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60008-9FF3-29C5-F5B5-FDE243465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3D827C-B17E-106F-CCC7-05FD718D16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5AE384-09F5-CB1E-8A9B-0311DE0E69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4A7D6A-3E4C-26A7-0720-83F6205F44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3010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2CE7F-F7E5-EC79-EF57-AB8CCE816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D3AC1-7EF3-5FB5-65DA-E19ED9FBBE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1F3DED-AAE0-A103-93B5-4547816C18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B4F053-D4FE-4D75-E5AC-BF14EEFEF0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3649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701F0-5AEF-B094-92C7-C028C079E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214DFA-D8BA-F220-360C-5D62DE123B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D8C65E-207C-7717-F2E9-0F110FA636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B3CE87-BC88-87A2-6AC2-BE3E2375FE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96318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B356C-5B7A-EA79-3EAA-F762E3C62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0EB73F-0A22-3981-7D79-00C3BC000B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CC05A7-93AD-172B-3F21-565247AE77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E6E81-6338-52B2-B0C4-A21B8B551B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57810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C9BE9-49F1-4EF6-56CA-C3657676B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D4251A-DF64-0841-397F-347088754F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FCEC97-D71F-AD16-F60F-5C336BF4E5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CB14DA-D1F8-E95D-C26B-3E58FCAB6C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43900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39405-FC6E-EAE8-549A-BACBCCA75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F52D2E-AF38-D480-F7CB-C6C8255097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17FAD8-871C-FF5C-BD20-173FD659D8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28390B-5168-AF5D-53F2-694154152C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21381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B3B83-3DF6-A0B8-F975-50724FC0A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CA5BEE-AC68-9029-6078-55DBC15260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9437A1-F10C-2CFD-38FF-DC006C9E0A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B1A48F-5BB5-B56B-DA94-79DC31E362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37624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AB9D4-F739-FD3F-8273-D1D34037B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F0BBED-30FE-3BD0-5C6E-F08C9E6E84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F0ADBF-4B48-26DC-F4CA-2C4843C6E1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434A1-5C6E-971D-22D7-742389A8F5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2647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518FD-CDEB-F7AC-4B56-AE5F5FB52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302590-B15C-FBF6-BA88-E0C946796E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5CC973-8BE8-475B-64FD-A409F50D1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90AC14-5EA4-D6DF-31DC-C7D03BDB00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7331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89049-4D75-A959-4061-501E50DA0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C380A3-DF30-CA85-4F36-74BD11C703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F493F9-FA5A-A08E-FFAC-E4F24D1547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2728AB-FDA3-16CB-AE12-60BE80B9F1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13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ca_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" y="45720"/>
            <a:ext cx="2057400" cy="5669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1" descr="/mnt/data/yonsei_bann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822960"/>
            <a:ext cx="3017520" cy="446227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462272" y="1719072"/>
            <a:ext cx="68122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Paper Seminar</a:t>
            </a:r>
            <a:endParaRPr lang="en-US" sz="4000" dirty="0"/>
          </a:p>
          <a:p>
            <a:pPr marL="0" indent="0" algn="ctr">
              <a:buNone/>
            </a:pPr>
            <a:r>
              <a:rPr lang="en-US" sz="4000" b="1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Presentation #1</a:t>
            </a:r>
            <a:endParaRPr lang="en-US" sz="4000" dirty="0"/>
          </a:p>
        </p:txBody>
      </p:sp>
      <p:sp>
        <p:nvSpPr>
          <p:cNvPr id="6" name="Text 2"/>
          <p:cNvSpPr/>
          <p:nvPr/>
        </p:nvSpPr>
        <p:spPr>
          <a:xfrm>
            <a:off x="4114800" y="3282696"/>
            <a:ext cx="7269480" cy="997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1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SpAtten</a:t>
            </a:r>
            <a:r>
              <a:rPr lang="en-US" sz="2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Efficient Sparse Attention Architecture with Cascade Token and Head Pruning, HPCA 2021</a:t>
            </a:r>
          </a:p>
        </p:txBody>
      </p:sp>
      <p:sp>
        <p:nvSpPr>
          <p:cNvPr id="7" name="Text 3"/>
          <p:cNvSpPr/>
          <p:nvPr/>
        </p:nvSpPr>
        <p:spPr>
          <a:xfrm>
            <a:off x="4343400" y="4572000"/>
            <a:ext cx="681228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2022142255 </a:t>
            </a:r>
            <a:r>
              <a:rPr lang="en-US" sz="16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SeokChan</a:t>
            </a:r>
            <a:r>
              <a:rPr lang="en-US" sz="16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Jeong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9" name="Image 2" descr="/mnt/data/aca_foot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pic>
        <p:nvPicPr>
          <p:cNvPr id="10" name="Image 3" descr="/mnt/data/yonsei_foot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8520" y="6473952"/>
            <a:ext cx="1005840" cy="3108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Table of Content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Shape 2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22960" y="1234440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 and background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822960" y="3081528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sz="2200" b="1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Software Algorithm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832104" y="4005072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architecture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832104" y="4928616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Evaluation</a:t>
            </a:r>
            <a:endParaRPr lang="en-US" sz="2200" dirty="0"/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92A08057-CC86-E101-893B-4E5DC0ABF863}"/>
              </a:ext>
            </a:extLst>
          </p:cNvPr>
          <p:cNvSpPr/>
          <p:nvPr/>
        </p:nvSpPr>
        <p:spPr>
          <a:xfrm>
            <a:off x="822960" y="2157984"/>
            <a:ext cx="105156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Background Knowledge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71B0D-EBD2-041D-D728-439C4D4A2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ca_top.png">
            <a:extLst>
              <a:ext uri="{FF2B5EF4-FFF2-40B4-BE49-F238E27FC236}">
                <a16:creationId xmlns:a16="http://schemas.microsoft.com/office/drawing/2014/main" id="{905FEFFA-F08F-FA07-A665-7A51E5AE6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" y="45720"/>
            <a:ext cx="2057400" cy="566928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E3C7849A-E4E2-B370-BBA4-9A884505C634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F4B50509-5314-298E-1FD9-0FD94FB4E262}"/>
              </a:ext>
            </a:extLst>
          </p:cNvPr>
          <p:cNvSpPr/>
          <p:nvPr/>
        </p:nvSpPr>
        <p:spPr>
          <a:xfrm>
            <a:off x="960120" y="2737595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111111"/>
                </a:solidFill>
                <a:latin typeface="Comic Sans MS" pitchFamily="34" charset="0"/>
              </a:rPr>
              <a:t>Motivation and Background</a:t>
            </a:r>
            <a:endParaRPr lang="en-US" sz="4800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75BBA0BE-26D3-7C86-2FB7-2F83AB259E00}"/>
              </a:ext>
            </a:extLst>
          </p:cNvPr>
          <p:cNvSpPr/>
          <p:nvPr/>
        </p:nvSpPr>
        <p:spPr>
          <a:xfrm>
            <a:off x="3017520" y="3600118"/>
            <a:ext cx="612648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AFBD6E4F-D96C-45FE-D7C2-FDCF9C7CC887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1" descr="/mnt/data/aca_footer.png">
            <a:extLst>
              <a:ext uri="{FF2B5EF4-FFF2-40B4-BE49-F238E27FC236}">
                <a16:creationId xmlns:a16="http://schemas.microsoft.com/office/drawing/2014/main" id="{121ED674-B66F-33EE-A2BB-91F2F469F3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28EFD0BD-CEF5-D583-D8CB-1B49EE4A6C28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12174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4424" y="448056"/>
            <a:ext cx="116718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Attention is all you need(NIPS 2017)</a:t>
            </a:r>
          </a:p>
          <a:p>
            <a:r>
              <a:rPr lang="en-US" sz="24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Improving Language Understanding by Generative Pre-Training(GPT-1, 2018)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328466" y="1024128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Shape 2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504443" y="1335830"/>
            <a:ext cx="5985205" cy="4526280"/>
          </a:xfrm>
          <a:prstGeom prst="rect">
            <a:avLst/>
          </a:prstGeom>
          <a:solidFill>
            <a:srgbClr val="F8F9FB"/>
          </a:solidFill>
          <a:ln w="15240">
            <a:solidFill>
              <a:srgbClr val="9AA3B2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Text 6"/>
          <p:cNvSpPr/>
          <p:nvPr/>
        </p:nvSpPr>
        <p:spPr>
          <a:xfrm>
            <a:off x="6837291" y="1330452"/>
            <a:ext cx="356616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Transformer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7084179" y="1851660"/>
            <a:ext cx="32004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CNN -&gt; Attention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837290" y="2729484"/>
            <a:ext cx="5179001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What became different</a:t>
            </a:r>
            <a:r>
              <a:rPr lang="ko-KR" altLang="en-US" sz="2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altLang="ko-KR" sz="2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CNN&amp;RNN</a:t>
            </a:r>
            <a:r>
              <a:rPr lang="en-US" sz="2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7084179" y="3250692"/>
            <a:ext cx="4603378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ko-KR" altLang="ko-KR" sz="1600" dirty="0" err="1"/>
              <a:t>Transformers</a:t>
            </a:r>
            <a:r>
              <a:rPr lang="ko-KR" altLang="ko-KR" sz="1600" dirty="0"/>
              <a:t> </a:t>
            </a:r>
            <a:r>
              <a:rPr lang="en-US" altLang="ko-KR" sz="1600" dirty="0"/>
              <a:t>calculate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massive</a:t>
            </a:r>
            <a:r>
              <a:rPr lang="ko-KR" altLang="ko-KR" sz="1600" dirty="0"/>
              <a:t> </a:t>
            </a:r>
            <a:r>
              <a:rPr lang="ko-KR" altLang="ko-KR" sz="1600" dirty="0" err="1"/>
              <a:t>parallelism</a:t>
            </a:r>
            <a:r>
              <a:rPr lang="en-US" altLang="ko-KR" sz="1600" dirty="0"/>
              <a:t> by GPU more effectively than CNN &amp; RNN</a:t>
            </a:r>
            <a:r>
              <a:rPr lang="ko-KR" altLang="en-US" sz="1600" dirty="0"/>
              <a:t> 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837291" y="4128516"/>
            <a:ext cx="356616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6901298" y="4649724"/>
            <a:ext cx="4930319" cy="713232"/>
          </a:xfrm>
          <a:prstGeom prst="rect">
            <a:avLst/>
          </a:prstGeom>
          <a:solidFill>
            <a:srgbClr val="F3F6FB"/>
          </a:solidFill>
          <a:ln w="12700">
            <a:solidFill>
              <a:srgbClr val="D5DFEF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15" name="Text 12"/>
          <p:cNvSpPr/>
          <p:nvPr/>
        </p:nvSpPr>
        <p:spPr>
          <a:xfrm>
            <a:off x="7065890" y="4832604"/>
            <a:ext cx="450126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Transformer model become dominant</a:t>
            </a:r>
          </a:p>
          <a:p>
            <a:pPr marL="0" indent="0" algn="ctr"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+ Require new acceleration method</a:t>
            </a:r>
            <a:endParaRPr lang="en-US" sz="1500" dirty="0"/>
          </a:p>
        </p:txBody>
      </p:sp>
      <p:pic>
        <p:nvPicPr>
          <p:cNvPr id="16" name="그림 15" descr="Attention Is All You Need">
            <a:extLst>
              <a:ext uri="{FF2B5EF4-FFF2-40B4-BE49-F238E27FC236}">
                <a16:creationId xmlns:a16="http://schemas.microsoft.com/office/drawing/2014/main" id="{02C1785B-8BD7-3F96-8BDF-8C2B7D671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" y="1431036"/>
            <a:ext cx="2901473" cy="4280469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10F5B854-C0B2-F318-E1C0-E04BC466743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373"/>
          <a:stretch>
            <a:fillRect/>
          </a:stretch>
        </p:blipFill>
        <p:spPr>
          <a:xfrm>
            <a:off x="4173968" y="1385675"/>
            <a:ext cx="2315680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2F3CC-6884-B987-A25E-57AD3E897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3373798E-BCB5-2AD7-DA07-472308565AA9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28C5F853-3831-9929-A34F-B2DD8C7D4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7BBCDFCD-AECC-F0BA-FA3D-33679204DF3E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2163B449-AEC2-C227-921F-5AF347E4F455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BERT &amp; GPT-2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44E7E949-4592-7678-48C2-0E492CF90885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E575A0EB-44C9-CE1A-D6AA-21B2D42D1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4" y="958150"/>
            <a:ext cx="7772400" cy="3030656"/>
          </a:xfrm>
          <a:prstGeom prst="rect">
            <a:avLst/>
          </a:prstGeom>
        </p:spPr>
      </p:pic>
      <p:sp>
        <p:nvSpPr>
          <p:cNvPr id="22" name="Text 6">
            <a:extLst>
              <a:ext uri="{FF2B5EF4-FFF2-40B4-BE49-F238E27FC236}">
                <a16:creationId xmlns:a16="http://schemas.microsoft.com/office/drawing/2014/main" id="{7E5CCDF3-B152-0ED5-1505-214F9A6FB771}"/>
              </a:ext>
            </a:extLst>
          </p:cNvPr>
          <p:cNvSpPr/>
          <p:nvPr/>
        </p:nvSpPr>
        <p:spPr>
          <a:xfrm>
            <a:off x="458124" y="4543361"/>
            <a:ext cx="356616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GPT-1 vs BERT-Base</a:t>
            </a:r>
            <a:endParaRPr lang="en-US" sz="2000" dirty="0"/>
          </a:p>
        </p:txBody>
      </p:sp>
      <p:sp>
        <p:nvSpPr>
          <p:cNvPr id="23" name="Text 7">
            <a:extLst>
              <a:ext uri="{FF2B5EF4-FFF2-40B4-BE49-F238E27FC236}">
                <a16:creationId xmlns:a16="http://schemas.microsoft.com/office/drawing/2014/main" id="{C4D676A2-212E-9BD7-184B-67221C956363}"/>
              </a:ext>
            </a:extLst>
          </p:cNvPr>
          <p:cNvSpPr/>
          <p:nvPr/>
        </p:nvSpPr>
        <p:spPr>
          <a:xfrm>
            <a:off x="708660" y="4835969"/>
            <a:ext cx="108585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Encoder-only, 117M</a:t>
            </a:r>
            <a:r>
              <a:rPr lang="ko-KR" altLang="en-US" sz="16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altLang="ko-KR" sz="16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parameter, Bidirectional -&gt; Understand language more, Computation-bound</a:t>
            </a:r>
            <a:endParaRPr lang="en-US" sz="1600" dirty="0"/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5E5F4AF3-5700-A50D-19F9-5D791C391DBD}"/>
              </a:ext>
            </a:extLst>
          </p:cNvPr>
          <p:cNvCxnSpPr>
            <a:cxnSpLocks/>
          </p:cNvCxnSpPr>
          <p:nvPr/>
        </p:nvCxnSpPr>
        <p:spPr>
          <a:xfrm flipV="1">
            <a:off x="3583525" y="2479240"/>
            <a:ext cx="0" cy="671946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7">
            <a:extLst>
              <a:ext uri="{FF2B5EF4-FFF2-40B4-BE49-F238E27FC236}">
                <a16:creationId xmlns:a16="http://schemas.microsoft.com/office/drawing/2014/main" id="{8FED4C5D-FB7B-1435-1D99-C8DC781A8FE2}"/>
              </a:ext>
            </a:extLst>
          </p:cNvPr>
          <p:cNvSpPr/>
          <p:nvPr/>
        </p:nvSpPr>
        <p:spPr>
          <a:xfrm>
            <a:off x="3351232" y="3021923"/>
            <a:ext cx="741678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00" dirty="0" err="1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SpAtten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29" name="Text 6">
            <a:extLst>
              <a:ext uri="{FF2B5EF4-FFF2-40B4-BE49-F238E27FC236}">
                <a16:creationId xmlns:a16="http://schemas.microsoft.com/office/drawing/2014/main" id="{758063F1-F859-24BC-E44F-169045EE07D1}"/>
              </a:ext>
            </a:extLst>
          </p:cNvPr>
          <p:cNvSpPr/>
          <p:nvPr/>
        </p:nvSpPr>
        <p:spPr>
          <a:xfrm>
            <a:off x="458124" y="5364799"/>
            <a:ext cx="356616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GPT-1 vs GPT-2</a:t>
            </a:r>
            <a:endParaRPr lang="en-US" sz="2000" dirty="0"/>
          </a:p>
        </p:txBody>
      </p:sp>
      <p:sp>
        <p:nvSpPr>
          <p:cNvPr id="30" name="Text 7">
            <a:extLst>
              <a:ext uri="{FF2B5EF4-FFF2-40B4-BE49-F238E27FC236}">
                <a16:creationId xmlns:a16="http://schemas.microsoft.com/office/drawing/2014/main" id="{3092EA33-3BEA-DBE5-4CD3-ACEF1B98F243}"/>
              </a:ext>
            </a:extLst>
          </p:cNvPr>
          <p:cNvSpPr/>
          <p:nvPr/>
        </p:nvSpPr>
        <p:spPr>
          <a:xfrm>
            <a:off x="708660" y="5657407"/>
            <a:ext cx="108585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Decoder-only, 1.5B</a:t>
            </a:r>
            <a:r>
              <a:rPr lang="ko-KR" altLang="en-US" sz="16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altLang="ko-KR" sz="16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parameter, Scaling up, Memory-bound</a:t>
            </a:r>
            <a:endParaRPr lang="en-US" sz="1600" dirty="0"/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46D6C52B-7088-845C-D04A-300E22A9DF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3850" y="873458"/>
            <a:ext cx="4409428" cy="4086608"/>
          </a:xfrm>
          <a:prstGeom prst="rect">
            <a:avLst/>
          </a:prstGeom>
        </p:spPr>
      </p:pic>
      <p:cxnSp>
        <p:nvCxnSpPr>
          <p:cNvPr id="33" name="직선 연결선[R] 32">
            <a:extLst>
              <a:ext uri="{FF2B5EF4-FFF2-40B4-BE49-F238E27FC236}">
                <a16:creationId xmlns:a16="http://schemas.microsoft.com/office/drawing/2014/main" id="{10DD641C-E944-12EA-3A30-A43D74E15CD9}"/>
              </a:ext>
            </a:extLst>
          </p:cNvPr>
          <p:cNvCxnSpPr/>
          <p:nvPr/>
        </p:nvCxnSpPr>
        <p:spPr>
          <a:xfrm>
            <a:off x="6021050" y="5936104"/>
            <a:ext cx="228350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꺾인 연결선[E] 34">
            <a:extLst>
              <a:ext uri="{FF2B5EF4-FFF2-40B4-BE49-F238E27FC236}">
                <a16:creationId xmlns:a16="http://schemas.microsoft.com/office/drawing/2014/main" id="{0D391F3D-4941-99E9-9DC0-4EAF006D9298}"/>
              </a:ext>
            </a:extLst>
          </p:cNvPr>
          <p:cNvCxnSpPr>
            <a:cxnSpLocks/>
          </p:cNvCxnSpPr>
          <p:nvPr/>
        </p:nvCxnSpPr>
        <p:spPr>
          <a:xfrm>
            <a:off x="8304552" y="5231567"/>
            <a:ext cx="824459" cy="704537"/>
          </a:xfrm>
          <a:prstGeom prst="bentConnector3">
            <a:avLst>
              <a:gd name="adj1" fmla="val 909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7">
            <a:extLst>
              <a:ext uri="{FF2B5EF4-FFF2-40B4-BE49-F238E27FC236}">
                <a16:creationId xmlns:a16="http://schemas.microsoft.com/office/drawing/2014/main" id="{B90E0132-77D6-65B0-8C4C-BC960FBF0FA7}"/>
              </a:ext>
            </a:extLst>
          </p:cNvPr>
          <p:cNvSpPr/>
          <p:nvPr/>
        </p:nvSpPr>
        <p:spPr>
          <a:xfrm>
            <a:off x="9231744" y="5648532"/>
            <a:ext cx="824459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 err="1">
                <a:solidFill>
                  <a:srgbClr val="FF0000"/>
                </a:solidFill>
                <a:latin typeface="Arial" pitchFamily="34" charset="0"/>
                <a:cs typeface="Arial" pitchFamily="34" charset="-120"/>
              </a:rPr>
              <a:t>SpAtten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49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E7585-7625-1BD4-9174-915EF6316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ca_top.png">
            <a:extLst>
              <a:ext uri="{FF2B5EF4-FFF2-40B4-BE49-F238E27FC236}">
                <a16:creationId xmlns:a16="http://schemas.microsoft.com/office/drawing/2014/main" id="{D306B916-BAB7-E7D0-4DE3-308D54539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" y="45720"/>
            <a:ext cx="2057400" cy="566928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6858CE4E-3BA7-8F13-3874-E536888685EE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CE8D776D-7A64-B372-3142-B6431DCA6405}"/>
              </a:ext>
            </a:extLst>
          </p:cNvPr>
          <p:cNvSpPr/>
          <p:nvPr/>
        </p:nvSpPr>
        <p:spPr>
          <a:xfrm>
            <a:off x="960120" y="2737595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111111"/>
                </a:solidFill>
                <a:latin typeface="Comic Sans MS" pitchFamily="34" charset="0"/>
              </a:rPr>
              <a:t>Background Knowledge</a:t>
            </a:r>
            <a:endParaRPr lang="en-US" sz="4800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3A6B83DC-9C9A-4663-34A0-E07AEAC95C45}"/>
              </a:ext>
            </a:extLst>
          </p:cNvPr>
          <p:cNvSpPr/>
          <p:nvPr/>
        </p:nvSpPr>
        <p:spPr>
          <a:xfrm>
            <a:off x="3017520" y="3600118"/>
            <a:ext cx="612648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B4FFE768-C1AF-8753-E136-552DCD9C0E20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1" descr="/mnt/data/aca_footer.png">
            <a:extLst>
              <a:ext uri="{FF2B5EF4-FFF2-40B4-BE49-F238E27FC236}">
                <a16:creationId xmlns:a16="http://schemas.microsoft.com/office/drawing/2014/main" id="{199CA321-3019-8D59-3C48-DB2A7A7B0A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134FF079-0E83-15ED-4103-7B71BBDFF325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6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94548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611B0-DB38-13E7-075F-FEBF96AED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>
            <a:extLst>
              <a:ext uri="{FF2B5EF4-FFF2-40B4-BE49-F238E27FC236}">
                <a16:creationId xmlns:a16="http://schemas.microsoft.com/office/drawing/2014/main" id="{09E553FE-9A0F-ACC6-A316-602C5F517B59}"/>
              </a:ext>
            </a:extLst>
          </p:cNvPr>
          <p:cNvSpPr/>
          <p:nvPr/>
        </p:nvSpPr>
        <p:spPr>
          <a:xfrm>
            <a:off x="1286259" y="4387001"/>
            <a:ext cx="9324231" cy="1940647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64960798-5FE1-8B7D-2759-A68944835CD7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362CF628-200E-F821-B6A6-2316F3032D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099998F1-F6D1-C746-6801-2D991288C037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232D0A25-1FE3-654E-31CB-2839959D2722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Token &amp; Head</a:t>
            </a:r>
            <a:r>
              <a:rPr lang="ko-KR" altLang="en-US" sz="3400" b="1" dirty="0">
                <a:solidFill>
                  <a:srgbClr val="111111"/>
                </a:solidFill>
                <a:latin typeface="Comic Sans MS" pitchFamily="34" charset="0"/>
              </a:rPr>
              <a:t> </a:t>
            </a:r>
            <a:r>
              <a:rPr lang="en-US" altLang="ko-KR" sz="3400" b="1" dirty="0">
                <a:solidFill>
                  <a:srgbClr val="111111"/>
                </a:solidFill>
                <a:latin typeface="Comic Sans MS" pitchFamily="34" charset="0"/>
              </a:rPr>
              <a:t>(BERT-base)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52F331DE-ECDD-1C7D-08DD-E45E78307378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8AFD68EE-35DD-7005-D7E2-FB820240BF5D}"/>
              </a:ext>
            </a:extLst>
          </p:cNvPr>
          <p:cNvSpPr/>
          <p:nvPr/>
        </p:nvSpPr>
        <p:spPr>
          <a:xfrm>
            <a:off x="458124" y="1638619"/>
            <a:ext cx="356616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Token</a:t>
            </a:r>
            <a:endParaRPr lang="en-US" sz="2000" dirty="0"/>
          </a:p>
        </p:txBody>
      </p:sp>
      <p:sp>
        <p:nvSpPr>
          <p:cNvPr id="23" name="Text 7">
            <a:extLst>
              <a:ext uri="{FF2B5EF4-FFF2-40B4-BE49-F238E27FC236}">
                <a16:creationId xmlns:a16="http://schemas.microsoft.com/office/drawing/2014/main" id="{261562CC-94D7-147D-02CA-230963D0C424}"/>
              </a:ext>
            </a:extLst>
          </p:cNvPr>
          <p:cNvSpPr/>
          <p:nvPr/>
        </p:nvSpPr>
        <p:spPr>
          <a:xfrm>
            <a:off x="708660" y="1931227"/>
            <a:ext cx="108585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Fundamental unit of text that an AI model processes and understands</a:t>
            </a:r>
            <a:endParaRPr lang="en-US" sz="1600" dirty="0"/>
          </a:p>
        </p:txBody>
      </p:sp>
      <p:sp>
        <p:nvSpPr>
          <p:cNvPr id="29" name="Text 6">
            <a:extLst>
              <a:ext uri="{FF2B5EF4-FFF2-40B4-BE49-F238E27FC236}">
                <a16:creationId xmlns:a16="http://schemas.microsoft.com/office/drawing/2014/main" id="{50E7A4FC-9361-041B-9F04-5D5DA0D434BF}"/>
              </a:ext>
            </a:extLst>
          </p:cNvPr>
          <p:cNvSpPr/>
          <p:nvPr/>
        </p:nvSpPr>
        <p:spPr>
          <a:xfrm>
            <a:off x="458124" y="3591473"/>
            <a:ext cx="356616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Head</a:t>
            </a:r>
            <a:endParaRPr lang="en-US" sz="2000" dirty="0"/>
          </a:p>
        </p:txBody>
      </p:sp>
      <p:sp>
        <p:nvSpPr>
          <p:cNvPr id="30" name="Text 7">
            <a:extLst>
              <a:ext uri="{FF2B5EF4-FFF2-40B4-BE49-F238E27FC236}">
                <a16:creationId xmlns:a16="http://schemas.microsoft.com/office/drawing/2014/main" id="{6B98718E-CEB5-87F5-B7BE-F2F1BAAA1B52}"/>
              </a:ext>
            </a:extLst>
          </p:cNvPr>
          <p:cNvSpPr/>
          <p:nvPr/>
        </p:nvSpPr>
        <p:spPr>
          <a:xfrm>
            <a:off x="708660" y="3884081"/>
            <a:ext cx="108585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One parallel attention subspace that looks at token relationships form its own perspective</a:t>
            </a:r>
            <a:endParaRPr lang="en-US" sz="1600"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D5E9817C-D092-B0EA-CB9B-5089BA8F4688}"/>
              </a:ext>
            </a:extLst>
          </p:cNvPr>
          <p:cNvSpPr/>
          <p:nvPr/>
        </p:nvSpPr>
        <p:spPr>
          <a:xfrm>
            <a:off x="800172" y="914400"/>
            <a:ext cx="554636" cy="512064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As</a:t>
            </a: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69C4493F-04F6-0DD1-2255-38308F5668E1}"/>
              </a:ext>
            </a:extLst>
          </p:cNvPr>
          <p:cNvSpPr/>
          <p:nvPr/>
        </p:nvSpPr>
        <p:spPr>
          <a:xfrm>
            <a:off x="1477225" y="914400"/>
            <a:ext cx="554636" cy="512064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a</a:t>
            </a: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271C833D-00B5-7C64-3B8F-0AF394C99F40}"/>
              </a:ext>
            </a:extLst>
          </p:cNvPr>
          <p:cNvSpPr/>
          <p:nvPr/>
        </p:nvSpPr>
        <p:spPr>
          <a:xfrm>
            <a:off x="2154278" y="919789"/>
            <a:ext cx="1141580" cy="512064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visual</a:t>
            </a:r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6E12A9DB-24CE-38E1-4BB8-835A0E5E1590}"/>
              </a:ext>
            </a:extLst>
          </p:cNvPr>
          <p:cNvSpPr/>
          <p:nvPr/>
        </p:nvSpPr>
        <p:spPr>
          <a:xfrm>
            <a:off x="3418275" y="914400"/>
            <a:ext cx="1141580" cy="512064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treat</a:t>
            </a:r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E4F92D00-DAC4-95D4-E236-80BB0E60EE00}"/>
              </a:ext>
            </a:extLst>
          </p:cNvPr>
          <p:cNvSpPr/>
          <p:nvPr/>
        </p:nvSpPr>
        <p:spPr>
          <a:xfrm>
            <a:off x="4682272" y="914400"/>
            <a:ext cx="476326" cy="512064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,</a:t>
            </a:r>
          </a:p>
        </p:txBody>
      </p:sp>
      <p:sp>
        <p:nvSpPr>
          <p:cNvPr id="12" name="Text 0">
            <a:extLst>
              <a:ext uri="{FF2B5EF4-FFF2-40B4-BE49-F238E27FC236}">
                <a16:creationId xmlns:a16="http://schemas.microsoft.com/office/drawing/2014/main" id="{F032AEBC-4605-F9C5-ABE4-A88B55298E03}"/>
              </a:ext>
            </a:extLst>
          </p:cNvPr>
          <p:cNvSpPr/>
          <p:nvPr/>
        </p:nvSpPr>
        <p:spPr>
          <a:xfrm>
            <a:off x="5281015" y="914400"/>
            <a:ext cx="814985" cy="512064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the</a:t>
            </a:r>
          </a:p>
        </p:txBody>
      </p:sp>
      <p:sp>
        <p:nvSpPr>
          <p:cNvPr id="13" name="Text 0">
            <a:extLst>
              <a:ext uri="{FF2B5EF4-FFF2-40B4-BE49-F238E27FC236}">
                <a16:creationId xmlns:a16="http://schemas.microsoft.com/office/drawing/2014/main" id="{278AC2BA-8E5D-38CF-9368-EB01FB3D30D5}"/>
              </a:ext>
            </a:extLst>
          </p:cNvPr>
          <p:cNvSpPr/>
          <p:nvPr/>
        </p:nvSpPr>
        <p:spPr>
          <a:xfrm>
            <a:off x="6218418" y="914400"/>
            <a:ext cx="958760" cy="512064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film</a:t>
            </a:r>
          </a:p>
        </p:txBody>
      </p:sp>
      <p:sp>
        <p:nvSpPr>
          <p:cNvPr id="14" name="Text 0">
            <a:extLst>
              <a:ext uri="{FF2B5EF4-FFF2-40B4-BE49-F238E27FC236}">
                <a16:creationId xmlns:a16="http://schemas.microsoft.com/office/drawing/2014/main" id="{097D3351-3D3A-36B4-01FF-77EA0727F10C}"/>
              </a:ext>
            </a:extLst>
          </p:cNvPr>
          <p:cNvSpPr/>
          <p:nvPr/>
        </p:nvSpPr>
        <p:spPr>
          <a:xfrm>
            <a:off x="7299596" y="914400"/>
            <a:ext cx="412419" cy="512064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is</a:t>
            </a:r>
          </a:p>
        </p:txBody>
      </p:sp>
      <p:sp>
        <p:nvSpPr>
          <p:cNvPr id="15" name="Text 0">
            <a:extLst>
              <a:ext uri="{FF2B5EF4-FFF2-40B4-BE49-F238E27FC236}">
                <a16:creationId xmlns:a16="http://schemas.microsoft.com/office/drawing/2014/main" id="{80DC9542-36A2-D458-6E14-54FFD62F2354}"/>
              </a:ext>
            </a:extLst>
          </p:cNvPr>
          <p:cNvSpPr/>
          <p:nvPr/>
        </p:nvSpPr>
        <p:spPr>
          <a:xfrm>
            <a:off x="7834433" y="914400"/>
            <a:ext cx="1292314" cy="512064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almost</a:t>
            </a:r>
          </a:p>
        </p:txBody>
      </p:sp>
      <p:sp>
        <p:nvSpPr>
          <p:cNvPr id="16" name="Text 0">
            <a:extLst>
              <a:ext uri="{FF2B5EF4-FFF2-40B4-BE49-F238E27FC236}">
                <a16:creationId xmlns:a16="http://schemas.microsoft.com/office/drawing/2014/main" id="{594F110D-7F35-7807-65A6-B8396D0B7F71}"/>
              </a:ext>
            </a:extLst>
          </p:cNvPr>
          <p:cNvSpPr/>
          <p:nvPr/>
        </p:nvSpPr>
        <p:spPr>
          <a:xfrm>
            <a:off x="9249165" y="914400"/>
            <a:ext cx="1465610" cy="512064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perfect</a:t>
            </a:r>
          </a:p>
        </p:txBody>
      </p:sp>
      <p:sp>
        <p:nvSpPr>
          <p:cNvPr id="17" name="Text 0">
            <a:extLst>
              <a:ext uri="{FF2B5EF4-FFF2-40B4-BE49-F238E27FC236}">
                <a16:creationId xmlns:a16="http://schemas.microsoft.com/office/drawing/2014/main" id="{1DCFE4F8-E94A-1047-767D-8EF989B4BD5C}"/>
              </a:ext>
            </a:extLst>
          </p:cNvPr>
          <p:cNvSpPr/>
          <p:nvPr/>
        </p:nvSpPr>
        <p:spPr>
          <a:xfrm>
            <a:off x="10837193" y="914400"/>
            <a:ext cx="476326" cy="512064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.</a:t>
            </a:r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AE71F2F9-C9AF-6E8F-816F-438A6BB1F2DE}"/>
              </a:ext>
            </a:extLst>
          </p:cNvPr>
          <p:cNvSpPr/>
          <p:nvPr/>
        </p:nvSpPr>
        <p:spPr>
          <a:xfrm>
            <a:off x="482313" y="2489011"/>
            <a:ext cx="958760" cy="512064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film</a:t>
            </a: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600E4461-52F5-39AA-ABFC-CA4AD47FA935}"/>
              </a:ext>
            </a:extLst>
          </p:cNvPr>
          <p:cNvCxnSpPr>
            <a:cxnSpLocks/>
          </p:cNvCxnSpPr>
          <p:nvPr/>
        </p:nvCxnSpPr>
        <p:spPr>
          <a:xfrm flipV="1">
            <a:off x="1528984" y="2745043"/>
            <a:ext cx="554636" cy="4885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6">
            <a:extLst>
              <a:ext uri="{FF2B5EF4-FFF2-40B4-BE49-F238E27FC236}">
                <a16:creationId xmlns:a16="http://schemas.microsoft.com/office/drawing/2014/main" id="{98EF3354-B13E-8A9A-5DD2-AD0748B75CE4}"/>
              </a:ext>
            </a:extLst>
          </p:cNvPr>
          <p:cNvSpPr/>
          <p:nvPr/>
        </p:nvSpPr>
        <p:spPr>
          <a:xfrm>
            <a:off x="2122346" y="2566853"/>
            <a:ext cx="6573079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ko-KR" altLang="ko-KR" sz="2000" b="1" dirty="0"/>
              <a:t>[0.12, -0.38, 0.57, ..., 0.21]</a:t>
            </a:r>
            <a:r>
              <a:rPr lang="en-US" altLang="ko-KR" sz="2000" b="1" dirty="0"/>
              <a:t>         </a:t>
            </a:r>
            <a:r>
              <a:rPr lang="ko-KR" altLang="en-US" sz="2000" b="1" dirty="0"/>
              <a:t> →</a:t>
            </a:r>
            <a:r>
              <a:rPr lang="en-US" altLang="ko-KR" sz="2000" b="1" dirty="0"/>
              <a:t>        1x768 Vector</a:t>
            </a:r>
            <a:endParaRPr lang="ko-KR" altLang="ko-KR" sz="2000" b="1" dirty="0"/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BF48CBF8-CB29-AA09-1E90-3F5E5ED3C001}"/>
              </a:ext>
            </a:extLst>
          </p:cNvPr>
          <p:cNvCxnSpPr>
            <a:cxnSpLocks/>
          </p:cNvCxnSpPr>
          <p:nvPr/>
        </p:nvCxnSpPr>
        <p:spPr>
          <a:xfrm flipV="1">
            <a:off x="2425976" y="2845303"/>
            <a:ext cx="0" cy="329218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51D82ABA-59F8-69BE-FEFE-BD0430F4ED8C}"/>
              </a:ext>
            </a:extLst>
          </p:cNvPr>
          <p:cNvCxnSpPr>
            <a:cxnSpLocks/>
          </p:cNvCxnSpPr>
          <p:nvPr/>
        </p:nvCxnSpPr>
        <p:spPr>
          <a:xfrm flipV="1">
            <a:off x="3164972" y="2842427"/>
            <a:ext cx="0" cy="329218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01313DD4-6192-2716-CDDA-D391493CC4E3}"/>
              </a:ext>
            </a:extLst>
          </p:cNvPr>
          <p:cNvCxnSpPr>
            <a:cxnSpLocks/>
          </p:cNvCxnSpPr>
          <p:nvPr/>
        </p:nvCxnSpPr>
        <p:spPr>
          <a:xfrm flipV="1">
            <a:off x="3817705" y="2839551"/>
            <a:ext cx="0" cy="329218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7">
            <a:extLst>
              <a:ext uri="{FF2B5EF4-FFF2-40B4-BE49-F238E27FC236}">
                <a16:creationId xmlns:a16="http://schemas.microsoft.com/office/drawing/2014/main" id="{30C15B11-C585-30CE-C783-F09765E8F3CE}"/>
              </a:ext>
            </a:extLst>
          </p:cNvPr>
          <p:cNvSpPr/>
          <p:nvPr/>
        </p:nvSpPr>
        <p:spPr>
          <a:xfrm>
            <a:off x="2206037" y="3080543"/>
            <a:ext cx="6573078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600" dirty="0"/>
              <a:t>Verb</a:t>
            </a:r>
            <a:r>
              <a:rPr lang="ko-KR" altLang="en-US" sz="1600" dirty="0"/>
              <a:t>  </a:t>
            </a:r>
            <a:r>
              <a:rPr lang="en-US" altLang="ko-KR" sz="1600" dirty="0"/>
              <a:t>Adjective Noun                               </a:t>
            </a:r>
            <a:r>
              <a:rPr lang="ko-KR" altLang="en-US" sz="1600" b="1" dirty="0"/>
              <a:t>→</a:t>
            </a:r>
            <a:r>
              <a:rPr lang="en-US" altLang="ko-KR" sz="1600" b="1" dirty="0"/>
              <a:t>            Features</a:t>
            </a:r>
            <a:r>
              <a:rPr lang="en-US" sz="1600" dirty="0"/>
              <a:t>            </a:t>
            </a:r>
          </a:p>
        </p:txBody>
      </p:sp>
      <p:pic>
        <p:nvPicPr>
          <p:cNvPr id="41" name="그림 40">
            <a:extLst>
              <a:ext uri="{FF2B5EF4-FFF2-40B4-BE49-F238E27FC236}">
                <a16:creationId xmlns:a16="http://schemas.microsoft.com/office/drawing/2014/main" id="{EB99DAB6-952C-4E5F-9512-87AA029ADB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96" t="23723" r="5941" b="34468"/>
          <a:stretch>
            <a:fillRect/>
          </a:stretch>
        </p:blipFill>
        <p:spPr>
          <a:xfrm>
            <a:off x="1383515" y="4397981"/>
            <a:ext cx="5480956" cy="1929667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8E179804-AC40-97B8-FBFD-FCBB165B360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290" t="68159" r="47543" b="19287"/>
          <a:stretch>
            <a:fillRect/>
          </a:stretch>
        </p:blipFill>
        <p:spPr>
          <a:xfrm>
            <a:off x="7018802" y="4892898"/>
            <a:ext cx="3121900" cy="73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888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716AC-8B9A-E905-5131-A55CD21FE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B5DB3EED-088D-8130-9529-6573F9C8DB57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B9E3ED93-7F1F-7B90-CD84-F53F2C590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75B41853-DB85-7D6F-219D-BE393D89CB45}"/>
              </a:ext>
            </a:extLst>
          </p:cNvPr>
          <p:cNvSpPr/>
          <p:nvPr/>
        </p:nvSpPr>
        <p:spPr>
          <a:xfrm>
            <a:off x="1158240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EFD0C9DB-1B53-FB12-84AB-D9F6B82948B9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You don’t have to understand every word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D88FECE0-B1D9-EED4-DF66-9540AB4298C7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267A41A-B50D-B7C8-CF38-7036D63D5A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314" b="11068"/>
          <a:stretch>
            <a:fillRect/>
          </a:stretch>
        </p:blipFill>
        <p:spPr>
          <a:xfrm>
            <a:off x="159056" y="942866"/>
            <a:ext cx="11873888" cy="511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87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4B459-F177-BF37-12F5-0F71170E6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1C703CA9-2C73-380C-2777-9C4285834FD3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D6772E72-C7CA-6064-09D8-85AAAB78C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F3FCA483-61CB-723B-F12A-D196C9A7ADA2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5AD8F0F2-96F5-8816-B38A-15AE38FE2EF0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3 Optimization of </a:t>
            </a:r>
            <a:r>
              <a:rPr lang="en-US" sz="3400" b="1" dirty="0" err="1">
                <a:solidFill>
                  <a:srgbClr val="111111"/>
                </a:solidFill>
                <a:latin typeface="Comic Sans MS" pitchFamily="34" charset="0"/>
              </a:rPr>
              <a:t>SpAtten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457E992E-79E0-2AC5-47A2-2D13B50F1FD8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C81E7AB4-B40F-42B8-EE46-0BC6D7C2D33E}"/>
              </a:ext>
            </a:extLst>
          </p:cNvPr>
          <p:cNvSpPr/>
          <p:nvPr/>
        </p:nvSpPr>
        <p:spPr>
          <a:xfrm>
            <a:off x="411480" y="1299485"/>
            <a:ext cx="5235310" cy="3318581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Cascade Token Pruning</a:t>
            </a:r>
          </a:p>
          <a:p>
            <a:pPr marL="0" indent="0">
              <a:buNone/>
            </a:pPr>
            <a:endParaRPr lang="en-US" sz="2400" b="1" dirty="0">
              <a:solidFill>
                <a:srgbClr val="FF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r>
              <a:rPr lang="en-US" altLang="ko-KR" sz="2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Cascade Head Pruning</a:t>
            </a:r>
          </a:p>
          <a:p>
            <a:endParaRPr lang="en-US" altLang="ko-KR" sz="2400" b="1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r>
              <a:rPr lang="en-US" altLang="ko-KR" sz="2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Progressive Quantization</a:t>
            </a:r>
            <a:r>
              <a:rPr lang="en-US" sz="2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              </a:t>
            </a:r>
          </a:p>
          <a:p>
            <a:r>
              <a:rPr lang="en-US" sz="2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               ⬍</a:t>
            </a:r>
          </a:p>
          <a:p>
            <a:r>
              <a:rPr lang="en-US" sz="2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 Direct Quantization</a:t>
            </a:r>
          </a:p>
          <a:p>
            <a:endParaRPr lang="en-US" sz="2400" b="1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36646F2-F09C-159A-A9D8-40456F40B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7189" y="932688"/>
            <a:ext cx="7555731" cy="519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604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561B2-DA55-D063-2660-8FAE4FE2B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490007BB-3F16-9EE2-4589-C2B345670D36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86AF02A0-F3F1-80A0-6EDB-707E3AB9D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F93B9112-217E-397B-7CE5-B62F6967B44E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6506FAEE-D029-860D-4B47-C96AF360DD3F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Attention Mechanism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7145F7AF-E5D8-7356-9B0D-5750E8529D93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6">
                <a:extLst>
                  <a:ext uri="{FF2B5EF4-FFF2-40B4-BE49-F238E27FC236}">
                    <a16:creationId xmlns:a16="http://schemas.microsoft.com/office/drawing/2014/main" id="{74FB6BD4-3361-6AD7-F732-ADBA3513C9C4}"/>
                  </a:ext>
                </a:extLst>
              </p:cNvPr>
              <p:cNvSpPr/>
              <p:nvPr/>
            </p:nvSpPr>
            <p:spPr>
              <a:xfrm>
                <a:off x="411480" y="1040693"/>
                <a:ext cx="10388792" cy="4932062"/>
              </a:xfrm>
              <a:prstGeom prst="rect">
                <a:avLst/>
              </a:prstGeom>
              <a:noFill/>
              <a:ln/>
            </p:spPr>
            <p:txBody>
              <a:bodyPr wrap="square" lIns="254" tIns="254" rIns="254" bIns="254" rtlCol="0" anchor="ctr"/>
              <a:lstStyle/>
              <a:p>
                <a:r>
                  <a:rPr lang="en-US" sz="2400" b="1" dirty="0">
                    <a:solidFill>
                      <a:srgbClr val="FF0000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Attention score </a:t>
                </a:r>
                <a:r>
                  <a:rPr lang="en-US" sz="2400" b="1" dirty="0">
                    <a:solidFill>
                      <a:srgbClr val="111111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ko-KR" altLang="en-US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ko-KR" altLang="en-US" sz="2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ko-KR" altLang="en-US" sz="2400" b="1" i="1">
                                <a:latin typeface="Cambria Math" panose="02040503050406030204" pitchFamily="18" charset="0"/>
                              </a:rPr>
                              <m:t>𝑸</m:t>
                            </m:r>
                          </m:e>
                          <m:sub>
                            <m:r>
                              <a:rPr lang="ko-KR" altLang="en-US" sz="2400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  <m:sSubSup>
                          <m:sSubSupPr>
                            <m:ctrlPr>
                              <a:rPr lang="ko-KR" altLang="en-US" sz="24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ko-KR" altLang="en-US" sz="2400" b="1" i="1"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b>
                            <m:r>
                              <a:rPr lang="ko-KR" altLang="en-US" sz="2400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  <m:sup>
                            <m:r>
                              <a:rPr lang="ko-KR" altLang="en-US" sz="2400" b="1" i="1">
                                <a:latin typeface="Cambria Math" panose="02040503050406030204" pitchFamily="18" charset="0"/>
                              </a:rPr>
                              <m:t>𝑻</m:t>
                            </m:r>
                          </m:sup>
                        </m:sSubSup>
                      </m:num>
                      <m:den>
                        <m:rad>
                          <m:radPr>
                            <m:degHide m:val="on"/>
                            <m:ctrlPr>
                              <a:rPr lang="ko-KR" altLang="en-US" sz="2400" b="1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ko-KR" altLang="en-US" sz="2400" b="1" i="1">
                                <a:latin typeface="Cambria Math" panose="02040503050406030204" pitchFamily="18" charset="0"/>
                              </a:rPr>
                              <m:t>𝑫</m:t>
                            </m:r>
                          </m:e>
                        </m:rad>
                      </m:den>
                    </m:f>
                  </m:oMath>
                </a14:m>
                <a:endParaRPr lang="en-US" altLang="ko-KR" sz="2400" b="1" dirty="0">
                  <a:latin typeface="Arial" pitchFamily="34" charset="0"/>
                </a:endParaRPr>
              </a:p>
              <a:p>
                <a:endParaRPr lang="en-US" altLang="ko-KR" sz="2400" b="1" dirty="0"/>
              </a:p>
              <a:p>
                <a:endParaRPr lang="en-US" altLang="ko-KR" sz="2400" b="1" dirty="0"/>
              </a:p>
              <a:p>
                <a:endParaRPr lang="en-US" altLang="ko-KR" sz="2400" b="1" dirty="0"/>
              </a:p>
              <a:p>
                <a:endParaRPr lang="en-US" altLang="ko-KR" sz="2400" b="1" dirty="0"/>
              </a:p>
              <a:p>
                <a:r>
                  <a:rPr lang="ko-KR" altLang="en-US" sz="2400" b="1" dirty="0"/>
                  <a:t>                                                          </a:t>
                </a:r>
                <a:r>
                  <a:rPr lang="en-US" altLang="ko-KR" sz="2400" b="1" dirty="0"/>
                  <a:t>  Cascade Token &amp; Head Pruning </a:t>
                </a:r>
              </a:p>
              <a:p>
                <a:endParaRPr lang="en-US" altLang="ko-KR" sz="2400" b="1" dirty="0"/>
              </a:p>
              <a:p>
                <a:endParaRPr lang="en-US" altLang="ko-KR" sz="2400" b="1" dirty="0"/>
              </a:p>
              <a:p>
                <a:endParaRPr lang="en-US" altLang="ko-KR" sz="2400" b="1" dirty="0"/>
              </a:p>
              <a:p>
                <a:endParaRPr lang="ko-KR" altLang="en-US" sz="24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o-KR" altLang="en-US" sz="2400" b="1" i="1">
                          <a:latin typeface="Cambria Math" panose="02040503050406030204" pitchFamily="18" charset="0"/>
                        </a:rPr>
                        <m:t>𝐀𝐭𝐭𝐞𝐧𝐭𝐢𝐨𝐧</m:t>
                      </m:r>
                      <m:r>
                        <a:rPr lang="ko-KR" altLang="en-US" sz="2400" b="1">
                          <a:latin typeface="Cambria Math" panose="02040503050406030204" pitchFamily="18" charset="0"/>
                        </a:rPr>
                        <m:t>⁡</m:t>
                      </m:r>
                      <m:d>
                        <m:dPr>
                          <m:sepChr m:val=","/>
                          <m:ctrlPr>
                            <a:rPr lang="ko-KR" altLang="en-US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sz="2400" b="1" i="1"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e>
                          <m:r>
                            <a:rPr lang="ko-KR" altLang="en-US" sz="2400" b="1" i="1"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e>
                          <m:r>
                            <a:rPr lang="ko-KR" altLang="en-US" sz="2400" b="1" i="1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</m:d>
                      <m:r>
                        <a:rPr lang="ko-KR" altLang="en-US" sz="2400" b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ko-KR" altLang="en-US" sz="2400" b="1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ko-KR" altLang="en-US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𝑺𝒐𝒇𝒕𝒎𝒂𝒙</m:t>
                          </m:r>
                        </m:fName>
                        <m:e>
                          <m:d>
                            <m:dPr>
                              <m:ctrlPr>
                                <a:rPr lang="ko-KR" altLang="en-US" sz="24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o-KR" altLang="en-US" sz="2400" b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𝙰𝚝𝚝𝚎𝚗𝚝𝚒𝚘𝚗</m:t>
                              </m:r>
                              <m:r>
                                <a:rPr lang="ko-KR" altLang="en-US" sz="2400" b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ko-KR" altLang="en-US" sz="2400" b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𝚜𝚌𝚘𝚛𝚎</m:t>
                              </m:r>
                            </m:e>
                          </m:d>
                        </m:e>
                      </m:func>
                      <m:r>
                        <a:rPr lang="ko-KR" altLang="en-US" sz="2400" b="1" i="1"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ko-KR" altLang="en-US" sz="2400" b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ko-KR" altLang="en-US" sz="2400" b="1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ko-KR" altLang="en-US" sz="2400" b="1" i="1">
                              <a:latin typeface="Cambria Math" panose="02040503050406030204" pitchFamily="18" charset="0"/>
                            </a:rPr>
                            <m:t>𝑺𝒐𝒇𝒕𝒎𝒂𝒙</m:t>
                          </m:r>
                        </m:fName>
                        <m:e>
                          <m:d>
                            <m:dPr>
                              <m:ctrlPr>
                                <a:rPr lang="ko-KR" altLang="en-US" sz="24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ko-KR" altLang="en-US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ko-KR" altLang="en-US" sz="2400" b="1" i="1">
                                      <a:latin typeface="Cambria Math" panose="02040503050406030204" pitchFamily="18" charset="0"/>
                                    </a:rPr>
                                    <m:t>𝑸</m:t>
                                  </m:r>
                                  <m:sSup>
                                    <m:sSupPr>
                                      <m:ctrlPr>
                                        <a:rPr lang="ko-KR" altLang="en-US" sz="24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ko-KR" altLang="en-US" sz="2400" b="1" i="1">
                                          <a:latin typeface="Cambria Math" panose="02040503050406030204" pitchFamily="18" charset="0"/>
                                        </a:rPr>
                                        <m:t>𝑲</m:t>
                                      </m:r>
                                    </m:e>
                                    <m:sup>
                                      <m:r>
                                        <a:rPr lang="ko-KR" altLang="en-US" sz="2400" b="1" i="1">
                                          <a:latin typeface="Cambria Math" panose="02040503050406030204" pitchFamily="18" charset="0"/>
                                        </a:rPr>
                                        <m:t>𝑻</m:t>
                                      </m:r>
                                    </m:sup>
                                  </m:sSup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ko-KR" altLang="en-US" sz="24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ko-KR" altLang="en-US" sz="2400" b="1" i="1">
                                          <a:latin typeface="Cambria Math" panose="02040503050406030204" pitchFamily="18" charset="0"/>
                                        </a:rPr>
                                        <m:t>𝑫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  <m:r>
                        <a:rPr lang="ko-KR" altLang="en-US" sz="2400" b="1" i="1">
                          <a:latin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br>
                  <a:rPr lang="ko-KR" altLang="ko-KR" sz="2400" dirty="0"/>
                </a:br>
                <a:endParaRPr lang="en-US" sz="2400" b="1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endParaRPr>
              </a:p>
            </p:txBody>
          </p:sp>
        </mc:Choice>
        <mc:Fallback xmlns="">
          <p:sp>
            <p:nvSpPr>
              <p:cNvPr id="11" name="Text 6">
                <a:extLst>
                  <a:ext uri="{FF2B5EF4-FFF2-40B4-BE49-F238E27FC236}">
                    <a16:creationId xmlns:a16="http://schemas.microsoft.com/office/drawing/2014/main" id="{74FB6BD4-3361-6AD7-F732-ADBA3513C9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" y="1040693"/>
                <a:ext cx="10388792" cy="4932062"/>
              </a:xfrm>
              <a:prstGeom prst="rect">
                <a:avLst/>
              </a:prstGeom>
              <a:blipFill>
                <a:blip r:embed="rId4"/>
                <a:stretch>
                  <a:fillRect l="-1832" r="-488"/>
                </a:stretch>
              </a:blipFill>
              <a:ln/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그림 2">
            <a:extLst>
              <a:ext uri="{FF2B5EF4-FFF2-40B4-BE49-F238E27FC236}">
                <a16:creationId xmlns:a16="http://schemas.microsoft.com/office/drawing/2014/main" id="{069AEEE1-D1C6-8840-8CEE-4EF612BB6B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" y="1780312"/>
            <a:ext cx="4691476" cy="3452824"/>
          </a:xfrm>
          <a:prstGeom prst="rect">
            <a:avLst/>
          </a:prstGeom>
        </p:spPr>
      </p:pic>
      <p:cxnSp>
        <p:nvCxnSpPr>
          <p:cNvPr id="9" name="직선 연결선[R] 8">
            <a:extLst>
              <a:ext uri="{FF2B5EF4-FFF2-40B4-BE49-F238E27FC236}">
                <a16:creationId xmlns:a16="http://schemas.microsoft.com/office/drawing/2014/main" id="{2A6051E0-4544-8768-D00D-504B034A55F0}"/>
              </a:ext>
            </a:extLst>
          </p:cNvPr>
          <p:cNvCxnSpPr/>
          <p:nvPr/>
        </p:nvCxnSpPr>
        <p:spPr>
          <a:xfrm>
            <a:off x="3347049" y="5727940"/>
            <a:ext cx="4175185" cy="0"/>
          </a:xfrm>
          <a:prstGeom prst="line">
            <a:avLst/>
          </a:prstGeom>
          <a:ln w="317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B1F0C207-12D0-2748-9BBC-76764A28A071}"/>
              </a:ext>
            </a:extLst>
          </p:cNvPr>
          <p:cNvCxnSpPr>
            <a:cxnSpLocks/>
          </p:cNvCxnSpPr>
          <p:nvPr/>
        </p:nvCxnSpPr>
        <p:spPr>
          <a:xfrm>
            <a:off x="5410716" y="5727941"/>
            <a:ext cx="0" cy="268972"/>
          </a:xfrm>
          <a:prstGeom prst="straightConnector1">
            <a:avLst/>
          </a:prstGeom>
          <a:ln w="508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421D3A4-0D45-7B16-E619-4C20B672611A}"/>
              </a:ext>
            </a:extLst>
          </p:cNvPr>
          <p:cNvSpPr txBox="1"/>
          <p:nvPr/>
        </p:nvSpPr>
        <p:spPr>
          <a:xfrm>
            <a:off x="3696074" y="5928427"/>
            <a:ext cx="34465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400" b="1" dirty="0"/>
              <a:t>Progressive Attention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3574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8B66B-B930-A9E9-FBE6-4B47FA019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6FCEF430-DBBE-9E76-DB58-1C2389E84F14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E71B68ED-0A07-1340-5225-21C28C8C0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680B7C60-C254-7753-1D61-2C2124E5BD32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D0678FB0-B145-A8A8-CEEC-4A80B2FC5C41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Cascade Token Pruning vs Head Pruning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64BEFB4B-068B-69EA-F4C7-4C9E349C1C97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1FE25EC-B836-0911-FE4A-1FCBEFE0406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9" t="11436"/>
          <a:stretch>
            <a:fillRect/>
          </a:stretch>
        </p:blipFill>
        <p:spPr>
          <a:xfrm>
            <a:off x="522515" y="830192"/>
            <a:ext cx="11137950" cy="559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812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FDF5F-220B-31B8-D824-582D621B5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1823EB4A-EE7E-A9DA-DEA3-F713D9A2EF33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262107E0-58AA-C56C-449E-514D49A03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5909E7E9-F4F1-C116-FD14-384A1E00F1FC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DCEE9DF7-DE25-BE3D-3A41-C813D7DDC258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Cascade Pruning vs Value Pruning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BE06AF99-68DA-0630-B9DF-E6B0342EDA96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FB42B602-F4FC-AD7E-8346-79EE0213015C}"/>
              </a:ext>
            </a:extLst>
          </p:cNvPr>
          <p:cNvSpPr/>
          <p:nvPr/>
        </p:nvSpPr>
        <p:spPr>
          <a:xfrm>
            <a:off x="376308" y="882740"/>
            <a:ext cx="5285232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62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Cascade Pruning</a:t>
            </a:r>
            <a:endParaRPr lang="en-US" sz="1800" dirty="0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82A71130-CDDF-65EC-255B-BC438F727C36}"/>
              </a:ext>
            </a:extLst>
          </p:cNvPr>
          <p:cNvSpPr/>
          <p:nvPr/>
        </p:nvSpPr>
        <p:spPr>
          <a:xfrm>
            <a:off x="376308" y="1166204"/>
            <a:ext cx="5285232" cy="2194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5A65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&amp; persistent pruning across later layers</a:t>
            </a:r>
            <a:endParaRPr lang="en-US" sz="1080" dirty="0"/>
          </a:p>
        </p:txBody>
      </p:sp>
      <p:sp>
        <p:nvSpPr>
          <p:cNvPr id="13" name="Shape 5">
            <a:extLst>
              <a:ext uri="{FF2B5EF4-FFF2-40B4-BE49-F238E27FC236}">
                <a16:creationId xmlns:a16="http://schemas.microsoft.com/office/drawing/2014/main" id="{C7EC0D23-D7A5-2843-700D-779D63CD679B}"/>
              </a:ext>
            </a:extLst>
          </p:cNvPr>
          <p:cNvSpPr/>
          <p:nvPr/>
        </p:nvSpPr>
        <p:spPr>
          <a:xfrm>
            <a:off x="376308" y="1449668"/>
            <a:ext cx="5285232" cy="0"/>
          </a:xfrm>
          <a:prstGeom prst="line">
            <a:avLst/>
          </a:prstGeom>
          <a:noFill/>
          <a:ln w="10160">
            <a:solidFill>
              <a:srgbClr val="C7D0D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28C6D93B-D81B-1CE6-7D3E-F10AF01923DE}"/>
              </a:ext>
            </a:extLst>
          </p:cNvPr>
          <p:cNvSpPr/>
          <p:nvPr/>
        </p:nvSpPr>
        <p:spPr>
          <a:xfrm>
            <a:off x="6301620" y="882740"/>
            <a:ext cx="5285232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62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Local Value Pruning</a:t>
            </a:r>
            <a:endParaRPr lang="en-US" sz="1800" dirty="0"/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8AC874CF-4D07-62E6-D599-9CA28AC5A4DC}"/>
              </a:ext>
            </a:extLst>
          </p:cNvPr>
          <p:cNvSpPr/>
          <p:nvPr/>
        </p:nvSpPr>
        <p:spPr>
          <a:xfrm>
            <a:off x="6301620" y="1166204"/>
            <a:ext cx="5285232" cy="2194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5A65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Temporary pruning inside one query–head weighted sum</a:t>
            </a:r>
            <a:endParaRPr lang="en-US" sz="1080" dirty="0"/>
          </a:p>
        </p:txBody>
      </p:sp>
      <p:sp>
        <p:nvSpPr>
          <p:cNvPr id="17" name="Shape 8">
            <a:extLst>
              <a:ext uri="{FF2B5EF4-FFF2-40B4-BE49-F238E27FC236}">
                <a16:creationId xmlns:a16="http://schemas.microsoft.com/office/drawing/2014/main" id="{766F58F4-9D00-CA93-2E88-187E18973684}"/>
              </a:ext>
            </a:extLst>
          </p:cNvPr>
          <p:cNvSpPr/>
          <p:nvPr/>
        </p:nvSpPr>
        <p:spPr>
          <a:xfrm>
            <a:off x="6301620" y="1449668"/>
            <a:ext cx="5285232" cy="0"/>
          </a:xfrm>
          <a:prstGeom prst="line">
            <a:avLst/>
          </a:prstGeom>
          <a:noFill/>
          <a:ln w="10160">
            <a:solidFill>
              <a:srgbClr val="C7D0D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9" name="Text 149">
            <a:extLst>
              <a:ext uri="{FF2B5EF4-FFF2-40B4-BE49-F238E27FC236}">
                <a16:creationId xmlns:a16="http://schemas.microsoft.com/office/drawing/2014/main" id="{0CA95B11-D109-7CAA-641E-1DD9DB22A7D0}"/>
              </a:ext>
            </a:extLst>
          </p:cNvPr>
          <p:cNvSpPr/>
          <p:nvPr/>
        </p:nvSpPr>
        <p:spPr>
          <a:xfrm>
            <a:off x="467748" y="3625940"/>
            <a:ext cx="2286000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120" b="1" dirty="0">
                <a:solidFill>
                  <a:srgbClr val="062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removes</a:t>
            </a:r>
            <a:endParaRPr lang="en-US" sz="1120" dirty="0"/>
          </a:p>
        </p:txBody>
      </p:sp>
      <p:sp>
        <p:nvSpPr>
          <p:cNvPr id="160" name="Text 150">
            <a:extLst>
              <a:ext uri="{FF2B5EF4-FFF2-40B4-BE49-F238E27FC236}">
                <a16:creationId xmlns:a16="http://schemas.microsoft.com/office/drawing/2014/main" id="{B6566296-A994-8726-CEE0-E8961BD8E615}"/>
              </a:ext>
            </a:extLst>
          </p:cNvPr>
          <p:cNvSpPr/>
          <p:nvPr/>
        </p:nvSpPr>
        <p:spPr>
          <a:xfrm>
            <a:off x="467748" y="3881972"/>
            <a:ext cx="25603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tokens before later QKV/FFN</a:t>
            </a:r>
            <a:endParaRPr lang="en-US" sz="1020" dirty="0"/>
          </a:p>
          <a:p>
            <a:pPr marL="0" indent="0" algn="l">
              <a:buNone/>
            </a:pPr>
            <a:r>
              <a:rPr lang="en-US" sz="102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whole heads in later layers</a:t>
            </a:r>
            <a:endParaRPr lang="en-US" sz="1020" dirty="0"/>
          </a:p>
        </p:txBody>
      </p:sp>
      <p:sp>
        <p:nvSpPr>
          <p:cNvPr id="161" name="Text 151">
            <a:extLst>
              <a:ext uri="{FF2B5EF4-FFF2-40B4-BE49-F238E27FC236}">
                <a16:creationId xmlns:a16="http://schemas.microsoft.com/office/drawing/2014/main" id="{FBC93032-2D53-8D28-C873-541B0A517353}"/>
              </a:ext>
            </a:extLst>
          </p:cNvPr>
          <p:cNvSpPr/>
          <p:nvPr/>
        </p:nvSpPr>
        <p:spPr>
          <a:xfrm>
            <a:off x="3119508" y="3625940"/>
            <a:ext cx="2286000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120" b="1" dirty="0">
                <a:solidFill>
                  <a:srgbClr val="062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</a:t>
            </a:r>
            <a:endParaRPr lang="en-US" sz="1120" dirty="0"/>
          </a:p>
        </p:txBody>
      </p:sp>
      <p:sp>
        <p:nvSpPr>
          <p:cNvPr id="162" name="Text 152">
            <a:extLst>
              <a:ext uri="{FF2B5EF4-FFF2-40B4-BE49-F238E27FC236}">
                <a16:creationId xmlns:a16="http://schemas.microsoft.com/office/drawing/2014/main" id="{47D22C20-9EA7-42B0-8B19-E64E16466A25}"/>
              </a:ext>
            </a:extLst>
          </p:cNvPr>
          <p:cNvSpPr/>
          <p:nvPr/>
        </p:nvSpPr>
        <p:spPr>
          <a:xfrm>
            <a:off x="3119508" y="3881972"/>
            <a:ext cx="23317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Persistent: once removed, later computation is skipped.</a:t>
            </a:r>
            <a:endParaRPr lang="en-US" sz="1020" dirty="0">
              <a:solidFill>
                <a:srgbClr val="FF0000"/>
              </a:solidFill>
            </a:endParaRPr>
          </a:p>
        </p:txBody>
      </p:sp>
      <p:sp>
        <p:nvSpPr>
          <p:cNvPr id="163" name="Shape 153">
            <a:extLst>
              <a:ext uri="{FF2B5EF4-FFF2-40B4-BE49-F238E27FC236}">
                <a16:creationId xmlns:a16="http://schemas.microsoft.com/office/drawing/2014/main" id="{6183E216-749A-6EF6-6FA9-907EAF862AD2}"/>
              </a:ext>
            </a:extLst>
          </p:cNvPr>
          <p:cNvSpPr/>
          <p:nvPr/>
        </p:nvSpPr>
        <p:spPr>
          <a:xfrm>
            <a:off x="6129284" y="1522820"/>
            <a:ext cx="960120" cy="384048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0160">
            <a:solidFill>
              <a:srgbClr val="062B6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4" name="Text 154">
            <a:extLst>
              <a:ext uri="{FF2B5EF4-FFF2-40B4-BE49-F238E27FC236}">
                <a16:creationId xmlns:a16="http://schemas.microsoft.com/office/drawing/2014/main" id="{D93DEEF2-59DF-FCBE-3739-6754CD3D866B}"/>
              </a:ext>
            </a:extLst>
          </p:cNvPr>
          <p:cNvSpPr/>
          <p:nvPr/>
        </p:nvSpPr>
        <p:spPr>
          <a:xfrm>
            <a:off x="6156716" y="1614260"/>
            <a:ext cx="905256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4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Query qᵢ</a:t>
            </a:r>
            <a:endParaRPr lang="en-US" sz="1040" dirty="0"/>
          </a:p>
        </p:txBody>
      </p:sp>
      <p:sp>
        <p:nvSpPr>
          <p:cNvPr id="165" name="Shape 155">
            <a:extLst>
              <a:ext uri="{FF2B5EF4-FFF2-40B4-BE49-F238E27FC236}">
                <a16:creationId xmlns:a16="http://schemas.microsoft.com/office/drawing/2014/main" id="{AB1AFD77-B6DF-91CF-4BD9-2F65F6F8A05C}"/>
              </a:ext>
            </a:extLst>
          </p:cNvPr>
          <p:cNvSpPr/>
          <p:nvPr/>
        </p:nvSpPr>
        <p:spPr>
          <a:xfrm>
            <a:off x="7125980" y="1714844"/>
            <a:ext cx="374904" cy="0"/>
          </a:xfrm>
          <a:prstGeom prst="line">
            <a:avLst/>
          </a:prstGeom>
          <a:noFill/>
          <a:ln w="12700">
            <a:solidFill>
              <a:srgbClr val="1E66B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6" name="Shape 156">
            <a:extLst>
              <a:ext uri="{FF2B5EF4-FFF2-40B4-BE49-F238E27FC236}">
                <a16:creationId xmlns:a16="http://schemas.microsoft.com/office/drawing/2014/main" id="{FB3F5F30-7B91-6AD3-49D2-65C634F9126E}"/>
              </a:ext>
            </a:extLst>
          </p:cNvPr>
          <p:cNvSpPr/>
          <p:nvPr/>
        </p:nvSpPr>
        <p:spPr>
          <a:xfrm>
            <a:off x="7546604" y="1477100"/>
            <a:ext cx="1371600" cy="475488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0160">
            <a:solidFill>
              <a:srgbClr val="062B6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7" name="Text 157">
            <a:extLst>
              <a:ext uri="{FF2B5EF4-FFF2-40B4-BE49-F238E27FC236}">
                <a16:creationId xmlns:a16="http://schemas.microsoft.com/office/drawing/2014/main" id="{F03C5F19-C89B-B120-A052-A0486A8C7CF8}"/>
              </a:ext>
            </a:extLst>
          </p:cNvPr>
          <p:cNvSpPr/>
          <p:nvPr/>
        </p:nvSpPr>
        <p:spPr>
          <a:xfrm>
            <a:off x="7601468" y="1550252"/>
            <a:ext cx="1261872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Softmax probs</a:t>
            </a:r>
            <a:endParaRPr lang="en-US" sz="1020" dirty="0"/>
          </a:p>
        </p:txBody>
      </p:sp>
      <p:sp>
        <p:nvSpPr>
          <p:cNvPr id="168" name="Text 158">
            <a:extLst>
              <a:ext uri="{FF2B5EF4-FFF2-40B4-BE49-F238E27FC236}">
                <a16:creationId xmlns:a16="http://schemas.microsoft.com/office/drawing/2014/main" id="{33A5C5E3-3343-9097-EF65-3D0A37880D8C}"/>
              </a:ext>
            </a:extLst>
          </p:cNvPr>
          <p:cNvSpPr/>
          <p:nvPr/>
        </p:nvSpPr>
        <p:spPr>
          <a:xfrm>
            <a:off x="7601468" y="1742276"/>
            <a:ext cx="1261872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5A65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[0.05, 0.31, ...]</a:t>
            </a:r>
            <a:endParaRPr lang="en-US" sz="720" dirty="0"/>
          </a:p>
        </p:txBody>
      </p:sp>
      <p:sp>
        <p:nvSpPr>
          <p:cNvPr id="169" name="Shape 159">
            <a:extLst>
              <a:ext uri="{FF2B5EF4-FFF2-40B4-BE49-F238E27FC236}">
                <a16:creationId xmlns:a16="http://schemas.microsoft.com/office/drawing/2014/main" id="{2BA38052-2579-0C58-572F-87BBCEBFC1FD}"/>
              </a:ext>
            </a:extLst>
          </p:cNvPr>
          <p:cNvSpPr/>
          <p:nvPr/>
        </p:nvSpPr>
        <p:spPr>
          <a:xfrm>
            <a:off x="8963924" y="1714844"/>
            <a:ext cx="365760" cy="0"/>
          </a:xfrm>
          <a:prstGeom prst="line">
            <a:avLst/>
          </a:prstGeom>
          <a:noFill/>
          <a:ln w="12700">
            <a:solidFill>
              <a:srgbClr val="1E66B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0" name="Shape 160">
            <a:extLst>
              <a:ext uri="{FF2B5EF4-FFF2-40B4-BE49-F238E27FC236}">
                <a16:creationId xmlns:a16="http://schemas.microsoft.com/office/drawing/2014/main" id="{A5795647-68E3-D830-FEFA-3DB63BF657B2}"/>
              </a:ext>
            </a:extLst>
          </p:cNvPr>
          <p:cNvSpPr/>
          <p:nvPr/>
        </p:nvSpPr>
        <p:spPr>
          <a:xfrm>
            <a:off x="9375404" y="1522820"/>
            <a:ext cx="1051560" cy="384048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0160">
            <a:solidFill>
              <a:srgbClr val="062B6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1" name="Text 161">
            <a:extLst>
              <a:ext uri="{FF2B5EF4-FFF2-40B4-BE49-F238E27FC236}">
                <a16:creationId xmlns:a16="http://schemas.microsoft.com/office/drawing/2014/main" id="{AFF00808-B9B9-177F-EA3C-2441C8016607}"/>
              </a:ext>
            </a:extLst>
          </p:cNvPr>
          <p:cNvSpPr/>
          <p:nvPr/>
        </p:nvSpPr>
        <p:spPr>
          <a:xfrm>
            <a:off x="9421124" y="1614260"/>
            <a:ext cx="9601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1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top-k V IDs</a:t>
            </a:r>
            <a:endParaRPr lang="en-US" sz="1010" dirty="0"/>
          </a:p>
        </p:txBody>
      </p:sp>
      <p:sp>
        <p:nvSpPr>
          <p:cNvPr id="172" name="Shape 162">
            <a:extLst>
              <a:ext uri="{FF2B5EF4-FFF2-40B4-BE49-F238E27FC236}">
                <a16:creationId xmlns:a16="http://schemas.microsoft.com/office/drawing/2014/main" id="{F72BBA28-7D2A-FA05-C715-C93529D75B41}"/>
              </a:ext>
            </a:extLst>
          </p:cNvPr>
          <p:cNvSpPr/>
          <p:nvPr/>
        </p:nvSpPr>
        <p:spPr>
          <a:xfrm>
            <a:off x="10472684" y="1714844"/>
            <a:ext cx="347472" cy="0"/>
          </a:xfrm>
          <a:prstGeom prst="line">
            <a:avLst/>
          </a:prstGeom>
          <a:noFill/>
          <a:ln w="12700">
            <a:solidFill>
              <a:srgbClr val="1E66B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3" name="Shape 163">
            <a:extLst>
              <a:ext uri="{FF2B5EF4-FFF2-40B4-BE49-F238E27FC236}">
                <a16:creationId xmlns:a16="http://schemas.microsoft.com/office/drawing/2014/main" id="{38E1F7F7-B0FB-7493-E82E-CA66045717C7}"/>
              </a:ext>
            </a:extLst>
          </p:cNvPr>
          <p:cNvSpPr/>
          <p:nvPr/>
        </p:nvSpPr>
        <p:spPr>
          <a:xfrm>
            <a:off x="10875020" y="1522820"/>
            <a:ext cx="868680" cy="384048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0160">
            <a:solidFill>
              <a:srgbClr val="062B6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4" name="Text 164">
            <a:extLst>
              <a:ext uri="{FF2B5EF4-FFF2-40B4-BE49-F238E27FC236}">
                <a16:creationId xmlns:a16="http://schemas.microsoft.com/office/drawing/2014/main" id="{F36636D3-E194-17C4-1D6D-0F0E3CE7E3CA}"/>
              </a:ext>
            </a:extLst>
          </p:cNvPr>
          <p:cNvSpPr/>
          <p:nvPr/>
        </p:nvSpPr>
        <p:spPr>
          <a:xfrm>
            <a:off x="10911596" y="1614260"/>
            <a:ext cx="795528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4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 pᵢVᵢ</a:t>
            </a:r>
            <a:endParaRPr lang="en-US" sz="1040" dirty="0"/>
          </a:p>
        </p:txBody>
      </p:sp>
      <p:sp>
        <p:nvSpPr>
          <p:cNvPr id="175" name="Text 165">
            <a:extLst>
              <a:ext uri="{FF2B5EF4-FFF2-40B4-BE49-F238E27FC236}">
                <a16:creationId xmlns:a16="http://schemas.microsoft.com/office/drawing/2014/main" id="{307BF070-D871-DB45-8169-8876F7130ADF}"/>
              </a:ext>
            </a:extLst>
          </p:cNvPr>
          <p:cNvSpPr/>
          <p:nvPr/>
        </p:nvSpPr>
        <p:spPr>
          <a:xfrm>
            <a:off x="6312164" y="2226908"/>
            <a:ext cx="2468880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020" b="1" dirty="0">
                <a:solidFill>
                  <a:srgbClr val="062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attention probability row</a:t>
            </a:r>
            <a:endParaRPr lang="en-US" sz="1020" dirty="0"/>
          </a:p>
        </p:txBody>
      </p:sp>
      <p:sp>
        <p:nvSpPr>
          <p:cNvPr id="176" name="Shape 166">
            <a:extLst>
              <a:ext uri="{FF2B5EF4-FFF2-40B4-BE49-F238E27FC236}">
                <a16:creationId xmlns:a16="http://schemas.microsoft.com/office/drawing/2014/main" id="{45AA5DA0-84DC-0D6B-97D1-BA5A8753364B}"/>
              </a:ext>
            </a:extLst>
          </p:cNvPr>
          <p:cNvSpPr/>
          <p:nvPr/>
        </p:nvSpPr>
        <p:spPr>
          <a:xfrm>
            <a:off x="6312164" y="3089099"/>
            <a:ext cx="238887" cy="125361"/>
          </a:xfrm>
          <a:prstGeom prst="rect">
            <a:avLst/>
          </a:prstGeom>
          <a:solidFill>
            <a:srgbClr val="D9E2EC"/>
          </a:solidFill>
          <a:ln w="762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7" name="Shape 167">
            <a:extLst>
              <a:ext uri="{FF2B5EF4-FFF2-40B4-BE49-F238E27FC236}">
                <a16:creationId xmlns:a16="http://schemas.microsoft.com/office/drawing/2014/main" id="{0E55081F-6B16-5D51-B255-663C7C23A424}"/>
              </a:ext>
            </a:extLst>
          </p:cNvPr>
          <p:cNvSpPr/>
          <p:nvPr/>
        </p:nvSpPr>
        <p:spPr>
          <a:xfrm>
            <a:off x="6339596" y="3116531"/>
            <a:ext cx="184023" cy="70497"/>
          </a:xfrm>
          <a:prstGeom prst="line">
            <a:avLst/>
          </a:prstGeom>
          <a:noFill/>
          <a:ln w="10160">
            <a:solidFill>
              <a:srgbClr val="C91E1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8" name="Shape 168">
            <a:extLst>
              <a:ext uri="{FF2B5EF4-FFF2-40B4-BE49-F238E27FC236}">
                <a16:creationId xmlns:a16="http://schemas.microsoft.com/office/drawing/2014/main" id="{A72CF3CB-5F7A-1D11-F012-33BFDCAA253D}"/>
              </a:ext>
            </a:extLst>
          </p:cNvPr>
          <p:cNvSpPr/>
          <p:nvPr/>
        </p:nvSpPr>
        <p:spPr>
          <a:xfrm>
            <a:off x="6624203" y="3013882"/>
            <a:ext cx="238887" cy="200578"/>
          </a:xfrm>
          <a:prstGeom prst="rect">
            <a:avLst/>
          </a:prstGeom>
          <a:solidFill>
            <a:srgbClr val="D9E2EC"/>
          </a:solidFill>
          <a:ln w="762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9" name="Shape 169">
            <a:extLst>
              <a:ext uri="{FF2B5EF4-FFF2-40B4-BE49-F238E27FC236}">
                <a16:creationId xmlns:a16="http://schemas.microsoft.com/office/drawing/2014/main" id="{49CF7BCB-1C2D-118A-FE07-C8EB5F19A10D}"/>
              </a:ext>
            </a:extLst>
          </p:cNvPr>
          <p:cNvSpPr/>
          <p:nvPr/>
        </p:nvSpPr>
        <p:spPr>
          <a:xfrm>
            <a:off x="6651635" y="3041314"/>
            <a:ext cx="184023" cy="145714"/>
          </a:xfrm>
          <a:prstGeom prst="line">
            <a:avLst/>
          </a:prstGeom>
          <a:noFill/>
          <a:ln w="10160">
            <a:solidFill>
              <a:srgbClr val="C91E1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0" name="Shape 170">
            <a:extLst>
              <a:ext uri="{FF2B5EF4-FFF2-40B4-BE49-F238E27FC236}">
                <a16:creationId xmlns:a16="http://schemas.microsoft.com/office/drawing/2014/main" id="{04FE79FD-69B7-B694-040F-B95177058A64}"/>
              </a:ext>
            </a:extLst>
          </p:cNvPr>
          <p:cNvSpPr/>
          <p:nvPr/>
        </p:nvSpPr>
        <p:spPr>
          <a:xfrm>
            <a:off x="6936242" y="2913593"/>
            <a:ext cx="238887" cy="300867"/>
          </a:xfrm>
          <a:prstGeom prst="rect">
            <a:avLst/>
          </a:prstGeom>
          <a:solidFill>
            <a:srgbClr val="1E66B1"/>
          </a:solidFill>
          <a:ln w="7620">
            <a:solidFill>
              <a:srgbClr val="1E66B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1" name="Shape 171">
            <a:extLst>
              <a:ext uri="{FF2B5EF4-FFF2-40B4-BE49-F238E27FC236}">
                <a16:creationId xmlns:a16="http://schemas.microsoft.com/office/drawing/2014/main" id="{06373132-DA7B-F517-0577-28765AD453A0}"/>
              </a:ext>
            </a:extLst>
          </p:cNvPr>
          <p:cNvSpPr/>
          <p:nvPr/>
        </p:nvSpPr>
        <p:spPr>
          <a:xfrm>
            <a:off x="7248281" y="2437220"/>
            <a:ext cx="238887" cy="777240"/>
          </a:xfrm>
          <a:prstGeom prst="rect">
            <a:avLst/>
          </a:prstGeom>
          <a:solidFill>
            <a:srgbClr val="1E66B1"/>
          </a:solidFill>
          <a:ln w="7620">
            <a:solidFill>
              <a:srgbClr val="1E66B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2" name="Shape 172">
            <a:extLst>
              <a:ext uri="{FF2B5EF4-FFF2-40B4-BE49-F238E27FC236}">
                <a16:creationId xmlns:a16="http://schemas.microsoft.com/office/drawing/2014/main" id="{578356B6-3698-5AA3-40C8-A339DED2E2CD}"/>
              </a:ext>
            </a:extLst>
          </p:cNvPr>
          <p:cNvSpPr/>
          <p:nvPr/>
        </p:nvSpPr>
        <p:spPr>
          <a:xfrm>
            <a:off x="7560320" y="3064026"/>
            <a:ext cx="238887" cy="150434"/>
          </a:xfrm>
          <a:prstGeom prst="rect">
            <a:avLst/>
          </a:prstGeom>
          <a:solidFill>
            <a:srgbClr val="D9E2EC"/>
          </a:solidFill>
          <a:ln w="762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3" name="Shape 173">
            <a:extLst>
              <a:ext uri="{FF2B5EF4-FFF2-40B4-BE49-F238E27FC236}">
                <a16:creationId xmlns:a16="http://schemas.microsoft.com/office/drawing/2014/main" id="{A6510E22-381C-E3E9-28AF-BBEFEE3A93B2}"/>
              </a:ext>
            </a:extLst>
          </p:cNvPr>
          <p:cNvSpPr/>
          <p:nvPr/>
        </p:nvSpPr>
        <p:spPr>
          <a:xfrm>
            <a:off x="7587752" y="3091458"/>
            <a:ext cx="184023" cy="95570"/>
          </a:xfrm>
          <a:prstGeom prst="line">
            <a:avLst/>
          </a:prstGeom>
          <a:noFill/>
          <a:ln w="10160">
            <a:solidFill>
              <a:srgbClr val="C91E1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4" name="Shape 174">
            <a:extLst>
              <a:ext uri="{FF2B5EF4-FFF2-40B4-BE49-F238E27FC236}">
                <a16:creationId xmlns:a16="http://schemas.microsoft.com/office/drawing/2014/main" id="{B2082956-EEC0-1A8F-128F-926EFA8DB041}"/>
              </a:ext>
            </a:extLst>
          </p:cNvPr>
          <p:cNvSpPr/>
          <p:nvPr/>
        </p:nvSpPr>
        <p:spPr>
          <a:xfrm>
            <a:off x="7872359" y="2537509"/>
            <a:ext cx="238887" cy="676951"/>
          </a:xfrm>
          <a:prstGeom prst="rect">
            <a:avLst/>
          </a:prstGeom>
          <a:solidFill>
            <a:srgbClr val="1E66B1"/>
          </a:solidFill>
          <a:ln w="7620">
            <a:solidFill>
              <a:srgbClr val="1E66B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5" name="Shape 175">
            <a:extLst>
              <a:ext uri="{FF2B5EF4-FFF2-40B4-BE49-F238E27FC236}">
                <a16:creationId xmlns:a16="http://schemas.microsoft.com/office/drawing/2014/main" id="{FE26C505-2142-2467-2BA5-F286D15536B3}"/>
              </a:ext>
            </a:extLst>
          </p:cNvPr>
          <p:cNvSpPr/>
          <p:nvPr/>
        </p:nvSpPr>
        <p:spPr>
          <a:xfrm>
            <a:off x="8184398" y="3139243"/>
            <a:ext cx="238887" cy="75217"/>
          </a:xfrm>
          <a:prstGeom prst="rect">
            <a:avLst/>
          </a:prstGeom>
          <a:solidFill>
            <a:srgbClr val="D9E2EC"/>
          </a:solidFill>
          <a:ln w="762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6" name="Shape 176">
            <a:extLst>
              <a:ext uri="{FF2B5EF4-FFF2-40B4-BE49-F238E27FC236}">
                <a16:creationId xmlns:a16="http://schemas.microsoft.com/office/drawing/2014/main" id="{5867AF6F-B8F5-E359-D1B4-07A54F320472}"/>
              </a:ext>
            </a:extLst>
          </p:cNvPr>
          <p:cNvSpPr/>
          <p:nvPr/>
        </p:nvSpPr>
        <p:spPr>
          <a:xfrm>
            <a:off x="8211830" y="3166675"/>
            <a:ext cx="184023" cy="20353"/>
          </a:xfrm>
          <a:prstGeom prst="line">
            <a:avLst/>
          </a:prstGeom>
          <a:noFill/>
          <a:ln w="10160">
            <a:solidFill>
              <a:srgbClr val="C91E1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7" name="Shape 177">
            <a:extLst>
              <a:ext uri="{FF2B5EF4-FFF2-40B4-BE49-F238E27FC236}">
                <a16:creationId xmlns:a16="http://schemas.microsoft.com/office/drawing/2014/main" id="{5A27F7CE-64A9-D48B-3FAE-F5BEC7D4E6A4}"/>
              </a:ext>
            </a:extLst>
          </p:cNvPr>
          <p:cNvSpPr/>
          <p:nvPr/>
        </p:nvSpPr>
        <p:spPr>
          <a:xfrm>
            <a:off x="8496437" y="3013882"/>
            <a:ext cx="238887" cy="200578"/>
          </a:xfrm>
          <a:prstGeom prst="rect">
            <a:avLst/>
          </a:prstGeom>
          <a:solidFill>
            <a:srgbClr val="D9E2EC"/>
          </a:solidFill>
          <a:ln w="762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8" name="Shape 178">
            <a:extLst>
              <a:ext uri="{FF2B5EF4-FFF2-40B4-BE49-F238E27FC236}">
                <a16:creationId xmlns:a16="http://schemas.microsoft.com/office/drawing/2014/main" id="{6A0A683F-F245-3D1A-64C0-C577B13218A2}"/>
              </a:ext>
            </a:extLst>
          </p:cNvPr>
          <p:cNvSpPr/>
          <p:nvPr/>
        </p:nvSpPr>
        <p:spPr>
          <a:xfrm>
            <a:off x="8523869" y="3041314"/>
            <a:ext cx="184023" cy="145714"/>
          </a:xfrm>
          <a:prstGeom prst="line">
            <a:avLst/>
          </a:prstGeom>
          <a:noFill/>
          <a:ln w="10160">
            <a:solidFill>
              <a:srgbClr val="C91E1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9" name="Text 179">
            <a:extLst>
              <a:ext uri="{FF2B5EF4-FFF2-40B4-BE49-F238E27FC236}">
                <a16:creationId xmlns:a16="http://schemas.microsoft.com/office/drawing/2014/main" id="{6E7193CD-8550-2A64-156F-9E0DC84F8B51}"/>
              </a:ext>
            </a:extLst>
          </p:cNvPr>
          <p:cNvSpPr/>
          <p:nvPr/>
        </p:nvSpPr>
        <p:spPr>
          <a:xfrm>
            <a:off x="8991356" y="2226908"/>
            <a:ext cx="2697480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020" b="1" dirty="0">
                <a:solidFill>
                  <a:srgbClr val="062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high-probability V vectors are fetched</a:t>
            </a:r>
            <a:endParaRPr lang="en-US" sz="1020" dirty="0"/>
          </a:p>
        </p:txBody>
      </p:sp>
      <p:sp>
        <p:nvSpPr>
          <p:cNvPr id="190" name="Shape 180">
            <a:extLst>
              <a:ext uri="{FF2B5EF4-FFF2-40B4-BE49-F238E27FC236}">
                <a16:creationId xmlns:a16="http://schemas.microsoft.com/office/drawing/2014/main" id="{A79CBA71-7A16-0AC4-B396-9C15E18FA897}"/>
              </a:ext>
            </a:extLst>
          </p:cNvPr>
          <p:cNvSpPr/>
          <p:nvPr/>
        </p:nvSpPr>
        <p:spPr>
          <a:xfrm>
            <a:off x="9180391" y="2750060"/>
            <a:ext cx="210312" cy="475488"/>
          </a:xfrm>
          <a:prstGeom prst="rect">
            <a:avLst/>
          </a:prstGeom>
          <a:solidFill>
            <a:srgbClr val="DEE6F0"/>
          </a:solidFill>
          <a:ln w="3810">
            <a:solidFill>
              <a:srgbClr val="DEE6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1" name="Shape 181">
            <a:extLst>
              <a:ext uri="{FF2B5EF4-FFF2-40B4-BE49-F238E27FC236}">
                <a16:creationId xmlns:a16="http://schemas.microsoft.com/office/drawing/2014/main" id="{774FDDC3-7374-CA34-9194-58B7F4718438}"/>
              </a:ext>
            </a:extLst>
          </p:cNvPr>
          <p:cNvSpPr/>
          <p:nvPr/>
        </p:nvSpPr>
        <p:spPr>
          <a:xfrm>
            <a:off x="9198679" y="2777492"/>
            <a:ext cx="173736" cy="420624"/>
          </a:xfrm>
          <a:prstGeom prst="line">
            <a:avLst/>
          </a:prstGeom>
          <a:noFill/>
          <a:ln w="8890">
            <a:solidFill>
              <a:srgbClr val="C91E1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2" name="Shape 182">
            <a:extLst>
              <a:ext uri="{FF2B5EF4-FFF2-40B4-BE49-F238E27FC236}">
                <a16:creationId xmlns:a16="http://schemas.microsoft.com/office/drawing/2014/main" id="{85855E9A-4E22-C083-8686-9B1742D807F0}"/>
              </a:ext>
            </a:extLst>
          </p:cNvPr>
          <p:cNvSpPr/>
          <p:nvPr/>
        </p:nvSpPr>
        <p:spPr>
          <a:xfrm>
            <a:off x="9482143" y="2750060"/>
            <a:ext cx="210312" cy="475488"/>
          </a:xfrm>
          <a:prstGeom prst="rect">
            <a:avLst/>
          </a:prstGeom>
          <a:solidFill>
            <a:srgbClr val="DEE6F0"/>
          </a:solidFill>
          <a:ln w="3810">
            <a:solidFill>
              <a:srgbClr val="DEE6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3" name="Shape 183">
            <a:extLst>
              <a:ext uri="{FF2B5EF4-FFF2-40B4-BE49-F238E27FC236}">
                <a16:creationId xmlns:a16="http://schemas.microsoft.com/office/drawing/2014/main" id="{5512B8C1-6705-B6AF-A136-BAD10C6843DE}"/>
              </a:ext>
            </a:extLst>
          </p:cNvPr>
          <p:cNvSpPr/>
          <p:nvPr/>
        </p:nvSpPr>
        <p:spPr>
          <a:xfrm>
            <a:off x="9500431" y="2777492"/>
            <a:ext cx="173736" cy="420624"/>
          </a:xfrm>
          <a:prstGeom prst="line">
            <a:avLst/>
          </a:prstGeom>
          <a:noFill/>
          <a:ln w="8890">
            <a:solidFill>
              <a:srgbClr val="C91E1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4" name="Shape 184">
            <a:extLst>
              <a:ext uri="{FF2B5EF4-FFF2-40B4-BE49-F238E27FC236}">
                <a16:creationId xmlns:a16="http://schemas.microsoft.com/office/drawing/2014/main" id="{5BD8A232-43A0-9298-072E-6020756F85E5}"/>
              </a:ext>
            </a:extLst>
          </p:cNvPr>
          <p:cNvSpPr/>
          <p:nvPr/>
        </p:nvSpPr>
        <p:spPr>
          <a:xfrm>
            <a:off x="9783895" y="2567180"/>
            <a:ext cx="210312" cy="658368"/>
          </a:xfrm>
          <a:prstGeom prst="rect">
            <a:avLst/>
          </a:prstGeom>
          <a:solidFill>
            <a:srgbClr val="1E66B1"/>
          </a:solidFill>
          <a:ln w="3810">
            <a:solidFill>
              <a:srgbClr val="1E66B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5" name="Shape 185">
            <a:extLst>
              <a:ext uri="{FF2B5EF4-FFF2-40B4-BE49-F238E27FC236}">
                <a16:creationId xmlns:a16="http://schemas.microsoft.com/office/drawing/2014/main" id="{021A8CBC-D777-F5E0-4CDF-E191BCED9C06}"/>
              </a:ext>
            </a:extLst>
          </p:cNvPr>
          <p:cNvSpPr/>
          <p:nvPr/>
        </p:nvSpPr>
        <p:spPr>
          <a:xfrm>
            <a:off x="10085647" y="2567180"/>
            <a:ext cx="210312" cy="658368"/>
          </a:xfrm>
          <a:prstGeom prst="rect">
            <a:avLst/>
          </a:prstGeom>
          <a:solidFill>
            <a:srgbClr val="1E66B1"/>
          </a:solidFill>
          <a:ln w="3810">
            <a:solidFill>
              <a:srgbClr val="1E66B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6" name="Shape 186">
            <a:extLst>
              <a:ext uri="{FF2B5EF4-FFF2-40B4-BE49-F238E27FC236}">
                <a16:creationId xmlns:a16="http://schemas.microsoft.com/office/drawing/2014/main" id="{41C6B235-AA72-F324-FD70-AA009CFA1F5B}"/>
              </a:ext>
            </a:extLst>
          </p:cNvPr>
          <p:cNvSpPr/>
          <p:nvPr/>
        </p:nvSpPr>
        <p:spPr>
          <a:xfrm>
            <a:off x="10387399" y="2750060"/>
            <a:ext cx="210312" cy="475488"/>
          </a:xfrm>
          <a:prstGeom prst="rect">
            <a:avLst/>
          </a:prstGeom>
          <a:solidFill>
            <a:srgbClr val="DEE6F0"/>
          </a:solidFill>
          <a:ln w="3810">
            <a:solidFill>
              <a:srgbClr val="DEE6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7" name="Shape 187">
            <a:extLst>
              <a:ext uri="{FF2B5EF4-FFF2-40B4-BE49-F238E27FC236}">
                <a16:creationId xmlns:a16="http://schemas.microsoft.com/office/drawing/2014/main" id="{A3914C7A-ADF4-1AB6-6A6A-0BF8DFD1807D}"/>
              </a:ext>
            </a:extLst>
          </p:cNvPr>
          <p:cNvSpPr/>
          <p:nvPr/>
        </p:nvSpPr>
        <p:spPr>
          <a:xfrm>
            <a:off x="10405687" y="2777492"/>
            <a:ext cx="173736" cy="420624"/>
          </a:xfrm>
          <a:prstGeom prst="line">
            <a:avLst/>
          </a:prstGeom>
          <a:noFill/>
          <a:ln w="8890">
            <a:solidFill>
              <a:srgbClr val="C91E1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" name="Shape 188">
            <a:extLst>
              <a:ext uri="{FF2B5EF4-FFF2-40B4-BE49-F238E27FC236}">
                <a16:creationId xmlns:a16="http://schemas.microsoft.com/office/drawing/2014/main" id="{BE5101FE-E094-6522-272A-E3BD30F5D998}"/>
              </a:ext>
            </a:extLst>
          </p:cNvPr>
          <p:cNvSpPr/>
          <p:nvPr/>
        </p:nvSpPr>
        <p:spPr>
          <a:xfrm>
            <a:off x="10689151" y="2567180"/>
            <a:ext cx="210312" cy="658368"/>
          </a:xfrm>
          <a:prstGeom prst="rect">
            <a:avLst/>
          </a:prstGeom>
          <a:solidFill>
            <a:srgbClr val="1E66B1"/>
          </a:solidFill>
          <a:ln w="3810">
            <a:solidFill>
              <a:srgbClr val="1E66B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9" name="Shape 189">
            <a:extLst>
              <a:ext uri="{FF2B5EF4-FFF2-40B4-BE49-F238E27FC236}">
                <a16:creationId xmlns:a16="http://schemas.microsoft.com/office/drawing/2014/main" id="{BAEBA720-56F5-4714-E5E3-881E525EA989}"/>
              </a:ext>
            </a:extLst>
          </p:cNvPr>
          <p:cNvSpPr/>
          <p:nvPr/>
        </p:nvSpPr>
        <p:spPr>
          <a:xfrm>
            <a:off x="10990903" y="2750060"/>
            <a:ext cx="210312" cy="475488"/>
          </a:xfrm>
          <a:prstGeom prst="rect">
            <a:avLst/>
          </a:prstGeom>
          <a:solidFill>
            <a:srgbClr val="DEE6F0"/>
          </a:solidFill>
          <a:ln w="3810">
            <a:solidFill>
              <a:srgbClr val="DEE6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0" name="Shape 190">
            <a:extLst>
              <a:ext uri="{FF2B5EF4-FFF2-40B4-BE49-F238E27FC236}">
                <a16:creationId xmlns:a16="http://schemas.microsoft.com/office/drawing/2014/main" id="{8D8E01E5-1F16-A711-8594-EDBAA1060FAD}"/>
              </a:ext>
            </a:extLst>
          </p:cNvPr>
          <p:cNvSpPr/>
          <p:nvPr/>
        </p:nvSpPr>
        <p:spPr>
          <a:xfrm>
            <a:off x="11009191" y="2777492"/>
            <a:ext cx="173736" cy="420624"/>
          </a:xfrm>
          <a:prstGeom prst="line">
            <a:avLst/>
          </a:prstGeom>
          <a:noFill/>
          <a:ln w="8890">
            <a:solidFill>
              <a:srgbClr val="C91E1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1" name="Shape 191">
            <a:extLst>
              <a:ext uri="{FF2B5EF4-FFF2-40B4-BE49-F238E27FC236}">
                <a16:creationId xmlns:a16="http://schemas.microsoft.com/office/drawing/2014/main" id="{10662C27-8645-423C-2E58-12421C64E619}"/>
              </a:ext>
            </a:extLst>
          </p:cNvPr>
          <p:cNvSpPr/>
          <p:nvPr/>
        </p:nvSpPr>
        <p:spPr>
          <a:xfrm>
            <a:off x="11292655" y="2750060"/>
            <a:ext cx="210312" cy="475488"/>
          </a:xfrm>
          <a:prstGeom prst="rect">
            <a:avLst/>
          </a:prstGeom>
          <a:solidFill>
            <a:srgbClr val="DEE6F0"/>
          </a:solidFill>
          <a:ln w="3810">
            <a:solidFill>
              <a:srgbClr val="DEE6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2" name="Shape 192">
            <a:extLst>
              <a:ext uri="{FF2B5EF4-FFF2-40B4-BE49-F238E27FC236}">
                <a16:creationId xmlns:a16="http://schemas.microsoft.com/office/drawing/2014/main" id="{A149C71D-1F91-A4CE-E3E7-891A1750AB53}"/>
              </a:ext>
            </a:extLst>
          </p:cNvPr>
          <p:cNvSpPr/>
          <p:nvPr/>
        </p:nvSpPr>
        <p:spPr>
          <a:xfrm>
            <a:off x="11310943" y="2777492"/>
            <a:ext cx="173736" cy="420624"/>
          </a:xfrm>
          <a:prstGeom prst="line">
            <a:avLst/>
          </a:prstGeom>
          <a:noFill/>
          <a:ln w="8890">
            <a:solidFill>
              <a:srgbClr val="C91E1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3" name="Text 193">
            <a:extLst>
              <a:ext uri="{FF2B5EF4-FFF2-40B4-BE49-F238E27FC236}">
                <a16:creationId xmlns:a16="http://schemas.microsoft.com/office/drawing/2014/main" id="{08B909C1-B5EF-9C16-B915-5867D2EE786E}"/>
              </a:ext>
            </a:extLst>
          </p:cNvPr>
          <p:cNvSpPr/>
          <p:nvPr/>
        </p:nvSpPr>
        <p:spPr>
          <a:xfrm>
            <a:off x="6393060" y="3625940"/>
            <a:ext cx="2286000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120" b="1" dirty="0">
                <a:solidFill>
                  <a:srgbClr val="062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removes</a:t>
            </a:r>
            <a:endParaRPr lang="en-US" sz="1120" dirty="0"/>
          </a:p>
        </p:txBody>
      </p:sp>
      <p:sp>
        <p:nvSpPr>
          <p:cNvPr id="204" name="Text 194">
            <a:extLst>
              <a:ext uri="{FF2B5EF4-FFF2-40B4-BE49-F238E27FC236}">
                <a16:creationId xmlns:a16="http://schemas.microsoft.com/office/drawing/2014/main" id="{CEF8542C-5E08-1AF1-2FC9-18DBD950973D}"/>
              </a:ext>
            </a:extLst>
          </p:cNvPr>
          <p:cNvSpPr/>
          <p:nvPr/>
        </p:nvSpPr>
        <p:spPr>
          <a:xfrm>
            <a:off x="6393060" y="3881972"/>
            <a:ext cx="25603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low-probability Value vectors</a:t>
            </a:r>
            <a:endParaRPr lang="en-US" sz="1020" dirty="0"/>
          </a:p>
          <a:p>
            <a:pPr marL="0" indent="0" algn="l">
              <a:buNone/>
            </a:pPr>
            <a:r>
              <a:rPr lang="en-US" sz="102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only for this query/head</a:t>
            </a:r>
            <a:endParaRPr lang="en-US" sz="1020" dirty="0"/>
          </a:p>
        </p:txBody>
      </p:sp>
      <p:sp>
        <p:nvSpPr>
          <p:cNvPr id="205" name="Text 195">
            <a:extLst>
              <a:ext uri="{FF2B5EF4-FFF2-40B4-BE49-F238E27FC236}">
                <a16:creationId xmlns:a16="http://schemas.microsoft.com/office/drawing/2014/main" id="{36D20757-B065-2058-F5F1-F7AA132A3C37}"/>
              </a:ext>
            </a:extLst>
          </p:cNvPr>
          <p:cNvSpPr/>
          <p:nvPr/>
        </p:nvSpPr>
        <p:spPr>
          <a:xfrm>
            <a:off x="9136260" y="3625940"/>
            <a:ext cx="2286000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120" b="1" dirty="0">
                <a:solidFill>
                  <a:srgbClr val="062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</a:t>
            </a:r>
            <a:endParaRPr lang="en-US" sz="1120" dirty="0"/>
          </a:p>
        </p:txBody>
      </p:sp>
      <p:sp>
        <p:nvSpPr>
          <p:cNvPr id="206" name="Text 196">
            <a:extLst>
              <a:ext uri="{FF2B5EF4-FFF2-40B4-BE49-F238E27FC236}">
                <a16:creationId xmlns:a16="http://schemas.microsoft.com/office/drawing/2014/main" id="{0A11C1CB-B605-AC85-6CBC-43119DD76BC9}"/>
              </a:ext>
            </a:extLst>
          </p:cNvPr>
          <p:cNvSpPr/>
          <p:nvPr/>
        </p:nvSpPr>
        <p:spPr>
          <a:xfrm>
            <a:off x="9136260" y="3881972"/>
            <a:ext cx="23317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Local: tokens and heads still exist for other computations.</a:t>
            </a:r>
            <a:endParaRPr lang="en-US" sz="1020" dirty="0">
              <a:solidFill>
                <a:srgbClr val="FF0000"/>
              </a:solidFill>
            </a:endParaRPr>
          </a:p>
        </p:txBody>
      </p:sp>
      <p:sp>
        <p:nvSpPr>
          <p:cNvPr id="207" name="Shape 197">
            <a:extLst>
              <a:ext uri="{FF2B5EF4-FFF2-40B4-BE49-F238E27FC236}">
                <a16:creationId xmlns:a16="http://schemas.microsoft.com/office/drawing/2014/main" id="{2CB0C983-1CDF-D301-8E26-095A106C1E74}"/>
              </a:ext>
            </a:extLst>
          </p:cNvPr>
          <p:cNvSpPr/>
          <p:nvPr/>
        </p:nvSpPr>
        <p:spPr>
          <a:xfrm>
            <a:off x="467748" y="4695788"/>
            <a:ext cx="11018520" cy="233172"/>
          </a:xfrm>
          <a:prstGeom prst="rect">
            <a:avLst/>
          </a:prstGeom>
          <a:solidFill>
            <a:srgbClr val="062B63"/>
          </a:solidFill>
          <a:ln w="6350">
            <a:solidFill>
              <a:srgbClr val="062B6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8" name="Text 198">
            <a:extLst>
              <a:ext uri="{FF2B5EF4-FFF2-40B4-BE49-F238E27FC236}">
                <a16:creationId xmlns:a16="http://schemas.microsoft.com/office/drawing/2014/main" id="{FA4E1600-A338-A072-DFB3-4EB45F671C05}"/>
              </a:ext>
            </a:extLst>
          </p:cNvPr>
          <p:cNvSpPr/>
          <p:nvPr/>
        </p:nvSpPr>
        <p:spPr>
          <a:xfrm>
            <a:off x="495180" y="4732364"/>
            <a:ext cx="1773936" cy="1600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Aspect</a:t>
            </a:r>
            <a:endParaRPr lang="en-US" sz="1020" dirty="0"/>
          </a:p>
        </p:txBody>
      </p:sp>
      <p:sp>
        <p:nvSpPr>
          <p:cNvPr id="209" name="Text 199">
            <a:extLst>
              <a:ext uri="{FF2B5EF4-FFF2-40B4-BE49-F238E27FC236}">
                <a16:creationId xmlns:a16="http://schemas.microsoft.com/office/drawing/2014/main" id="{D50405C8-2C46-6E39-E72E-8509E9ABB203}"/>
              </a:ext>
            </a:extLst>
          </p:cNvPr>
          <p:cNvSpPr/>
          <p:nvPr/>
        </p:nvSpPr>
        <p:spPr>
          <a:xfrm>
            <a:off x="2323980" y="4732364"/>
            <a:ext cx="4517136" cy="1600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Cascade Pruning</a:t>
            </a:r>
            <a:endParaRPr lang="en-US" sz="1020" dirty="0"/>
          </a:p>
        </p:txBody>
      </p:sp>
      <p:sp>
        <p:nvSpPr>
          <p:cNvPr id="210" name="Text 200">
            <a:extLst>
              <a:ext uri="{FF2B5EF4-FFF2-40B4-BE49-F238E27FC236}">
                <a16:creationId xmlns:a16="http://schemas.microsoft.com/office/drawing/2014/main" id="{46C5201F-CE7E-5B9E-D442-8596A9553119}"/>
              </a:ext>
            </a:extLst>
          </p:cNvPr>
          <p:cNvSpPr/>
          <p:nvPr/>
        </p:nvSpPr>
        <p:spPr>
          <a:xfrm>
            <a:off x="6895980" y="4732364"/>
            <a:ext cx="4562856" cy="1600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Value Pruning</a:t>
            </a:r>
            <a:endParaRPr lang="en-US" sz="1020" dirty="0"/>
          </a:p>
        </p:txBody>
      </p:sp>
      <p:sp>
        <p:nvSpPr>
          <p:cNvPr id="211" name="Shape 201">
            <a:extLst>
              <a:ext uri="{FF2B5EF4-FFF2-40B4-BE49-F238E27FC236}">
                <a16:creationId xmlns:a16="http://schemas.microsoft.com/office/drawing/2014/main" id="{8AC0DC57-6878-5B95-17FF-043F2D9388FD}"/>
              </a:ext>
            </a:extLst>
          </p:cNvPr>
          <p:cNvSpPr/>
          <p:nvPr/>
        </p:nvSpPr>
        <p:spPr>
          <a:xfrm>
            <a:off x="467748" y="4928960"/>
            <a:ext cx="11018520" cy="233172"/>
          </a:xfrm>
          <a:prstGeom prst="rect">
            <a:avLst/>
          </a:prstGeom>
          <a:solidFill>
            <a:srgbClr val="F6F8FB"/>
          </a:solidFill>
          <a:ln w="5080">
            <a:solidFill>
              <a:srgbClr val="C7D0D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2" name="Text 202">
            <a:extLst>
              <a:ext uri="{FF2B5EF4-FFF2-40B4-BE49-F238E27FC236}">
                <a16:creationId xmlns:a16="http://schemas.microsoft.com/office/drawing/2014/main" id="{C1E9CC06-CE45-8A8E-B5E6-257EF35FBB5B}"/>
              </a:ext>
            </a:extLst>
          </p:cNvPr>
          <p:cNvSpPr/>
          <p:nvPr/>
        </p:nvSpPr>
        <p:spPr>
          <a:xfrm>
            <a:off x="513468" y="4960964"/>
            <a:ext cx="1737360" cy="1691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1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 source</a:t>
            </a:r>
            <a:endParaRPr lang="en-US" sz="910" dirty="0"/>
          </a:p>
        </p:txBody>
      </p:sp>
      <p:sp>
        <p:nvSpPr>
          <p:cNvPr id="213" name="Text 203">
            <a:extLst>
              <a:ext uri="{FF2B5EF4-FFF2-40B4-BE49-F238E27FC236}">
                <a16:creationId xmlns:a16="http://schemas.microsoft.com/office/drawing/2014/main" id="{BFAD32F2-11F4-B952-FB10-74999BFBC433}"/>
              </a:ext>
            </a:extLst>
          </p:cNvPr>
          <p:cNvSpPr/>
          <p:nvPr/>
        </p:nvSpPr>
        <p:spPr>
          <a:xfrm>
            <a:off x="2351412" y="4960964"/>
            <a:ext cx="4462272" cy="1691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1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Cumulative token/head importance scores</a:t>
            </a:r>
            <a:endParaRPr lang="en-US" sz="910" dirty="0"/>
          </a:p>
        </p:txBody>
      </p:sp>
      <p:sp>
        <p:nvSpPr>
          <p:cNvPr id="214" name="Text 204">
            <a:extLst>
              <a:ext uri="{FF2B5EF4-FFF2-40B4-BE49-F238E27FC236}">
                <a16:creationId xmlns:a16="http://schemas.microsoft.com/office/drawing/2014/main" id="{CB277BB2-C418-2D23-8F2B-11882B16B9AB}"/>
              </a:ext>
            </a:extLst>
          </p:cNvPr>
          <p:cNvSpPr/>
          <p:nvPr/>
        </p:nvSpPr>
        <p:spPr>
          <a:xfrm>
            <a:off x="6923412" y="4960964"/>
            <a:ext cx="4507992" cy="1691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1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attention probabilities</a:t>
            </a:r>
            <a:endParaRPr lang="en-US" sz="910" dirty="0"/>
          </a:p>
        </p:txBody>
      </p:sp>
      <p:sp>
        <p:nvSpPr>
          <p:cNvPr id="215" name="Shape 205">
            <a:extLst>
              <a:ext uri="{FF2B5EF4-FFF2-40B4-BE49-F238E27FC236}">
                <a16:creationId xmlns:a16="http://schemas.microsoft.com/office/drawing/2014/main" id="{58A58883-5E2C-7748-CBAA-B460B5DBB1DB}"/>
              </a:ext>
            </a:extLst>
          </p:cNvPr>
          <p:cNvSpPr/>
          <p:nvPr/>
        </p:nvSpPr>
        <p:spPr>
          <a:xfrm>
            <a:off x="467748" y="5162132"/>
            <a:ext cx="11018520" cy="233172"/>
          </a:xfrm>
          <a:prstGeom prst="rect">
            <a:avLst/>
          </a:prstGeom>
          <a:solidFill>
            <a:srgbClr val="FFFFFF"/>
          </a:solidFill>
          <a:ln w="5080">
            <a:solidFill>
              <a:srgbClr val="C7D0D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6" name="Text 206">
            <a:extLst>
              <a:ext uri="{FF2B5EF4-FFF2-40B4-BE49-F238E27FC236}">
                <a16:creationId xmlns:a16="http://schemas.microsoft.com/office/drawing/2014/main" id="{05D1575D-52F3-2F3D-9A62-4C8B7C6EA053}"/>
              </a:ext>
            </a:extLst>
          </p:cNvPr>
          <p:cNvSpPr/>
          <p:nvPr/>
        </p:nvSpPr>
        <p:spPr>
          <a:xfrm>
            <a:off x="513468" y="5194136"/>
            <a:ext cx="1737360" cy="1691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1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Timing</a:t>
            </a:r>
            <a:endParaRPr lang="en-US" sz="910" dirty="0"/>
          </a:p>
        </p:txBody>
      </p:sp>
      <p:sp>
        <p:nvSpPr>
          <p:cNvPr id="217" name="Text 207">
            <a:extLst>
              <a:ext uri="{FF2B5EF4-FFF2-40B4-BE49-F238E27FC236}">
                <a16:creationId xmlns:a16="http://schemas.microsoft.com/office/drawing/2014/main" id="{0C194023-7880-54AF-5F74-45E1AD721C2F}"/>
              </a:ext>
            </a:extLst>
          </p:cNvPr>
          <p:cNvSpPr/>
          <p:nvPr/>
        </p:nvSpPr>
        <p:spPr>
          <a:xfrm>
            <a:off x="2351412" y="5194136"/>
            <a:ext cx="4462272" cy="1691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1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later QKV/Attention/FFN computation</a:t>
            </a:r>
            <a:endParaRPr lang="en-US" sz="910" dirty="0">
              <a:solidFill>
                <a:srgbClr val="FF0000"/>
              </a:solidFill>
            </a:endParaRPr>
          </a:p>
        </p:txBody>
      </p:sp>
      <p:sp>
        <p:nvSpPr>
          <p:cNvPr id="218" name="Text 208">
            <a:extLst>
              <a:ext uri="{FF2B5EF4-FFF2-40B4-BE49-F238E27FC236}">
                <a16:creationId xmlns:a16="http://schemas.microsoft.com/office/drawing/2014/main" id="{5C6761E7-3923-6D46-4E4B-E881E6871ED5}"/>
              </a:ext>
            </a:extLst>
          </p:cNvPr>
          <p:cNvSpPr/>
          <p:nvPr/>
        </p:nvSpPr>
        <p:spPr>
          <a:xfrm>
            <a:off x="6923412" y="5194136"/>
            <a:ext cx="4507992" cy="1691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1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Softmax, before probability × V</a:t>
            </a:r>
            <a:endParaRPr lang="en-US" sz="910" dirty="0">
              <a:solidFill>
                <a:srgbClr val="FF0000"/>
              </a:solidFill>
            </a:endParaRPr>
          </a:p>
        </p:txBody>
      </p:sp>
      <p:sp>
        <p:nvSpPr>
          <p:cNvPr id="219" name="Shape 209">
            <a:extLst>
              <a:ext uri="{FF2B5EF4-FFF2-40B4-BE49-F238E27FC236}">
                <a16:creationId xmlns:a16="http://schemas.microsoft.com/office/drawing/2014/main" id="{79C77DDA-C5DC-2100-0BC6-6A5DFDB86A4D}"/>
              </a:ext>
            </a:extLst>
          </p:cNvPr>
          <p:cNvSpPr/>
          <p:nvPr/>
        </p:nvSpPr>
        <p:spPr>
          <a:xfrm>
            <a:off x="467748" y="5395304"/>
            <a:ext cx="11018520" cy="233172"/>
          </a:xfrm>
          <a:prstGeom prst="rect">
            <a:avLst/>
          </a:prstGeom>
          <a:solidFill>
            <a:srgbClr val="F6F8FB"/>
          </a:solidFill>
          <a:ln w="5080">
            <a:solidFill>
              <a:srgbClr val="C7D0D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0" name="Text 210">
            <a:extLst>
              <a:ext uri="{FF2B5EF4-FFF2-40B4-BE49-F238E27FC236}">
                <a16:creationId xmlns:a16="http://schemas.microsoft.com/office/drawing/2014/main" id="{90552433-F68B-D231-9648-48464ABC380D}"/>
              </a:ext>
            </a:extLst>
          </p:cNvPr>
          <p:cNvSpPr/>
          <p:nvPr/>
        </p:nvSpPr>
        <p:spPr>
          <a:xfrm>
            <a:off x="513468" y="5427308"/>
            <a:ext cx="1737360" cy="1691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1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Scope</a:t>
            </a:r>
            <a:endParaRPr lang="en-US" sz="910" dirty="0"/>
          </a:p>
        </p:txBody>
      </p:sp>
      <p:sp>
        <p:nvSpPr>
          <p:cNvPr id="221" name="Text 211">
            <a:extLst>
              <a:ext uri="{FF2B5EF4-FFF2-40B4-BE49-F238E27FC236}">
                <a16:creationId xmlns:a16="http://schemas.microsoft.com/office/drawing/2014/main" id="{9C904EB0-09DB-1B0B-A785-C1AAF9534DDF}"/>
              </a:ext>
            </a:extLst>
          </p:cNvPr>
          <p:cNvSpPr/>
          <p:nvPr/>
        </p:nvSpPr>
        <p:spPr>
          <a:xfrm>
            <a:off x="2351412" y="5427308"/>
            <a:ext cx="4462272" cy="1691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1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across later layers/heads</a:t>
            </a:r>
            <a:endParaRPr lang="en-US" sz="910" dirty="0"/>
          </a:p>
        </p:txBody>
      </p:sp>
      <p:sp>
        <p:nvSpPr>
          <p:cNvPr id="222" name="Text 212">
            <a:extLst>
              <a:ext uri="{FF2B5EF4-FFF2-40B4-BE49-F238E27FC236}">
                <a16:creationId xmlns:a16="http://schemas.microsoft.com/office/drawing/2014/main" id="{3F4C4C54-7860-0C7E-A007-6FEDC992EBF2}"/>
              </a:ext>
            </a:extLst>
          </p:cNvPr>
          <p:cNvSpPr/>
          <p:nvPr/>
        </p:nvSpPr>
        <p:spPr>
          <a:xfrm>
            <a:off x="6923412" y="5427308"/>
            <a:ext cx="4507992" cy="1691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1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to one query and one head</a:t>
            </a:r>
            <a:endParaRPr lang="en-US" sz="910" dirty="0"/>
          </a:p>
        </p:txBody>
      </p:sp>
      <p:sp>
        <p:nvSpPr>
          <p:cNvPr id="223" name="Shape 213">
            <a:extLst>
              <a:ext uri="{FF2B5EF4-FFF2-40B4-BE49-F238E27FC236}">
                <a16:creationId xmlns:a16="http://schemas.microsoft.com/office/drawing/2014/main" id="{0903CDDC-9522-C052-FE08-FDC24DB07BEC}"/>
              </a:ext>
            </a:extLst>
          </p:cNvPr>
          <p:cNvSpPr/>
          <p:nvPr/>
        </p:nvSpPr>
        <p:spPr>
          <a:xfrm>
            <a:off x="467748" y="5628476"/>
            <a:ext cx="11018520" cy="233172"/>
          </a:xfrm>
          <a:prstGeom prst="rect">
            <a:avLst/>
          </a:prstGeom>
          <a:solidFill>
            <a:srgbClr val="FFFFFF"/>
          </a:solidFill>
          <a:ln w="5080">
            <a:solidFill>
              <a:srgbClr val="C7D0D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4" name="Text 214">
            <a:extLst>
              <a:ext uri="{FF2B5EF4-FFF2-40B4-BE49-F238E27FC236}">
                <a16:creationId xmlns:a16="http://schemas.microsoft.com/office/drawing/2014/main" id="{4BEA9D86-C7BA-4AEC-42EE-E4E32A00BD2C}"/>
              </a:ext>
            </a:extLst>
          </p:cNvPr>
          <p:cNvSpPr/>
          <p:nvPr/>
        </p:nvSpPr>
        <p:spPr>
          <a:xfrm>
            <a:off x="513468" y="5660480"/>
            <a:ext cx="1737360" cy="1691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1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saving</a:t>
            </a:r>
            <a:endParaRPr lang="en-US" sz="910" dirty="0"/>
          </a:p>
        </p:txBody>
      </p:sp>
      <p:sp>
        <p:nvSpPr>
          <p:cNvPr id="225" name="Text 215">
            <a:extLst>
              <a:ext uri="{FF2B5EF4-FFF2-40B4-BE49-F238E27FC236}">
                <a16:creationId xmlns:a16="http://schemas.microsoft.com/office/drawing/2014/main" id="{54716BB2-7E74-FA45-AF4E-4CB4C28DDE5E}"/>
              </a:ext>
            </a:extLst>
          </p:cNvPr>
          <p:cNvSpPr/>
          <p:nvPr/>
        </p:nvSpPr>
        <p:spPr>
          <a:xfrm>
            <a:off x="2351412" y="5660480"/>
            <a:ext cx="4462272" cy="1691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1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Computation + memory traffic</a:t>
            </a:r>
            <a:endParaRPr lang="en-US" sz="910" dirty="0"/>
          </a:p>
        </p:txBody>
      </p:sp>
      <p:sp>
        <p:nvSpPr>
          <p:cNvPr id="226" name="Text 216">
            <a:extLst>
              <a:ext uri="{FF2B5EF4-FFF2-40B4-BE49-F238E27FC236}">
                <a16:creationId xmlns:a16="http://schemas.microsoft.com/office/drawing/2014/main" id="{F3D78491-C58B-1BF7-F1CE-90D97EDF18D1}"/>
              </a:ext>
            </a:extLst>
          </p:cNvPr>
          <p:cNvSpPr/>
          <p:nvPr/>
        </p:nvSpPr>
        <p:spPr>
          <a:xfrm>
            <a:off x="6923412" y="5660480"/>
            <a:ext cx="4507992" cy="1691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1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 fetch + weighted-sum work</a:t>
            </a:r>
            <a:endParaRPr lang="en-US" sz="910" dirty="0"/>
          </a:p>
        </p:txBody>
      </p:sp>
      <p:sp>
        <p:nvSpPr>
          <p:cNvPr id="227" name="Shape 217">
            <a:extLst>
              <a:ext uri="{FF2B5EF4-FFF2-40B4-BE49-F238E27FC236}">
                <a16:creationId xmlns:a16="http://schemas.microsoft.com/office/drawing/2014/main" id="{4D49A225-D684-8B39-2758-D3EF6DD590D5}"/>
              </a:ext>
            </a:extLst>
          </p:cNvPr>
          <p:cNvSpPr/>
          <p:nvPr/>
        </p:nvSpPr>
        <p:spPr>
          <a:xfrm>
            <a:off x="2296548" y="4695788"/>
            <a:ext cx="0" cy="1165860"/>
          </a:xfrm>
          <a:prstGeom prst="line">
            <a:avLst/>
          </a:prstGeom>
          <a:noFill/>
          <a:ln w="5080">
            <a:solidFill>
              <a:srgbClr val="FFFFF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8" name="Shape 218">
            <a:extLst>
              <a:ext uri="{FF2B5EF4-FFF2-40B4-BE49-F238E27FC236}">
                <a16:creationId xmlns:a16="http://schemas.microsoft.com/office/drawing/2014/main" id="{B0A0983E-19B7-953C-71AC-549E6DEE4BA4}"/>
              </a:ext>
            </a:extLst>
          </p:cNvPr>
          <p:cNvSpPr/>
          <p:nvPr/>
        </p:nvSpPr>
        <p:spPr>
          <a:xfrm>
            <a:off x="6868548" y="4695788"/>
            <a:ext cx="0" cy="1165860"/>
          </a:xfrm>
          <a:prstGeom prst="line">
            <a:avLst/>
          </a:prstGeom>
          <a:noFill/>
          <a:ln w="5080">
            <a:solidFill>
              <a:srgbClr val="FFFFF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9" name="Shape 219">
            <a:extLst>
              <a:ext uri="{FF2B5EF4-FFF2-40B4-BE49-F238E27FC236}">
                <a16:creationId xmlns:a16="http://schemas.microsoft.com/office/drawing/2014/main" id="{15D88A16-3C34-6F96-BFAA-A1E95C3A0994}"/>
              </a:ext>
            </a:extLst>
          </p:cNvPr>
          <p:cNvSpPr/>
          <p:nvPr/>
        </p:nvSpPr>
        <p:spPr>
          <a:xfrm>
            <a:off x="467748" y="5994236"/>
            <a:ext cx="11018520" cy="310896"/>
          </a:xfrm>
          <a:prstGeom prst="roundRect">
            <a:avLst>
              <a:gd name="adj" fmla="val 20588"/>
            </a:avLst>
          </a:prstGeom>
          <a:solidFill>
            <a:srgbClr val="EAF3FF"/>
          </a:solidFill>
          <a:ln w="11430">
            <a:solidFill>
              <a:srgbClr val="1E66B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0" name="Text 220">
            <a:extLst>
              <a:ext uri="{FF2B5EF4-FFF2-40B4-BE49-F238E27FC236}">
                <a16:creationId xmlns:a16="http://schemas.microsoft.com/office/drawing/2014/main" id="{190184A2-ECD2-F1C3-3A6A-6E745E0715E7}"/>
              </a:ext>
            </a:extLst>
          </p:cNvPr>
          <p:cNvSpPr/>
          <p:nvPr/>
        </p:nvSpPr>
        <p:spPr>
          <a:xfrm>
            <a:off x="568332" y="6030812"/>
            <a:ext cx="10826496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60" b="1" dirty="0">
                <a:solidFill>
                  <a:srgbClr val="062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idea: </a:t>
            </a:r>
            <a:r>
              <a:rPr lang="en-US" sz="106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Cascade pruning removes future work; local value pruning skips unnecessary V reads only for the current weighted sum.</a:t>
            </a:r>
            <a:endParaRPr lang="en-US" sz="1060" dirty="0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B096817E-2FFD-7438-86D0-0AEB47AA9411}"/>
              </a:ext>
            </a:extLst>
          </p:cNvPr>
          <p:cNvSpPr txBox="1"/>
          <p:nvPr/>
        </p:nvSpPr>
        <p:spPr>
          <a:xfrm>
            <a:off x="88541" y="9714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ko-KR" altLang="en-US" dirty="0"/>
          </a:p>
        </p:txBody>
      </p:sp>
      <p:pic>
        <p:nvPicPr>
          <p:cNvPr id="232" name="그림 231">
            <a:extLst>
              <a:ext uri="{FF2B5EF4-FFF2-40B4-BE49-F238E27FC236}">
                <a16:creationId xmlns:a16="http://schemas.microsoft.com/office/drawing/2014/main" id="{72CA3D3B-4947-0EC7-33CF-D49CD42171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36" y="1651884"/>
            <a:ext cx="6019704" cy="155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721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564D-3678-124E-490B-4EF637132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CF1C9E0D-6F23-627E-287F-215A7FF8A15A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59F862FE-DD97-4CD1-1ECF-538EF3AD4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18E8B42D-F552-535A-3895-2AB40E0ECF4E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6FEE85A0-A988-0C8F-E22F-81AE241F2899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Progressive Quantization vs Direct Quantization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53916C15-DA2E-00D0-F591-EA9491110A9B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24876523-ECB1-7E9D-6C6D-4730C6510375}"/>
              </a:ext>
            </a:extLst>
          </p:cNvPr>
          <p:cNvSpPr/>
          <p:nvPr/>
        </p:nvSpPr>
        <p:spPr>
          <a:xfrm>
            <a:off x="438912" y="878011"/>
            <a:ext cx="530352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D64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Direct Quantization</a:t>
            </a:r>
            <a:endParaRPr lang="en-US" sz="1800" dirty="0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8F6A4E4B-DEE6-AD9A-034D-C0672F3D911F}"/>
              </a:ext>
            </a:extLst>
          </p:cNvPr>
          <p:cNvSpPr/>
          <p:nvPr/>
        </p:nvSpPr>
        <p:spPr>
          <a:xfrm>
            <a:off x="438912" y="1271203"/>
            <a:ext cx="5303520" cy="0"/>
          </a:xfrm>
          <a:prstGeom prst="line">
            <a:avLst/>
          </a:prstGeom>
          <a:noFill/>
          <a:ln w="10160">
            <a:solidFill>
              <a:srgbClr val="C9D2E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EF82DC3C-BC61-A19B-0152-4D8A8E5B95DE}"/>
              </a:ext>
            </a:extLst>
          </p:cNvPr>
          <p:cNvSpPr/>
          <p:nvPr/>
        </p:nvSpPr>
        <p:spPr>
          <a:xfrm>
            <a:off x="667512" y="1920427"/>
            <a:ext cx="566928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240">
            <a:solidFill>
              <a:srgbClr val="0B2A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C4736D3E-5CF0-360B-A7AF-E1EE74A534EE}"/>
              </a:ext>
            </a:extLst>
          </p:cNvPr>
          <p:cNvSpPr/>
          <p:nvPr/>
        </p:nvSpPr>
        <p:spPr>
          <a:xfrm>
            <a:off x="667512" y="1938715"/>
            <a:ext cx="566928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</a:t>
            </a:r>
            <a:endParaRPr lang="en-US" sz="1050" dirty="0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67740F9B-DC5B-1718-34C7-0FD0AFD65C47}"/>
              </a:ext>
            </a:extLst>
          </p:cNvPr>
          <p:cNvSpPr/>
          <p:nvPr/>
        </p:nvSpPr>
        <p:spPr>
          <a:xfrm>
            <a:off x="1234440" y="2085019"/>
            <a:ext cx="265176" cy="0"/>
          </a:xfrm>
          <a:prstGeom prst="line">
            <a:avLst/>
          </a:prstGeom>
          <a:noFill/>
          <a:ln w="15240">
            <a:solidFill>
              <a:srgbClr val="0B2A5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Shape 8">
            <a:extLst>
              <a:ext uri="{FF2B5EF4-FFF2-40B4-BE49-F238E27FC236}">
                <a16:creationId xmlns:a16="http://schemas.microsoft.com/office/drawing/2014/main" id="{0AAAD607-9819-6299-635E-533892F82E11}"/>
              </a:ext>
            </a:extLst>
          </p:cNvPr>
          <p:cNvSpPr/>
          <p:nvPr/>
        </p:nvSpPr>
        <p:spPr>
          <a:xfrm>
            <a:off x="1499616" y="1719259"/>
            <a:ext cx="1691640" cy="731520"/>
          </a:xfrm>
          <a:prstGeom prst="rect">
            <a:avLst/>
          </a:prstGeom>
          <a:solidFill>
            <a:srgbClr val="FFFFFF"/>
          </a:solidFill>
          <a:ln w="13970">
            <a:solidFill>
              <a:srgbClr val="0B2A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E18FE03B-738B-F31C-66B6-4EFB61EB288F}"/>
              </a:ext>
            </a:extLst>
          </p:cNvPr>
          <p:cNvSpPr/>
          <p:nvPr/>
        </p:nvSpPr>
        <p:spPr>
          <a:xfrm>
            <a:off x="1536192" y="1737547"/>
            <a:ext cx="1618488" cy="6949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3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Fetch Full Bitwidth</a:t>
            </a:r>
            <a:endParaRPr lang="en-US" sz="1030" dirty="0"/>
          </a:p>
          <a:p>
            <a:pPr marL="0" indent="0" algn="ctr">
              <a:buNone/>
            </a:pPr>
            <a:r>
              <a:rPr lang="en-US" sz="103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(MSB + LSB)</a:t>
            </a:r>
            <a:endParaRPr lang="en-US" sz="1030" dirty="0"/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B430EB5B-C3A0-510E-7D84-9AC7C9DFA576}"/>
              </a:ext>
            </a:extLst>
          </p:cNvPr>
          <p:cNvSpPr/>
          <p:nvPr/>
        </p:nvSpPr>
        <p:spPr>
          <a:xfrm>
            <a:off x="3191256" y="2085019"/>
            <a:ext cx="301752" cy="0"/>
          </a:xfrm>
          <a:prstGeom prst="line">
            <a:avLst/>
          </a:prstGeom>
          <a:noFill/>
          <a:ln w="15240">
            <a:solidFill>
              <a:srgbClr val="0B2A5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8A771DEC-23E8-22ED-2933-975519401488}"/>
              </a:ext>
            </a:extLst>
          </p:cNvPr>
          <p:cNvSpPr/>
          <p:nvPr/>
        </p:nvSpPr>
        <p:spPr>
          <a:xfrm>
            <a:off x="3493008" y="1719259"/>
            <a:ext cx="1417320" cy="731520"/>
          </a:xfrm>
          <a:prstGeom prst="rect">
            <a:avLst/>
          </a:prstGeom>
          <a:solidFill>
            <a:srgbClr val="FFFFFF"/>
          </a:solidFill>
          <a:ln w="13970">
            <a:solidFill>
              <a:srgbClr val="0B2A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808C7E8A-386F-1D28-FBF0-D9D095D7EF1E}"/>
              </a:ext>
            </a:extLst>
          </p:cNvPr>
          <p:cNvSpPr/>
          <p:nvPr/>
        </p:nvSpPr>
        <p:spPr>
          <a:xfrm>
            <a:off x="3529584" y="1737547"/>
            <a:ext cx="1344168" cy="6949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3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 Attention</a:t>
            </a:r>
            <a:endParaRPr lang="en-US" sz="1030" dirty="0"/>
          </a:p>
          <a:p>
            <a:pPr marL="0" indent="0" algn="ctr">
              <a:buNone/>
            </a:pPr>
            <a:r>
              <a:rPr lang="en-US" sz="103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Probabilities</a:t>
            </a:r>
            <a:endParaRPr lang="en-US" sz="1030" dirty="0"/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5B1400B8-4C30-5F79-5C27-B981901211B1}"/>
              </a:ext>
            </a:extLst>
          </p:cNvPr>
          <p:cNvSpPr/>
          <p:nvPr/>
        </p:nvSpPr>
        <p:spPr>
          <a:xfrm>
            <a:off x="4910328" y="2085019"/>
            <a:ext cx="265176" cy="0"/>
          </a:xfrm>
          <a:prstGeom prst="line">
            <a:avLst/>
          </a:prstGeom>
          <a:noFill/>
          <a:ln w="15240">
            <a:solidFill>
              <a:srgbClr val="0B2A5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A0A8B7BE-6D20-6EE4-108A-841D7CE84A0E}"/>
              </a:ext>
            </a:extLst>
          </p:cNvPr>
          <p:cNvSpPr/>
          <p:nvPr/>
        </p:nvSpPr>
        <p:spPr>
          <a:xfrm>
            <a:off x="5175504" y="1920427"/>
            <a:ext cx="566928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240">
            <a:solidFill>
              <a:srgbClr val="0B2A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DE575108-854C-45FC-8FD7-9CB90E085F58}"/>
              </a:ext>
            </a:extLst>
          </p:cNvPr>
          <p:cNvSpPr/>
          <p:nvPr/>
        </p:nvSpPr>
        <p:spPr>
          <a:xfrm>
            <a:off x="5175504" y="1938715"/>
            <a:ext cx="566928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Finish</a:t>
            </a:r>
            <a:endParaRPr lang="en-US" sz="1050" dirty="0"/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7BFBEE41-7B1C-48A7-5C13-5F1F72A5FABD}"/>
              </a:ext>
            </a:extLst>
          </p:cNvPr>
          <p:cNvSpPr/>
          <p:nvPr/>
        </p:nvSpPr>
        <p:spPr>
          <a:xfrm>
            <a:off x="694944" y="3164011"/>
            <a:ext cx="4791456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bitwidth for every input</a:t>
            </a:r>
            <a:endParaRPr lang="en-US" sz="1300" dirty="0"/>
          </a:p>
        </p:txBody>
      </p:sp>
      <p:sp>
        <p:nvSpPr>
          <p:cNvPr id="22" name="Shape 17">
            <a:extLst>
              <a:ext uri="{FF2B5EF4-FFF2-40B4-BE49-F238E27FC236}">
                <a16:creationId xmlns:a16="http://schemas.microsoft.com/office/drawing/2014/main" id="{7109F01D-FEFF-2334-4A9C-29DC5C58AE96}"/>
              </a:ext>
            </a:extLst>
          </p:cNvPr>
          <p:cNvSpPr/>
          <p:nvPr/>
        </p:nvSpPr>
        <p:spPr>
          <a:xfrm>
            <a:off x="667512" y="3932107"/>
            <a:ext cx="64008" cy="64008"/>
          </a:xfrm>
          <a:prstGeom prst="ellipse">
            <a:avLst/>
          </a:prstGeom>
          <a:solidFill>
            <a:srgbClr val="1D64B7"/>
          </a:solidFill>
          <a:ln w="12700">
            <a:solidFill>
              <a:srgbClr val="1D64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Text 18">
            <a:extLst>
              <a:ext uri="{FF2B5EF4-FFF2-40B4-BE49-F238E27FC236}">
                <a16:creationId xmlns:a16="http://schemas.microsoft.com/office/drawing/2014/main" id="{42CBDC3D-0F03-B20D-2B16-0ACB64A66A20}"/>
              </a:ext>
            </a:extLst>
          </p:cNvPr>
          <p:cNvSpPr/>
          <p:nvPr/>
        </p:nvSpPr>
        <p:spPr>
          <a:xfrm>
            <a:off x="832104" y="3858955"/>
            <a:ext cx="4681728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Fixed precision for all attention inputs</a:t>
            </a:r>
            <a:endParaRPr lang="en-US" sz="1150" dirty="0"/>
          </a:p>
        </p:txBody>
      </p:sp>
      <p:sp>
        <p:nvSpPr>
          <p:cNvPr id="24" name="Shape 19">
            <a:extLst>
              <a:ext uri="{FF2B5EF4-FFF2-40B4-BE49-F238E27FC236}">
                <a16:creationId xmlns:a16="http://schemas.microsoft.com/office/drawing/2014/main" id="{6D784058-E523-E376-5C4D-F41C5A053163}"/>
              </a:ext>
            </a:extLst>
          </p:cNvPr>
          <p:cNvSpPr/>
          <p:nvPr/>
        </p:nvSpPr>
        <p:spPr>
          <a:xfrm>
            <a:off x="667512" y="4261291"/>
            <a:ext cx="64008" cy="64008"/>
          </a:xfrm>
          <a:prstGeom prst="ellipse">
            <a:avLst/>
          </a:prstGeom>
          <a:solidFill>
            <a:srgbClr val="1D64B7"/>
          </a:solidFill>
          <a:ln w="12700">
            <a:solidFill>
              <a:srgbClr val="1D64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EA02C064-7CFD-F1F6-3A76-A0447B6230D9}"/>
              </a:ext>
            </a:extLst>
          </p:cNvPr>
          <p:cNvSpPr/>
          <p:nvPr/>
        </p:nvSpPr>
        <p:spPr>
          <a:xfrm>
            <a:off x="832104" y="4188139"/>
            <a:ext cx="4681728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decision or recomputation step</a:t>
            </a:r>
            <a:endParaRPr lang="en-US" sz="1150" dirty="0"/>
          </a:p>
        </p:txBody>
      </p:sp>
      <p:sp>
        <p:nvSpPr>
          <p:cNvPr id="26" name="Shape 21">
            <a:extLst>
              <a:ext uri="{FF2B5EF4-FFF2-40B4-BE49-F238E27FC236}">
                <a16:creationId xmlns:a16="http://schemas.microsoft.com/office/drawing/2014/main" id="{F22AB668-1769-E7FB-6832-C64D092F6B71}"/>
              </a:ext>
            </a:extLst>
          </p:cNvPr>
          <p:cNvSpPr/>
          <p:nvPr/>
        </p:nvSpPr>
        <p:spPr>
          <a:xfrm>
            <a:off x="667512" y="4590475"/>
            <a:ext cx="64008" cy="64008"/>
          </a:xfrm>
          <a:prstGeom prst="ellipse">
            <a:avLst/>
          </a:prstGeom>
          <a:solidFill>
            <a:srgbClr val="1D64B7"/>
          </a:solidFill>
          <a:ln w="12700">
            <a:solidFill>
              <a:srgbClr val="1D64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2">
            <a:extLst>
              <a:ext uri="{FF2B5EF4-FFF2-40B4-BE49-F238E27FC236}">
                <a16:creationId xmlns:a16="http://schemas.microsoft.com/office/drawing/2014/main" id="{3ED168B3-0096-BDB3-ED2A-ACD6A970BFB4}"/>
              </a:ext>
            </a:extLst>
          </p:cNvPr>
          <p:cNvSpPr/>
          <p:nvPr/>
        </p:nvSpPr>
        <p:spPr>
          <a:xfrm>
            <a:off x="832104" y="4517323"/>
            <a:ext cx="4681728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control, but higher memory traffic</a:t>
            </a:r>
            <a:endParaRPr lang="en-US" sz="1150" dirty="0"/>
          </a:p>
        </p:txBody>
      </p:sp>
      <p:sp>
        <p:nvSpPr>
          <p:cNvPr id="28" name="Text 23">
            <a:extLst>
              <a:ext uri="{FF2B5EF4-FFF2-40B4-BE49-F238E27FC236}">
                <a16:creationId xmlns:a16="http://schemas.microsoft.com/office/drawing/2014/main" id="{39F9BBB7-690F-173A-AA34-EA2EE228E1FB}"/>
              </a:ext>
            </a:extLst>
          </p:cNvPr>
          <p:cNvSpPr/>
          <p:nvPr/>
        </p:nvSpPr>
        <p:spPr>
          <a:xfrm>
            <a:off x="6355080" y="878011"/>
            <a:ext cx="530352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D64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Progressive Quantization</a:t>
            </a:r>
            <a:endParaRPr lang="en-US" sz="1800" dirty="0"/>
          </a:p>
        </p:txBody>
      </p:sp>
      <p:sp>
        <p:nvSpPr>
          <p:cNvPr id="29" name="Shape 24">
            <a:extLst>
              <a:ext uri="{FF2B5EF4-FFF2-40B4-BE49-F238E27FC236}">
                <a16:creationId xmlns:a16="http://schemas.microsoft.com/office/drawing/2014/main" id="{76D9FB99-1B36-5038-12DD-1DADE951D141}"/>
              </a:ext>
            </a:extLst>
          </p:cNvPr>
          <p:cNvSpPr/>
          <p:nvPr/>
        </p:nvSpPr>
        <p:spPr>
          <a:xfrm>
            <a:off x="6355080" y="1271203"/>
            <a:ext cx="5303520" cy="0"/>
          </a:xfrm>
          <a:prstGeom prst="line">
            <a:avLst/>
          </a:prstGeom>
          <a:noFill/>
          <a:ln w="10160">
            <a:solidFill>
              <a:srgbClr val="C9D2E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Shape 25">
            <a:extLst>
              <a:ext uri="{FF2B5EF4-FFF2-40B4-BE49-F238E27FC236}">
                <a16:creationId xmlns:a16="http://schemas.microsoft.com/office/drawing/2014/main" id="{23A2AA6E-F03B-83E4-930F-4A2EEDCA5ADE}"/>
              </a:ext>
            </a:extLst>
          </p:cNvPr>
          <p:cNvSpPr/>
          <p:nvPr/>
        </p:nvSpPr>
        <p:spPr>
          <a:xfrm>
            <a:off x="6492240" y="1957003"/>
            <a:ext cx="530352" cy="310896"/>
          </a:xfrm>
          <a:prstGeom prst="roundRect">
            <a:avLst>
              <a:gd name="adj" fmla="val 23529"/>
            </a:avLst>
          </a:prstGeom>
          <a:solidFill>
            <a:srgbClr val="FFFFFF"/>
          </a:solidFill>
          <a:ln w="15240">
            <a:solidFill>
              <a:srgbClr val="0B2A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6">
            <a:extLst>
              <a:ext uri="{FF2B5EF4-FFF2-40B4-BE49-F238E27FC236}">
                <a16:creationId xmlns:a16="http://schemas.microsoft.com/office/drawing/2014/main" id="{498F0EDD-FC00-EDE5-99B2-55E78F94FAF1}"/>
              </a:ext>
            </a:extLst>
          </p:cNvPr>
          <p:cNvSpPr/>
          <p:nvPr/>
        </p:nvSpPr>
        <p:spPr>
          <a:xfrm>
            <a:off x="6492240" y="1975291"/>
            <a:ext cx="530352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</a:t>
            </a:r>
            <a:endParaRPr lang="en-US" sz="1050" dirty="0"/>
          </a:p>
        </p:txBody>
      </p:sp>
      <p:sp>
        <p:nvSpPr>
          <p:cNvPr id="32" name="Shape 27">
            <a:extLst>
              <a:ext uri="{FF2B5EF4-FFF2-40B4-BE49-F238E27FC236}">
                <a16:creationId xmlns:a16="http://schemas.microsoft.com/office/drawing/2014/main" id="{CE608415-8867-B5E9-2D6F-3A461AEF9F44}"/>
              </a:ext>
            </a:extLst>
          </p:cNvPr>
          <p:cNvSpPr/>
          <p:nvPr/>
        </p:nvSpPr>
        <p:spPr>
          <a:xfrm>
            <a:off x="7022592" y="2112451"/>
            <a:ext cx="219456" cy="0"/>
          </a:xfrm>
          <a:prstGeom prst="line">
            <a:avLst/>
          </a:prstGeom>
          <a:noFill/>
          <a:ln w="15240">
            <a:solidFill>
              <a:srgbClr val="0B2A5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3" name="Shape 28">
            <a:extLst>
              <a:ext uri="{FF2B5EF4-FFF2-40B4-BE49-F238E27FC236}">
                <a16:creationId xmlns:a16="http://schemas.microsoft.com/office/drawing/2014/main" id="{A65110A4-0915-8102-C1D0-5C664C9CBD04}"/>
              </a:ext>
            </a:extLst>
          </p:cNvPr>
          <p:cNvSpPr/>
          <p:nvPr/>
        </p:nvSpPr>
        <p:spPr>
          <a:xfrm>
            <a:off x="7242048" y="1792411"/>
            <a:ext cx="1481328" cy="658368"/>
          </a:xfrm>
          <a:prstGeom prst="rect">
            <a:avLst/>
          </a:prstGeom>
          <a:solidFill>
            <a:srgbClr val="FFFFFF"/>
          </a:solidFill>
          <a:ln w="13970">
            <a:solidFill>
              <a:srgbClr val="0B2A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4" name="Text 29">
            <a:extLst>
              <a:ext uri="{FF2B5EF4-FFF2-40B4-BE49-F238E27FC236}">
                <a16:creationId xmlns:a16="http://schemas.microsoft.com/office/drawing/2014/main" id="{BAC2C79A-8150-26E4-6E7B-68CDF8A0F21B}"/>
              </a:ext>
            </a:extLst>
          </p:cNvPr>
          <p:cNvSpPr/>
          <p:nvPr/>
        </p:nvSpPr>
        <p:spPr>
          <a:xfrm>
            <a:off x="7278624" y="1810699"/>
            <a:ext cx="1408176" cy="6217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3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Fetch MSB ONLY</a:t>
            </a:r>
            <a:endParaRPr lang="en-US" sz="930" dirty="0"/>
          </a:p>
          <a:p>
            <a:pPr marL="0" indent="0" algn="ctr">
              <a:buNone/>
            </a:pPr>
            <a:r>
              <a:rPr lang="en-US" sz="93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 attention probs</a:t>
            </a:r>
            <a:endParaRPr lang="en-US" sz="930" dirty="0"/>
          </a:p>
        </p:txBody>
      </p:sp>
      <p:sp>
        <p:nvSpPr>
          <p:cNvPr id="35" name="Shape 30">
            <a:extLst>
              <a:ext uri="{FF2B5EF4-FFF2-40B4-BE49-F238E27FC236}">
                <a16:creationId xmlns:a16="http://schemas.microsoft.com/office/drawing/2014/main" id="{58EF44AD-C169-815D-9167-4F50162B92DB}"/>
              </a:ext>
            </a:extLst>
          </p:cNvPr>
          <p:cNvSpPr/>
          <p:nvPr/>
        </p:nvSpPr>
        <p:spPr>
          <a:xfrm>
            <a:off x="8723376" y="2112451"/>
            <a:ext cx="283464" cy="0"/>
          </a:xfrm>
          <a:prstGeom prst="line">
            <a:avLst/>
          </a:prstGeom>
          <a:noFill/>
          <a:ln w="15240">
            <a:solidFill>
              <a:srgbClr val="0B2A5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" name="Shape 31">
            <a:extLst>
              <a:ext uri="{FF2B5EF4-FFF2-40B4-BE49-F238E27FC236}">
                <a16:creationId xmlns:a16="http://schemas.microsoft.com/office/drawing/2014/main" id="{52C04617-C0A8-42DE-77EA-9072EB2EFEF8}"/>
              </a:ext>
            </a:extLst>
          </p:cNvPr>
          <p:cNvSpPr/>
          <p:nvPr/>
        </p:nvSpPr>
        <p:spPr>
          <a:xfrm>
            <a:off x="9006840" y="1609531"/>
            <a:ext cx="1234440" cy="1005840"/>
          </a:xfrm>
          <a:prstGeom prst="diamond">
            <a:avLst/>
          </a:prstGeom>
          <a:solidFill>
            <a:srgbClr val="FFFFFF"/>
          </a:solidFill>
          <a:ln w="13970">
            <a:solidFill>
              <a:srgbClr val="0B2A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7" name="Text 32">
            <a:extLst>
              <a:ext uri="{FF2B5EF4-FFF2-40B4-BE49-F238E27FC236}">
                <a16:creationId xmlns:a16="http://schemas.microsoft.com/office/drawing/2014/main" id="{B2A3C000-2F95-3F15-CC01-3501FB92278A}"/>
              </a:ext>
            </a:extLst>
          </p:cNvPr>
          <p:cNvSpPr/>
          <p:nvPr/>
        </p:nvSpPr>
        <p:spPr>
          <a:xfrm>
            <a:off x="9079992" y="1691827"/>
            <a:ext cx="1088136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LSB?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distribution flat?</a:t>
            </a:r>
            <a:endParaRPr lang="en-US" sz="1020" dirty="0"/>
          </a:p>
        </p:txBody>
      </p:sp>
      <p:sp>
        <p:nvSpPr>
          <p:cNvPr id="38" name="Shape 33">
            <a:extLst>
              <a:ext uri="{FF2B5EF4-FFF2-40B4-BE49-F238E27FC236}">
                <a16:creationId xmlns:a16="http://schemas.microsoft.com/office/drawing/2014/main" id="{959AC1B9-34E6-B3EB-0301-1CA4797FD4F0}"/>
              </a:ext>
            </a:extLst>
          </p:cNvPr>
          <p:cNvSpPr/>
          <p:nvPr/>
        </p:nvSpPr>
        <p:spPr>
          <a:xfrm>
            <a:off x="10241280" y="2112451"/>
            <a:ext cx="256032" cy="0"/>
          </a:xfrm>
          <a:prstGeom prst="line">
            <a:avLst/>
          </a:prstGeom>
          <a:noFill/>
          <a:ln w="15240">
            <a:solidFill>
              <a:srgbClr val="0B2A5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9" name="Shape 34">
            <a:extLst>
              <a:ext uri="{FF2B5EF4-FFF2-40B4-BE49-F238E27FC236}">
                <a16:creationId xmlns:a16="http://schemas.microsoft.com/office/drawing/2014/main" id="{71F32CC8-132F-0EAC-011C-85EEC30C6587}"/>
              </a:ext>
            </a:extLst>
          </p:cNvPr>
          <p:cNvSpPr/>
          <p:nvPr/>
        </p:nvSpPr>
        <p:spPr>
          <a:xfrm>
            <a:off x="10497312" y="1700971"/>
            <a:ext cx="1225296" cy="822960"/>
          </a:xfrm>
          <a:prstGeom prst="rect">
            <a:avLst/>
          </a:prstGeom>
          <a:solidFill>
            <a:srgbClr val="FFFFFF"/>
          </a:solidFill>
          <a:ln w="13970">
            <a:solidFill>
              <a:srgbClr val="0B2A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0" name="Text 35">
            <a:extLst>
              <a:ext uri="{FF2B5EF4-FFF2-40B4-BE49-F238E27FC236}">
                <a16:creationId xmlns:a16="http://schemas.microsoft.com/office/drawing/2014/main" id="{CF337B6E-19E6-25EB-1BB7-26D69EE9C0DE}"/>
              </a:ext>
            </a:extLst>
          </p:cNvPr>
          <p:cNvSpPr/>
          <p:nvPr/>
        </p:nvSpPr>
        <p:spPr>
          <a:xfrm>
            <a:off x="10533888" y="1719259"/>
            <a:ext cx="1152144" cy="7863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7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Fetch LSB</a:t>
            </a:r>
            <a:endParaRPr lang="en-US" sz="870" dirty="0"/>
          </a:p>
          <a:p>
            <a:pPr marL="0" indent="0" algn="ctr">
              <a:buNone/>
            </a:pPr>
            <a:r>
              <a:rPr lang="en-US" sz="87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Concat MSB + LSB</a:t>
            </a:r>
            <a:endParaRPr lang="en-US" sz="870" dirty="0"/>
          </a:p>
          <a:p>
            <a:pPr marL="0" indent="0" algn="ctr">
              <a:buNone/>
            </a:pPr>
            <a:r>
              <a:rPr lang="en-US" sz="87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Recompute probs</a:t>
            </a:r>
            <a:endParaRPr lang="en-US" sz="870" dirty="0"/>
          </a:p>
        </p:txBody>
      </p:sp>
      <p:sp>
        <p:nvSpPr>
          <p:cNvPr id="41" name="Shape 36">
            <a:extLst>
              <a:ext uri="{FF2B5EF4-FFF2-40B4-BE49-F238E27FC236}">
                <a16:creationId xmlns:a16="http://schemas.microsoft.com/office/drawing/2014/main" id="{07BE5438-740D-CD05-6802-36A946761108}"/>
              </a:ext>
            </a:extLst>
          </p:cNvPr>
          <p:cNvSpPr/>
          <p:nvPr/>
        </p:nvSpPr>
        <p:spPr>
          <a:xfrm>
            <a:off x="9619488" y="2615371"/>
            <a:ext cx="0" cy="292608"/>
          </a:xfrm>
          <a:prstGeom prst="line">
            <a:avLst/>
          </a:prstGeom>
          <a:noFill/>
          <a:ln w="15240">
            <a:solidFill>
              <a:srgbClr val="0B2A5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2" name="Shape 37">
            <a:extLst>
              <a:ext uri="{FF2B5EF4-FFF2-40B4-BE49-F238E27FC236}">
                <a16:creationId xmlns:a16="http://schemas.microsoft.com/office/drawing/2014/main" id="{0F6F36DD-8BAF-02DC-A1A0-C4530ACCF894}"/>
              </a:ext>
            </a:extLst>
          </p:cNvPr>
          <p:cNvSpPr/>
          <p:nvPr/>
        </p:nvSpPr>
        <p:spPr>
          <a:xfrm>
            <a:off x="9354312" y="2770819"/>
            <a:ext cx="530352" cy="310896"/>
          </a:xfrm>
          <a:prstGeom prst="roundRect">
            <a:avLst>
              <a:gd name="adj" fmla="val 23529"/>
            </a:avLst>
          </a:prstGeom>
          <a:solidFill>
            <a:srgbClr val="FFFFFF"/>
          </a:solidFill>
          <a:ln w="15240">
            <a:solidFill>
              <a:srgbClr val="0B2A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3" name="Text 38">
            <a:extLst>
              <a:ext uri="{FF2B5EF4-FFF2-40B4-BE49-F238E27FC236}">
                <a16:creationId xmlns:a16="http://schemas.microsoft.com/office/drawing/2014/main" id="{0E7C1CA4-F396-9869-268B-96A2D85B80C0}"/>
              </a:ext>
            </a:extLst>
          </p:cNvPr>
          <p:cNvSpPr/>
          <p:nvPr/>
        </p:nvSpPr>
        <p:spPr>
          <a:xfrm>
            <a:off x="9354312" y="2789107"/>
            <a:ext cx="530352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Finish</a:t>
            </a:r>
            <a:endParaRPr lang="en-US" sz="1050" dirty="0"/>
          </a:p>
        </p:txBody>
      </p:sp>
      <p:sp>
        <p:nvSpPr>
          <p:cNvPr id="46" name="Text 41">
            <a:extLst>
              <a:ext uri="{FF2B5EF4-FFF2-40B4-BE49-F238E27FC236}">
                <a16:creationId xmlns:a16="http://schemas.microsoft.com/office/drawing/2014/main" id="{DB037B20-CA99-27BF-77F5-DEDE06CC85DE}"/>
              </a:ext>
            </a:extLst>
          </p:cNvPr>
          <p:cNvSpPr/>
          <p:nvPr/>
        </p:nvSpPr>
        <p:spPr>
          <a:xfrm>
            <a:off x="6611112" y="3346891"/>
            <a:ext cx="4791456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Adaptive bitwidth by attention uncertainty</a:t>
            </a:r>
            <a:endParaRPr lang="en-US" sz="1300" dirty="0"/>
          </a:p>
        </p:txBody>
      </p:sp>
      <p:sp>
        <p:nvSpPr>
          <p:cNvPr id="47" name="Shape 42">
            <a:extLst>
              <a:ext uri="{FF2B5EF4-FFF2-40B4-BE49-F238E27FC236}">
                <a16:creationId xmlns:a16="http://schemas.microsoft.com/office/drawing/2014/main" id="{38A7B85D-8C1E-81EA-5573-11712DAFFD50}"/>
              </a:ext>
            </a:extLst>
          </p:cNvPr>
          <p:cNvSpPr/>
          <p:nvPr/>
        </p:nvSpPr>
        <p:spPr>
          <a:xfrm>
            <a:off x="6583680" y="3932107"/>
            <a:ext cx="64008" cy="64008"/>
          </a:xfrm>
          <a:prstGeom prst="ellipse">
            <a:avLst/>
          </a:prstGeom>
          <a:solidFill>
            <a:srgbClr val="1D64B7"/>
          </a:solidFill>
          <a:ln w="12700">
            <a:solidFill>
              <a:srgbClr val="1D64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8" name="Text 43">
            <a:extLst>
              <a:ext uri="{FF2B5EF4-FFF2-40B4-BE49-F238E27FC236}">
                <a16:creationId xmlns:a16="http://schemas.microsoft.com/office/drawing/2014/main" id="{95D64299-1E51-735B-8B9A-7C1E93BFEB9B}"/>
              </a:ext>
            </a:extLst>
          </p:cNvPr>
          <p:cNvSpPr/>
          <p:nvPr/>
        </p:nvSpPr>
        <p:spPr>
          <a:xfrm>
            <a:off x="6748272" y="3858955"/>
            <a:ext cx="4681728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Starts with MSB-only low precision</a:t>
            </a:r>
            <a:endParaRPr lang="en-US" sz="1150" dirty="0"/>
          </a:p>
        </p:txBody>
      </p:sp>
      <p:sp>
        <p:nvSpPr>
          <p:cNvPr id="49" name="Shape 44">
            <a:extLst>
              <a:ext uri="{FF2B5EF4-FFF2-40B4-BE49-F238E27FC236}">
                <a16:creationId xmlns:a16="http://schemas.microsoft.com/office/drawing/2014/main" id="{F1889974-DCD8-F001-D1FC-8D0F254AA329}"/>
              </a:ext>
            </a:extLst>
          </p:cNvPr>
          <p:cNvSpPr/>
          <p:nvPr/>
        </p:nvSpPr>
        <p:spPr>
          <a:xfrm>
            <a:off x="6583680" y="4261291"/>
            <a:ext cx="64008" cy="64008"/>
          </a:xfrm>
          <a:prstGeom prst="ellipse">
            <a:avLst/>
          </a:prstGeom>
          <a:solidFill>
            <a:srgbClr val="1D64B7"/>
          </a:solidFill>
          <a:ln w="12700">
            <a:solidFill>
              <a:srgbClr val="1D64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0" name="Text 45">
            <a:extLst>
              <a:ext uri="{FF2B5EF4-FFF2-40B4-BE49-F238E27FC236}">
                <a16:creationId xmlns:a16="http://schemas.microsoft.com/office/drawing/2014/main" id="{98581A97-E3DA-1D2A-B707-7033BC0A9665}"/>
              </a:ext>
            </a:extLst>
          </p:cNvPr>
          <p:cNvSpPr/>
          <p:nvPr/>
        </p:nvSpPr>
        <p:spPr>
          <a:xfrm>
            <a:off x="6748272" y="4188139"/>
            <a:ext cx="4681728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Fetches LSB only when distribution is flat</a:t>
            </a:r>
            <a:endParaRPr lang="en-US" sz="1150" dirty="0"/>
          </a:p>
        </p:txBody>
      </p:sp>
      <p:sp>
        <p:nvSpPr>
          <p:cNvPr id="51" name="Shape 46">
            <a:extLst>
              <a:ext uri="{FF2B5EF4-FFF2-40B4-BE49-F238E27FC236}">
                <a16:creationId xmlns:a16="http://schemas.microsoft.com/office/drawing/2014/main" id="{9C877DD8-06C1-271F-7449-DCBD9201D029}"/>
              </a:ext>
            </a:extLst>
          </p:cNvPr>
          <p:cNvSpPr/>
          <p:nvPr/>
        </p:nvSpPr>
        <p:spPr>
          <a:xfrm>
            <a:off x="6583680" y="4590475"/>
            <a:ext cx="64008" cy="64008"/>
          </a:xfrm>
          <a:prstGeom prst="ellipse">
            <a:avLst/>
          </a:prstGeom>
          <a:solidFill>
            <a:srgbClr val="1D64B7"/>
          </a:solidFill>
          <a:ln w="12700">
            <a:solidFill>
              <a:srgbClr val="1D64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2" name="Text 47">
            <a:extLst>
              <a:ext uri="{FF2B5EF4-FFF2-40B4-BE49-F238E27FC236}">
                <a16:creationId xmlns:a16="http://schemas.microsoft.com/office/drawing/2014/main" id="{AC90110D-0321-7023-A9E5-89CCBE635E59}"/>
              </a:ext>
            </a:extLst>
          </p:cNvPr>
          <p:cNvSpPr/>
          <p:nvPr/>
        </p:nvSpPr>
        <p:spPr>
          <a:xfrm>
            <a:off x="6748272" y="4517323"/>
            <a:ext cx="4681728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average memory access and bandwidth</a:t>
            </a:r>
            <a:endParaRPr lang="en-US" sz="1150" dirty="0"/>
          </a:p>
        </p:txBody>
      </p:sp>
      <p:sp>
        <p:nvSpPr>
          <p:cNvPr id="53" name="Shape 48">
            <a:extLst>
              <a:ext uri="{FF2B5EF4-FFF2-40B4-BE49-F238E27FC236}">
                <a16:creationId xmlns:a16="http://schemas.microsoft.com/office/drawing/2014/main" id="{A8584EE3-AF9F-995D-A630-920006EB949B}"/>
              </a:ext>
            </a:extLst>
          </p:cNvPr>
          <p:cNvSpPr/>
          <p:nvPr/>
        </p:nvSpPr>
        <p:spPr>
          <a:xfrm>
            <a:off x="640080" y="4838771"/>
            <a:ext cx="10908792" cy="292608"/>
          </a:xfrm>
          <a:prstGeom prst="rect">
            <a:avLst/>
          </a:prstGeom>
          <a:solidFill>
            <a:srgbClr val="0B2A5B"/>
          </a:solidFill>
          <a:ln w="7620">
            <a:solidFill>
              <a:srgbClr val="0B2A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4" name="Text 49">
            <a:extLst>
              <a:ext uri="{FF2B5EF4-FFF2-40B4-BE49-F238E27FC236}">
                <a16:creationId xmlns:a16="http://schemas.microsoft.com/office/drawing/2014/main" id="{A94C50AA-63B7-D4CF-C45A-4A5A6EE44F84}"/>
              </a:ext>
            </a:extLst>
          </p:cNvPr>
          <p:cNvSpPr/>
          <p:nvPr/>
        </p:nvSpPr>
        <p:spPr>
          <a:xfrm>
            <a:off x="713232" y="4857059"/>
            <a:ext cx="1819656" cy="2560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Aspect</a:t>
            </a:r>
            <a:endParaRPr lang="en-US" sz="1100" dirty="0"/>
          </a:p>
        </p:txBody>
      </p:sp>
      <p:sp>
        <p:nvSpPr>
          <p:cNvPr id="55" name="Text 50">
            <a:extLst>
              <a:ext uri="{FF2B5EF4-FFF2-40B4-BE49-F238E27FC236}">
                <a16:creationId xmlns:a16="http://schemas.microsoft.com/office/drawing/2014/main" id="{FB7D02E6-4501-9A98-6B58-4E5563BE9669}"/>
              </a:ext>
            </a:extLst>
          </p:cNvPr>
          <p:cNvSpPr/>
          <p:nvPr/>
        </p:nvSpPr>
        <p:spPr>
          <a:xfrm>
            <a:off x="2679192" y="4857059"/>
            <a:ext cx="4151376" cy="2560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Quantization</a:t>
            </a:r>
            <a:endParaRPr lang="en-US" sz="1100" dirty="0"/>
          </a:p>
        </p:txBody>
      </p:sp>
      <p:sp>
        <p:nvSpPr>
          <p:cNvPr id="56" name="Text 51">
            <a:extLst>
              <a:ext uri="{FF2B5EF4-FFF2-40B4-BE49-F238E27FC236}">
                <a16:creationId xmlns:a16="http://schemas.microsoft.com/office/drawing/2014/main" id="{BC351F28-CAED-B766-BC91-F9DCFA114C66}"/>
              </a:ext>
            </a:extLst>
          </p:cNvPr>
          <p:cNvSpPr/>
          <p:nvPr/>
        </p:nvSpPr>
        <p:spPr>
          <a:xfrm>
            <a:off x="6976872" y="4857059"/>
            <a:ext cx="4498848" cy="2560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Progressive Quantization</a:t>
            </a:r>
            <a:endParaRPr lang="en-US" sz="1100" dirty="0"/>
          </a:p>
        </p:txBody>
      </p:sp>
      <p:sp>
        <p:nvSpPr>
          <p:cNvPr id="57" name="Shape 52">
            <a:extLst>
              <a:ext uri="{FF2B5EF4-FFF2-40B4-BE49-F238E27FC236}">
                <a16:creationId xmlns:a16="http://schemas.microsoft.com/office/drawing/2014/main" id="{285C652E-4824-990D-781C-5857EA09090E}"/>
              </a:ext>
            </a:extLst>
          </p:cNvPr>
          <p:cNvSpPr/>
          <p:nvPr/>
        </p:nvSpPr>
        <p:spPr>
          <a:xfrm>
            <a:off x="640080" y="5131379"/>
            <a:ext cx="10908792" cy="292608"/>
          </a:xfrm>
          <a:prstGeom prst="rect">
            <a:avLst/>
          </a:prstGeom>
          <a:solidFill>
            <a:srgbClr val="F7F8FA"/>
          </a:solidFill>
          <a:ln w="6350">
            <a:solidFill>
              <a:srgbClr val="C9D2E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8" name="Text 53">
            <a:extLst>
              <a:ext uri="{FF2B5EF4-FFF2-40B4-BE49-F238E27FC236}">
                <a16:creationId xmlns:a16="http://schemas.microsoft.com/office/drawing/2014/main" id="{3AF10ACE-AE86-DB61-349C-33F128B30DFC}"/>
              </a:ext>
            </a:extLst>
          </p:cNvPr>
          <p:cNvSpPr/>
          <p:nvPr/>
        </p:nvSpPr>
        <p:spPr>
          <a:xfrm>
            <a:off x="713232" y="5149667"/>
            <a:ext cx="1819656" cy="2560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Bitwidth strategy</a:t>
            </a:r>
            <a:endParaRPr lang="en-US" sz="1020" dirty="0"/>
          </a:p>
        </p:txBody>
      </p:sp>
      <p:sp>
        <p:nvSpPr>
          <p:cNvPr id="59" name="Text 54">
            <a:extLst>
              <a:ext uri="{FF2B5EF4-FFF2-40B4-BE49-F238E27FC236}">
                <a16:creationId xmlns:a16="http://schemas.microsoft.com/office/drawing/2014/main" id="{011E126D-D571-2B59-C3A2-81A77F291D43}"/>
              </a:ext>
            </a:extLst>
          </p:cNvPr>
          <p:cNvSpPr/>
          <p:nvPr/>
        </p:nvSpPr>
        <p:spPr>
          <a:xfrm>
            <a:off x="2679192" y="5149667"/>
            <a:ext cx="4151376" cy="2560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Fixed</a:t>
            </a:r>
            <a:endParaRPr lang="en-US" sz="1020" dirty="0"/>
          </a:p>
        </p:txBody>
      </p:sp>
      <p:sp>
        <p:nvSpPr>
          <p:cNvPr id="60" name="Text 55">
            <a:extLst>
              <a:ext uri="{FF2B5EF4-FFF2-40B4-BE49-F238E27FC236}">
                <a16:creationId xmlns:a16="http://schemas.microsoft.com/office/drawing/2014/main" id="{D3AB682A-6649-842E-5C48-7343B7FECBD4}"/>
              </a:ext>
            </a:extLst>
          </p:cNvPr>
          <p:cNvSpPr/>
          <p:nvPr/>
        </p:nvSpPr>
        <p:spPr>
          <a:xfrm>
            <a:off x="6976872" y="5149667"/>
            <a:ext cx="4498848" cy="2560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Adaptive</a:t>
            </a:r>
            <a:endParaRPr lang="en-US" sz="1020" dirty="0"/>
          </a:p>
        </p:txBody>
      </p:sp>
      <p:sp>
        <p:nvSpPr>
          <p:cNvPr id="61" name="Shape 56">
            <a:extLst>
              <a:ext uri="{FF2B5EF4-FFF2-40B4-BE49-F238E27FC236}">
                <a16:creationId xmlns:a16="http://schemas.microsoft.com/office/drawing/2014/main" id="{A7E2F238-9D26-1E5F-E425-F8E26714C349}"/>
              </a:ext>
            </a:extLst>
          </p:cNvPr>
          <p:cNvSpPr/>
          <p:nvPr/>
        </p:nvSpPr>
        <p:spPr>
          <a:xfrm>
            <a:off x="640080" y="5423987"/>
            <a:ext cx="10908792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C9D2E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2" name="Text 57">
            <a:extLst>
              <a:ext uri="{FF2B5EF4-FFF2-40B4-BE49-F238E27FC236}">
                <a16:creationId xmlns:a16="http://schemas.microsoft.com/office/drawing/2014/main" id="{B9ED98EB-0615-DA9B-12EF-055CF208B2FD}"/>
              </a:ext>
            </a:extLst>
          </p:cNvPr>
          <p:cNvSpPr/>
          <p:nvPr/>
        </p:nvSpPr>
        <p:spPr>
          <a:xfrm>
            <a:off x="713232" y="5442275"/>
            <a:ext cx="1819656" cy="2560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access</a:t>
            </a:r>
            <a:endParaRPr lang="en-US" sz="1020" dirty="0"/>
          </a:p>
        </p:txBody>
      </p:sp>
      <p:sp>
        <p:nvSpPr>
          <p:cNvPr id="63" name="Text 58">
            <a:extLst>
              <a:ext uri="{FF2B5EF4-FFF2-40B4-BE49-F238E27FC236}">
                <a16:creationId xmlns:a16="http://schemas.microsoft.com/office/drawing/2014/main" id="{E76944F9-A357-C9F9-734F-76410986947C}"/>
              </a:ext>
            </a:extLst>
          </p:cNvPr>
          <p:cNvSpPr/>
          <p:nvPr/>
        </p:nvSpPr>
        <p:spPr>
          <a:xfrm>
            <a:off x="2679192" y="5442275"/>
            <a:ext cx="4151376" cy="2560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Always full bitwidth</a:t>
            </a:r>
            <a:endParaRPr lang="en-US" sz="1020" dirty="0"/>
          </a:p>
        </p:txBody>
      </p:sp>
      <p:sp>
        <p:nvSpPr>
          <p:cNvPr id="64" name="Text 59">
            <a:extLst>
              <a:ext uri="{FF2B5EF4-FFF2-40B4-BE49-F238E27FC236}">
                <a16:creationId xmlns:a16="http://schemas.microsoft.com/office/drawing/2014/main" id="{34665995-5D7E-C7CF-2FBA-A626317465F2}"/>
              </a:ext>
            </a:extLst>
          </p:cNvPr>
          <p:cNvSpPr/>
          <p:nvPr/>
        </p:nvSpPr>
        <p:spPr>
          <a:xfrm>
            <a:off x="6976872" y="5442275"/>
            <a:ext cx="4498848" cy="2560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on average</a:t>
            </a:r>
            <a:endParaRPr lang="en-US" sz="1020" dirty="0"/>
          </a:p>
        </p:txBody>
      </p:sp>
      <p:sp>
        <p:nvSpPr>
          <p:cNvPr id="69" name="Shape 64">
            <a:extLst>
              <a:ext uri="{FF2B5EF4-FFF2-40B4-BE49-F238E27FC236}">
                <a16:creationId xmlns:a16="http://schemas.microsoft.com/office/drawing/2014/main" id="{162720A3-318A-F424-A896-A2C41EABEBB7}"/>
              </a:ext>
            </a:extLst>
          </p:cNvPr>
          <p:cNvSpPr/>
          <p:nvPr/>
        </p:nvSpPr>
        <p:spPr>
          <a:xfrm>
            <a:off x="2606040" y="4782499"/>
            <a:ext cx="0" cy="1170432"/>
          </a:xfrm>
          <a:prstGeom prst="line">
            <a:avLst/>
          </a:prstGeom>
          <a:noFill/>
          <a:ln w="508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0" name="Shape 65">
            <a:extLst>
              <a:ext uri="{FF2B5EF4-FFF2-40B4-BE49-F238E27FC236}">
                <a16:creationId xmlns:a16="http://schemas.microsoft.com/office/drawing/2014/main" id="{200D5EFD-7E7F-86C1-706C-F6E57496A473}"/>
              </a:ext>
            </a:extLst>
          </p:cNvPr>
          <p:cNvSpPr/>
          <p:nvPr/>
        </p:nvSpPr>
        <p:spPr>
          <a:xfrm>
            <a:off x="6903720" y="4782499"/>
            <a:ext cx="0" cy="1170432"/>
          </a:xfrm>
          <a:prstGeom prst="line">
            <a:avLst/>
          </a:prstGeom>
          <a:noFill/>
          <a:ln w="508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1" name="Shape 66">
            <a:extLst>
              <a:ext uri="{FF2B5EF4-FFF2-40B4-BE49-F238E27FC236}">
                <a16:creationId xmlns:a16="http://schemas.microsoft.com/office/drawing/2014/main" id="{4E7B92CA-638E-A572-A916-6E9E73B9B968}"/>
              </a:ext>
            </a:extLst>
          </p:cNvPr>
          <p:cNvSpPr/>
          <p:nvPr/>
        </p:nvSpPr>
        <p:spPr>
          <a:xfrm>
            <a:off x="640080" y="5932030"/>
            <a:ext cx="10908792" cy="310896"/>
          </a:xfrm>
          <a:prstGeom prst="roundRect">
            <a:avLst>
              <a:gd name="adj" fmla="val 23529"/>
            </a:avLst>
          </a:prstGeom>
          <a:solidFill>
            <a:srgbClr val="EAF3FF"/>
          </a:solidFill>
          <a:ln w="12700">
            <a:solidFill>
              <a:srgbClr val="1D64B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2" name="Text 67">
            <a:extLst>
              <a:ext uri="{FF2B5EF4-FFF2-40B4-BE49-F238E27FC236}">
                <a16:creationId xmlns:a16="http://schemas.microsoft.com/office/drawing/2014/main" id="{7622D283-C1E8-2CF2-0239-B4521A939E53}"/>
              </a:ext>
            </a:extLst>
          </p:cNvPr>
          <p:cNvSpPr/>
          <p:nvPr/>
        </p:nvSpPr>
        <p:spPr>
          <a:xfrm>
            <a:off x="749808" y="5968606"/>
            <a:ext cx="1069848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70" b="1" dirty="0">
                <a:solidFill>
                  <a:srgbClr val="0B2A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idea: </a:t>
            </a:r>
            <a:r>
              <a:rPr lang="en-US" sz="107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Progressive quantization saves memory by loading extra bits only when the attention distribution is uncertain.</a:t>
            </a:r>
            <a:endParaRPr lang="en-US" sz="1070" dirty="0"/>
          </a:p>
        </p:txBody>
      </p:sp>
      <p:cxnSp>
        <p:nvCxnSpPr>
          <p:cNvPr id="75" name="꺾인 연결선[E] 74">
            <a:extLst>
              <a:ext uri="{FF2B5EF4-FFF2-40B4-BE49-F238E27FC236}">
                <a16:creationId xmlns:a16="http://schemas.microsoft.com/office/drawing/2014/main" id="{0A0B3B1E-12BC-6C18-F563-7802A3363A60}"/>
              </a:ext>
            </a:extLst>
          </p:cNvPr>
          <p:cNvCxnSpPr>
            <a:cxnSpLocks/>
            <a:stCxn id="39" idx="2"/>
            <a:endCxn id="43" idx="3"/>
          </p:cNvCxnSpPr>
          <p:nvPr/>
        </p:nvCxnSpPr>
        <p:spPr>
          <a:xfrm rot="5400000">
            <a:off x="10296144" y="2112451"/>
            <a:ext cx="402336" cy="1225296"/>
          </a:xfrm>
          <a:prstGeom prst="bentConnector2">
            <a:avLst/>
          </a:prstGeom>
          <a:ln w="12700">
            <a:solidFill>
              <a:srgbClr val="0B295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008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ca_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" y="45720"/>
            <a:ext cx="2057400" cy="5669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1"/>
          <p:cNvSpPr/>
          <p:nvPr/>
        </p:nvSpPr>
        <p:spPr>
          <a:xfrm>
            <a:off x="960120" y="2737595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Software Algorithm</a:t>
            </a:r>
            <a:endParaRPr lang="en-US" sz="4800" dirty="0"/>
          </a:p>
        </p:txBody>
      </p:sp>
      <p:sp>
        <p:nvSpPr>
          <p:cNvPr id="6" name="Shape 3"/>
          <p:cNvSpPr/>
          <p:nvPr/>
        </p:nvSpPr>
        <p:spPr>
          <a:xfrm>
            <a:off x="3017520" y="3600118"/>
            <a:ext cx="612648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4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1" descr="/mnt/data/aca_foot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13D14-0E65-08DF-8861-69968561E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775BDF23-AB97-C90D-2823-5ABB8001552F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075DC0AC-CC22-E613-086A-A17BBDECB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B7C38569-0F1E-5A20-A219-FF4EEE35CF96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62B70D99-4C8F-B64D-54FB-0494DC796502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Cascade Pruning Algorithm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08FDE83E-729E-C7CE-E616-47018B3658D8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5" name="Text 3">
            <a:extLst>
              <a:ext uri="{FF2B5EF4-FFF2-40B4-BE49-F238E27FC236}">
                <a16:creationId xmlns:a16="http://schemas.microsoft.com/office/drawing/2014/main" id="{F581C028-4F18-CD6A-6829-E6CE3145DA6C}"/>
              </a:ext>
            </a:extLst>
          </p:cNvPr>
          <p:cNvSpPr/>
          <p:nvPr/>
        </p:nvSpPr>
        <p:spPr>
          <a:xfrm>
            <a:off x="502920" y="121615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2E63"/>
                </a:solidFill>
              </a:rPr>
              <a:t>Input tensors</a:t>
            </a:r>
            <a:endParaRPr lang="en-US" sz="1250" dirty="0"/>
          </a:p>
        </p:txBody>
      </p:sp>
      <p:sp>
        <p:nvSpPr>
          <p:cNvPr id="116" name="Shape 4">
            <a:extLst>
              <a:ext uri="{FF2B5EF4-FFF2-40B4-BE49-F238E27FC236}">
                <a16:creationId xmlns:a16="http://schemas.microsoft.com/office/drawing/2014/main" id="{60724D6D-B301-D567-F417-E2FE006CE346}"/>
              </a:ext>
            </a:extLst>
          </p:cNvPr>
          <p:cNvSpPr/>
          <p:nvPr/>
        </p:nvSpPr>
        <p:spPr>
          <a:xfrm>
            <a:off x="502920" y="1481328"/>
            <a:ext cx="4389120" cy="1115568"/>
          </a:xfrm>
          <a:prstGeom prst="roundRect">
            <a:avLst>
              <a:gd name="adj" fmla="val 6557"/>
            </a:avLst>
          </a:prstGeom>
          <a:solidFill>
            <a:srgbClr val="F6F8FB"/>
          </a:solidFill>
          <a:ln w="12700">
            <a:solidFill>
              <a:srgbClr val="DDE4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7" name="Text 5">
            <a:extLst>
              <a:ext uri="{FF2B5EF4-FFF2-40B4-BE49-F238E27FC236}">
                <a16:creationId xmlns:a16="http://schemas.microsoft.com/office/drawing/2014/main" id="{ABA0376F-F6F5-E682-54A1-84E16B2A592B}"/>
              </a:ext>
            </a:extLst>
          </p:cNvPr>
          <p:cNvSpPr/>
          <p:nvPr/>
        </p:nvSpPr>
        <p:spPr>
          <a:xfrm>
            <a:off x="713232" y="166420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 = attention_prob ∈ ℝ</a:t>
            </a:r>
            <a:r>
              <a:rPr lang="en-US" sz="1650" baseline="3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h×L₀×L₁</a:t>
            </a:r>
            <a:endParaRPr lang="en-US" sz="1650" dirty="0"/>
          </a:p>
        </p:txBody>
      </p:sp>
      <p:sp>
        <p:nvSpPr>
          <p:cNvPr id="118" name="Text 6">
            <a:extLst>
              <a:ext uri="{FF2B5EF4-FFF2-40B4-BE49-F238E27FC236}">
                <a16:creationId xmlns:a16="http://schemas.microsoft.com/office/drawing/2014/main" id="{512F6AD8-7294-C1EF-4472-48B9B4CB4CA6}"/>
              </a:ext>
            </a:extLst>
          </p:cNvPr>
          <p:cNvSpPr/>
          <p:nvPr/>
        </p:nvSpPr>
        <p:spPr>
          <a:xfrm>
            <a:off x="713232" y="1993392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E = reshape(attention_out) ∈ ℝ</a:t>
            </a:r>
            <a:r>
              <a:rPr lang="en-US" sz="1650" baseline="3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h×L₀×D</a:t>
            </a:r>
            <a:endParaRPr lang="en-US" sz="1650" dirty="0"/>
          </a:p>
        </p:txBody>
      </p:sp>
      <p:sp>
        <p:nvSpPr>
          <p:cNvPr id="119" name="Text 7">
            <a:extLst>
              <a:ext uri="{FF2B5EF4-FFF2-40B4-BE49-F238E27FC236}">
                <a16:creationId xmlns:a16="http://schemas.microsoft.com/office/drawing/2014/main" id="{D4C9C7C2-9B2F-44F3-178D-E8E1EEA474D2}"/>
              </a:ext>
            </a:extLst>
          </p:cNvPr>
          <p:cNvSpPr/>
          <p:nvPr/>
        </p:nvSpPr>
        <p:spPr>
          <a:xfrm>
            <a:off x="713232" y="2322576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t</a:t>
            </a:r>
            <a:r>
              <a:rPr lang="en-US" sz="1650" baseline="3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prev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∈ ℝ</a:t>
            </a:r>
            <a:r>
              <a:rPr lang="en-US" sz="1650" baseline="3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L₁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,    s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h</a:t>
            </a:r>
            <a:r>
              <a:rPr lang="en-US" sz="1650" baseline="3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prev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∈ ℝ</a:t>
            </a:r>
            <a:r>
              <a:rPr lang="en-US" sz="1650" baseline="3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h</a:t>
            </a:r>
            <a:endParaRPr lang="en-US" sz="1550" dirty="0"/>
          </a:p>
        </p:txBody>
      </p:sp>
      <p:sp>
        <p:nvSpPr>
          <p:cNvPr id="120" name="Shape 8">
            <a:extLst>
              <a:ext uri="{FF2B5EF4-FFF2-40B4-BE49-F238E27FC236}">
                <a16:creationId xmlns:a16="http://schemas.microsoft.com/office/drawing/2014/main" id="{7715E6A8-C311-45B5-4FFC-9A97ADDE7D09}"/>
              </a:ext>
            </a:extLst>
          </p:cNvPr>
          <p:cNvSpPr/>
          <p:nvPr/>
        </p:nvSpPr>
        <p:spPr>
          <a:xfrm>
            <a:off x="502920" y="2761488"/>
            <a:ext cx="3154680" cy="914400"/>
          </a:xfrm>
          <a:prstGeom prst="roundRect">
            <a:avLst>
              <a:gd name="adj" fmla="val 6000"/>
            </a:avLst>
          </a:prstGeom>
          <a:solidFill>
            <a:srgbClr val="F6F8FB"/>
          </a:solidFill>
          <a:ln w="12700">
            <a:solidFill>
              <a:srgbClr val="DDE4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1" name="Text 9">
            <a:extLst>
              <a:ext uri="{FF2B5EF4-FFF2-40B4-BE49-F238E27FC236}">
                <a16:creationId xmlns:a16="http://schemas.microsoft.com/office/drawing/2014/main" id="{17B1F9DA-D598-F225-5D74-F329C86E1B86}"/>
              </a:ext>
            </a:extLst>
          </p:cNvPr>
          <p:cNvSpPr/>
          <p:nvPr/>
        </p:nvSpPr>
        <p:spPr>
          <a:xfrm>
            <a:off x="612648" y="283464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B2E63"/>
                </a:solidFill>
              </a:rPr>
              <a:t>Symbols</a:t>
            </a:r>
            <a:endParaRPr lang="en-US" sz="1050" dirty="0"/>
          </a:p>
        </p:txBody>
      </p:sp>
      <p:sp>
        <p:nvSpPr>
          <p:cNvPr id="122" name="Text 10">
            <a:extLst>
              <a:ext uri="{FF2B5EF4-FFF2-40B4-BE49-F238E27FC236}">
                <a16:creationId xmlns:a16="http://schemas.microsoft.com/office/drawing/2014/main" id="{C5D019A3-EF5A-1F1E-C788-85A7BBCC3538}"/>
              </a:ext>
            </a:extLst>
          </p:cNvPr>
          <p:cNvSpPr/>
          <p:nvPr/>
        </p:nvSpPr>
        <p:spPr>
          <a:xfrm>
            <a:off x="649224" y="3054096"/>
            <a:ext cx="28346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60" b="1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h: </a:t>
            </a:r>
            <a:r>
              <a:rPr lang="en-US" sz="860" dirty="0">
                <a:solidFill>
                  <a:srgbClr val="20242B"/>
                </a:solidFill>
              </a:rPr>
              <a:t>current number of heads</a:t>
            </a:r>
            <a:endParaRPr lang="en-US" sz="860" dirty="0"/>
          </a:p>
        </p:txBody>
      </p:sp>
      <p:sp>
        <p:nvSpPr>
          <p:cNvPr id="123" name="Text 11">
            <a:extLst>
              <a:ext uri="{FF2B5EF4-FFF2-40B4-BE49-F238E27FC236}">
                <a16:creationId xmlns:a16="http://schemas.microsoft.com/office/drawing/2014/main" id="{230EC603-CDFE-316B-5693-1FE53F2FE7DC}"/>
              </a:ext>
            </a:extLst>
          </p:cNvPr>
          <p:cNvSpPr/>
          <p:nvPr/>
        </p:nvSpPr>
        <p:spPr>
          <a:xfrm>
            <a:off x="649224" y="3200400"/>
            <a:ext cx="28346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60" b="1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L₀: </a:t>
            </a:r>
            <a:r>
              <a:rPr lang="en-US" sz="860" dirty="0">
                <a:solidFill>
                  <a:srgbClr val="20242B"/>
                </a:solidFill>
              </a:rPr>
              <a:t>number of query tokens</a:t>
            </a:r>
            <a:endParaRPr lang="en-US" sz="860" dirty="0"/>
          </a:p>
        </p:txBody>
      </p:sp>
      <p:sp>
        <p:nvSpPr>
          <p:cNvPr id="124" name="Text 12">
            <a:extLst>
              <a:ext uri="{FF2B5EF4-FFF2-40B4-BE49-F238E27FC236}">
                <a16:creationId xmlns:a16="http://schemas.microsoft.com/office/drawing/2014/main" id="{CF93CB03-A602-F648-4563-060F45C76CAF}"/>
              </a:ext>
            </a:extLst>
          </p:cNvPr>
          <p:cNvSpPr/>
          <p:nvPr/>
        </p:nvSpPr>
        <p:spPr>
          <a:xfrm>
            <a:off x="649224" y="3346704"/>
            <a:ext cx="28346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60" b="1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L₁: </a:t>
            </a:r>
            <a:r>
              <a:rPr lang="en-US" sz="860" dirty="0">
                <a:solidFill>
                  <a:srgbClr val="20242B"/>
                </a:solidFill>
              </a:rPr>
              <a:t>number of key/value tokens</a:t>
            </a:r>
            <a:endParaRPr lang="en-US" sz="860" dirty="0"/>
          </a:p>
        </p:txBody>
      </p:sp>
      <p:sp>
        <p:nvSpPr>
          <p:cNvPr id="125" name="Text 13">
            <a:extLst>
              <a:ext uri="{FF2B5EF4-FFF2-40B4-BE49-F238E27FC236}">
                <a16:creationId xmlns:a16="http://schemas.microsoft.com/office/drawing/2014/main" id="{35819C5D-B8FD-C057-ACAF-168F832657B8}"/>
              </a:ext>
            </a:extLst>
          </p:cNvPr>
          <p:cNvSpPr/>
          <p:nvPr/>
        </p:nvSpPr>
        <p:spPr>
          <a:xfrm>
            <a:off x="649224" y="3493008"/>
            <a:ext cx="28346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60" b="1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D: </a:t>
            </a:r>
            <a:r>
              <a:rPr lang="en-US" sz="860" dirty="0">
                <a:solidFill>
                  <a:srgbClr val="20242B"/>
                </a:solidFill>
              </a:rPr>
              <a:t>feature dimension of one head</a:t>
            </a:r>
            <a:endParaRPr lang="en-US" sz="860" dirty="0"/>
          </a:p>
        </p:txBody>
      </p:sp>
      <p:sp>
        <p:nvSpPr>
          <p:cNvPr id="126" name="Text 14">
            <a:extLst>
              <a:ext uri="{FF2B5EF4-FFF2-40B4-BE49-F238E27FC236}">
                <a16:creationId xmlns:a16="http://schemas.microsoft.com/office/drawing/2014/main" id="{FBB73144-A284-D34A-23C9-905C5C4F85E0}"/>
              </a:ext>
            </a:extLst>
          </p:cNvPr>
          <p:cNvSpPr/>
          <p:nvPr/>
        </p:nvSpPr>
        <p:spPr>
          <a:xfrm>
            <a:off x="5257800" y="1216152"/>
            <a:ext cx="6309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2E63"/>
                </a:solidFill>
              </a:rPr>
              <a:t>Attention probability map</a:t>
            </a:r>
            <a:endParaRPr lang="en-US" sz="1250" dirty="0"/>
          </a:p>
        </p:txBody>
      </p:sp>
      <p:pic>
        <p:nvPicPr>
          <p:cNvPr id="127" name="Image 0" descr="/mnt/data/image(34).png">
            <a:extLst>
              <a:ext uri="{FF2B5EF4-FFF2-40B4-BE49-F238E27FC236}">
                <a16:creationId xmlns:a16="http://schemas.microsoft.com/office/drawing/2014/main" id="{86A6B0D2-4059-F249-88C9-251EB7EF1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5617" y="1481328"/>
            <a:ext cx="5010845" cy="3520440"/>
          </a:xfrm>
          <a:prstGeom prst="rect">
            <a:avLst/>
          </a:prstGeom>
        </p:spPr>
      </p:pic>
      <p:sp>
        <p:nvSpPr>
          <p:cNvPr id="128" name="Shape 15">
            <a:extLst>
              <a:ext uri="{FF2B5EF4-FFF2-40B4-BE49-F238E27FC236}">
                <a16:creationId xmlns:a16="http://schemas.microsoft.com/office/drawing/2014/main" id="{AB757C72-0BC7-65F4-5383-F2ECD99AB578}"/>
              </a:ext>
            </a:extLst>
          </p:cNvPr>
          <p:cNvSpPr/>
          <p:nvPr/>
        </p:nvSpPr>
        <p:spPr>
          <a:xfrm>
            <a:off x="502920" y="3950208"/>
            <a:ext cx="4389120" cy="1755648"/>
          </a:xfrm>
          <a:prstGeom prst="roundRect">
            <a:avLst>
              <a:gd name="adj" fmla="val 4167"/>
            </a:avLst>
          </a:prstGeom>
          <a:solidFill>
            <a:srgbClr val="EAF3FB"/>
          </a:solidFill>
          <a:ln w="15240">
            <a:solidFill>
              <a:srgbClr val="0B77B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9" name="Text 16">
            <a:extLst>
              <a:ext uri="{FF2B5EF4-FFF2-40B4-BE49-F238E27FC236}">
                <a16:creationId xmlns:a16="http://schemas.microsoft.com/office/drawing/2014/main" id="{DFA7F054-53A0-15EE-32A3-40C8FC9201A4}"/>
              </a:ext>
            </a:extLst>
          </p:cNvPr>
          <p:cNvSpPr/>
          <p:nvPr/>
        </p:nvSpPr>
        <p:spPr>
          <a:xfrm>
            <a:off x="676656" y="4096512"/>
            <a:ext cx="40233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b="1" dirty="0">
                <a:solidFill>
                  <a:srgbClr val="0B2E63"/>
                </a:solidFill>
              </a:rPr>
              <a:t>How to read the map</a:t>
            </a:r>
            <a:endParaRPr lang="en-US" sz="1220" dirty="0"/>
          </a:p>
        </p:txBody>
      </p:sp>
      <p:sp>
        <p:nvSpPr>
          <p:cNvPr id="130" name="Text 17">
            <a:extLst>
              <a:ext uri="{FF2B5EF4-FFF2-40B4-BE49-F238E27FC236}">
                <a16:creationId xmlns:a16="http://schemas.microsoft.com/office/drawing/2014/main" id="{B052655C-F917-3E32-01F4-3685B077588B}"/>
              </a:ext>
            </a:extLst>
          </p:cNvPr>
          <p:cNvSpPr/>
          <p:nvPr/>
        </p:nvSpPr>
        <p:spPr>
          <a:xfrm>
            <a:off x="685800" y="4434840"/>
            <a:ext cx="3886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20242B"/>
                </a:solidFill>
              </a:rPr>
              <a:t>• Each row is one query token</a:t>
            </a:r>
            <a:endParaRPr lang="en-US" sz="1060" dirty="0"/>
          </a:p>
          <a:p>
            <a:pPr marL="0" indent="0">
              <a:buNone/>
            </a:pPr>
            <a:r>
              <a:rPr lang="en-US" sz="1060" dirty="0">
                <a:solidFill>
                  <a:srgbClr val="20242B"/>
                </a:solidFill>
              </a:rPr>
              <a:t>• Each column is one key token</a:t>
            </a:r>
            <a:endParaRPr lang="en-US" sz="1060" dirty="0"/>
          </a:p>
          <a:p>
            <a:pPr marL="0" indent="0">
              <a:buNone/>
            </a:pPr>
            <a:r>
              <a:rPr lang="en-US" sz="1060" dirty="0">
                <a:solidFill>
                  <a:srgbClr val="20242B"/>
                </a:solidFill>
              </a:rPr>
              <a:t>• Column-wise accumulation gives token importance</a:t>
            </a:r>
            <a:endParaRPr lang="en-US" sz="1060" dirty="0"/>
          </a:p>
          <a:p>
            <a:pPr marL="0" indent="0">
              <a:buNone/>
            </a:pPr>
            <a:r>
              <a:rPr lang="en-US" sz="1060" dirty="0">
                <a:solidFill>
                  <a:srgbClr val="20242B"/>
                </a:solidFill>
              </a:rPr>
              <a:t>• Low-score tokens can be removed in later layers</a:t>
            </a:r>
            <a:endParaRPr lang="en-US" sz="1060" dirty="0"/>
          </a:p>
        </p:txBody>
      </p:sp>
      <p:sp>
        <p:nvSpPr>
          <p:cNvPr id="131" name="Text 18">
            <a:extLst>
              <a:ext uri="{FF2B5EF4-FFF2-40B4-BE49-F238E27FC236}">
                <a16:creationId xmlns:a16="http://schemas.microsoft.com/office/drawing/2014/main" id="{3899BA29-08AA-B4DF-85C4-F66964943F16}"/>
              </a:ext>
            </a:extLst>
          </p:cNvPr>
          <p:cNvSpPr/>
          <p:nvPr/>
        </p:nvSpPr>
        <p:spPr>
          <a:xfrm>
            <a:off x="5193792" y="5212080"/>
            <a:ext cx="6172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b="1" dirty="0">
                <a:solidFill>
                  <a:srgbClr val="0B2E63"/>
                </a:solidFill>
              </a:rPr>
              <a:t>TopKIndex role</a:t>
            </a:r>
            <a:endParaRPr lang="en-US" sz="122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 19">
                <a:extLst>
                  <a:ext uri="{FF2B5EF4-FFF2-40B4-BE49-F238E27FC236}">
                    <a16:creationId xmlns:a16="http://schemas.microsoft.com/office/drawing/2014/main" id="{7FE9A13C-5079-08D7-B6AD-F2FE482FD329}"/>
                  </a:ext>
                </a:extLst>
              </p:cNvPr>
              <p:cNvSpPr/>
              <p:nvPr/>
            </p:nvSpPr>
            <p:spPr>
              <a:xfrm>
                <a:off x="5193792" y="5468112"/>
                <a:ext cx="6172200" cy="30175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r>
                  <a:rPr lang="en-US" altLang="ko-KR" sz="1100" dirty="0" err="1">
                    <a:solidFill>
                      <a:srgbClr val="20242B"/>
                    </a:solidFill>
                    <a:latin typeface="Cambria Math" pitchFamily="34" charset="0"/>
                    <a:ea typeface="Cambria Math" pitchFamily="34" charset="-122"/>
                    <a:cs typeface="Cambria Math" pitchFamily="34" charset="-120"/>
                  </a:rPr>
                  <a:t>TopKIndex</a:t>
                </a:r>
                <a:r>
                  <a:rPr lang="en-US" altLang="ko-KR" sz="1100" dirty="0">
                    <a:solidFill>
                      <a:srgbClr val="20242B"/>
                    </a:solidFill>
                    <a:latin typeface="Cambria Math" pitchFamily="34" charset="0"/>
                    <a:ea typeface="Cambria Math" pitchFamily="34" charset="-122"/>
                    <a:cs typeface="Cambria Math" pitchFamily="34" charset="-120"/>
                  </a:rPr>
                  <a:t>( </a:t>
                </a:r>
                <a:r>
                  <a:rPr lang="en-US" altLang="ko-KR" sz="1100" dirty="0" err="1">
                    <a:solidFill>
                      <a:srgbClr val="20242B"/>
                    </a:solidFill>
                    <a:latin typeface="Cambria Math" pitchFamily="34" charset="0"/>
                    <a:ea typeface="Cambria Math" pitchFamily="34" charset="-122"/>
                    <a:cs typeface="Cambria Math" pitchFamily="34" charset="-120"/>
                  </a:rPr>
                  <a:t>s</a:t>
                </a:r>
                <a:r>
                  <a:rPr lang="en-US" altLang="ko-KR" sz="1100" baseline="30000" dirty="0" err="1">
                    <a:solidFill>
                      <a:srgbClr val="20242B"/>
                    </a:solidFill>
                    <a:latin typeface="Cambria Math" pitchFamily="34" charset="0"/>
                    <a:ea typeface="Cambria Math" pitchFamily="34" charset="-122"/>
                    <a:cs typeface="Cambria Math" pitchFamily="34" charset="-120"/>
                  </a:rPr>
                  <a:t>new</a:t>
                </a:r>
                <a:r>
                  <a:rPr lang="en-US" altLang="ko-KR" sz="1100" dirty="0">
                    <a:solidFill>
                      <a:srgbClr val="20242B"/>
                    </a:solidFill>
                    <a:latin typeface="Cambria Math" pitchFamily="34" charset="0"/>
                    <a:ea typeface="Cambria Math" pitchFamily="34" charset="-122"/>
                    <a:cs typeface="Cambria Math" pitchFamily="34" charset="-120"/>
                  </a:rPr>
                  <a:t>, k ):</a:t>
                </a:r>
                <a:r>
                  <a:rPr lang="ko-KR" altLang="en-US" sz="1100" dirty="0">
                    <a:solidFill>
                      <a:srgbClr val="20242B"/>
                    </a:solidFill>
                    <a:latin typeface="Cambria Math" pitchFamily="34" charset="0"/>
                    <a:ea typeface="Cambria Math" pitchFamily="34" charset="-122"/>
                    <a:cs typeface="Cambria Math" pitchFamily="34" charset="-120"/>
                  </a:rPr>
                  <a:t> </a:t>
                </a:r>
                <a:r>
                  <a:rPr lang="ko-KR" altLang="ko-KR" sz="1100" dirty="0" err="1"/>
                  <a:t>TopKIndex</a:t>
                </a:r>
                <a:r>
                  <a:rPr lang="ko-KR" altLang="ko-KR" sz="1100" dirty="0"/>
                  <a:t> </a:t>
                </a:r>
                <a:r>
                  <a:rPr lang="ko-KR" altLang="ko-KR" sz="1100" dirty="0" err="1"/>
                  <a:t>selects</a:t>
                </a:r>
                <a:r>
                  <a:rPr lang="ko-KR" altLang="ko-KR" sz="1100" dirty="0"/>
                  <a:t> </a:t>
                </a:r>
                <a:r>
                  <a:rPr lang="ko-KR" altLang="ko-KR" sz="1100" dirty="0" err="1"/>
                  <a:t>the</a:t>
                </a:r>
                <a:r>
                  <a:rPr lang="ko-KR" altLang="ko-KR" sz="1100" dirty="0"/>
                  <a:t> </a:t>
                </a:r>
                <a:r>
                  <a:rPr lang="ko-KR" altLang="ko-KR" sz="1100" dirty="0" err="1"/>
                  <a:t>indices</a:t>
                </a:r>
                <a:r>
                  <a:rPr lang="ko-KR" altLang="ko-KR" sz="1100" dirty="0"/>
                  <a:t> of </a:t>
                </a:r>
                <a:r>
                  <a:rPr lang="ko-KR" altLang="ko-KR" sz="1100" dirty="0" err="1"/>
                  <a:t>the</a:t>
                </a:r>
                <a:r>
                  <a:rPr lang="ko-KR" altLang="ko-KR" sz="1100" dirty="0"/>
                  <a:t> </a:t>
                </a:r>
                <a14:m>
                  <m:oMath xmlns:m="http://schemas.openxmlformats.org/officeDocument/2006/math">
                    <m:r>
                      <a:rPr lang="ko-KR" altLang="en-US" sz="10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ko-KR" altLang="ko-KR" sz="1100" dirty="0" err="1"/>
                  <a:t>largest</a:t>
                </a:r>
                <a:r>
                  <a:rPr lang="ko-KR" altLang="ko-KR" sz="1100" dirty="0"/>
                  <a:t> </a:t>
                </a:r>
                <a:r>
                  <a:rPr lang="ko-KR" altLang="ko-KR" sz="1100" dirty="0" err="1"/>
                  <a:t>importance</a:t>
                </a:r>
                <a:r>
                  <a:rPr lang="ko-KR" altLang="ko-KR" sz="1100" dirty="0"/>
                  <a:t> </a:t>
                </a:r>
                <a:r>
                  <a:rPr lang="ko-KR" altLang="ko-KR" sz="1100" dirty="0" err="1"/>
                  <a:t>scores</a:t>
                </a:r>
                <a:r>
                  <a:rPr lang="ko-KR" altLang="ko-KR" sz="1100" dirty="0"/>
                  <a:t>.</a:t>
                </a:r>
                <a:endParaRPr lang="en-US" sz="1100" dirty="0"/>
              </a:p>
            </p:txBody>
          </p:sp>
        </mc:Choice>
        <mc:Fallback xmlns="">
          <p:sp>
            <p:nvSpPr>
              <p:cNvPr id="132" name="Text 19">
                <a:extLst>
                  <a:ext uri="{FF2B5EF4-FFF2-40B4-BE49-F238E27FC236}">
                    <a16:creationId xmlns:a16="http://schemas.microsoft.com/office/drawing/2014/main" id="{7FE9A13C-5079-08D7-B6AD-F2FE482FD3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792" y="5468112"/>
                <a:ext cx="6172200" cy="301752"/>
              </a:xfrm>
              <a:prstGeom prst="rect">
                <a:avLst/>
              </a:prstGeom>
              <a:blipFill>
                <a:blip r:embed="rId5"/>
                <a:stretch>
                  <a:fillRect l="-1230" b="-4000"/>
                </a:stretch>
              </a:blipFill>
              <a:ln/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2746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601E5-2661-BC34-50C6-4C80B8076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28F11E3F-F7CA-D6F9-AEB1-B3950AD56D67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A282C7F5-A37C-62B1-C457-E3CBB1F04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BDED2B5E-B4AC-AB2B-6DE2-7FEE7844AFB9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5E5A6FC2-0EE6-57F1-DE83-065975D6C63D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Cascade Pruning Algorithm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CA853817-F293-1771-C34B-C9EAEAA2FF91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98DE6F0D-6DF5-3ECC-1CF8-CB03F217874E}"/>
              </a:ext>
            </a:extLst>
          </p:cNvPr>
          <p:cNvSpPr/>
          <p:nvPr/>
        </p:nvSpPr>
        <p:spPr>
          <a:xfrm>
            <a:off x="502920" y="1243584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E63"/>
                </a:solidFill>
              </a:rPr>
              <a:t>Token cumulative importance</a:t>
            </a:r>
            <a:endParaRPr lang="en-US" sz="13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EC039234-7B31-3105-5E7B-434B68380B08}"/>
              </a:ext>
            </a:extLst>
          </p:cNvPr>
          <p:cNvSpPr/>
          <p:nvPr/>
        </p:nvSpPr>
        <p:spPr>
          <a:xfrm>
            <a:off x="6355080" y="1243584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E63"/>
                </a:solidFill>
              </a:rPr>
              <a:t>Head cumulative importance</a:t>
            </a:r>
            <a:endParaRPr lang="en-US" sz="1300" dirty="0"/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C74355E2-3567-1E7D-34BA-2001D5320794}"/>
              </a:ext>
            </a:extLst>
          </p:cNvPr>
          <p:cNvSpPr/>
          <p:nvPr/>
        </p:nvSpPr>
        <p:spPr>
          <a:xfrm>
            <a:off x="502920" y="1591056"/>
            <a:ext cx="5349240" cy="1024128"/>
          </a:xfrm>
          <a:prstGeom prst="roundRect">
            <a:avLst>
              <a:gd name="adj" fmla="val 7143"/>
            </a:avLst>
          </a:prstGeom>
          <a:solidFill>
            <a:srgbClr val="EAF3FB"/>
          </a:solidFill>
          <a:ln w="15240">
            <a:solidFill>
              <a:srgbClr val="0B77B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FA6864BE-322D-87D9-622C-0CC1CB0C61A3}"/>
              </a:ext>
            </a:extLst>
          </p:cNvPr>
          <p:cNvSpPr/>
          <p:nvPr/>
        </p:nvSpPr>
        <p:spPr>
          <a:xfrm>
            <a:off x="612648" y="1673352"/>
            <a:ext cx="5129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b="1" dirty="0">
                <a:solidFill>
                  <a:srgbClr val="0B2E63"/>
                </a:solidFill>
              </a:rPr>
              <a:t>1) Accumulate by key-token columns</a:t>
            </a:r>
            <a:endParaRPr lang="en-US" sz="118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0D6C37B3-E0FF-55D1-DE08-29091C846111}"/>
              </a:ext>
            </a:extLst>
          </p:cNvPr>
          <p:cNvSpPr/>
          <p:nvPr/>
        </p:nvSpPr>
        <p:spPr>
          <a:xfrm>
            <a:off x="612648" y="1938528"/>
            <a:ext cx="5129784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t</a:t>
            </a:r>
            <a:r>
              <a:rPr lang="en-US" sz="1650" baseline="3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new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[j] = s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t</a:t>
            </a:r>
            <a:r>
              <a:rPr lang="en-US" sz="1650" baseline="3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prev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[j] + Σ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m=1</a:t>
            </a:r>
            <a:r>
              <a:rPr lang="en-US" sz="1650" baseline="3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h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Σ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i=1</a:t>
            </a:r>
            <a:r>
              <a:rPr lang="en-US" sz="1650" baseline="3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L₀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P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m,i,j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,    j = 1, …, L₁</a:t>
            </a:r>
            <a:endParaRPr lang="en-US" sz="162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D064CA97-BFDF-3543-8CF2-9815606AD1BB}"/>
              </a:ext>
            </a:extLst>
          </p:cNvPr>
          <p:cNvSpPr/>
          <p:nvPr/>
        </p:nvSpPr>
        <p:spPr>
          <a:xfrm>
            <a:off x="612648" y="2322576"/>
            <a:ext cx="51297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5B6573"/>
                </a:solidFill>
              </a:rPr>
              <a:t>Adds all probabilities that attend to key token j across heads and query tokens.</a:t>
            </a:r>
            <a:endParaRPr lang="en-US" sz="980" dirty="0"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AACB99D9-E763-E5C1-5AFA-1299C7D90526}"/>
              </a:ext>
            </a:extLst>
          </p:cNvPr>
          <p:cNvSpPr/>
          <p:nvPr/>
        </p:nvSpPr>
        <p:spPr>
          <a:xfrm>
            <a:off x="502920" y="2816352"/>
            <a:ext cx="5349240" cy="1024128"/>
          </a:xfrm>
          <a:prstGeom prst="roundRect">
            <a:avLst>
              <a:gd name="adj" fmla="val 7143"/>
            </a:avLst>
          </a:prstGeom>
          <a:solidFill>
            <a:srgbClr val="EAF7F1"/>
          </a:solidFill>
          <a:ln w="15240">
            <a:solidFill>
              <a:srgbClr val="1D7F5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738E4574-855A-C234-CFB7-2136E6F6192A}"/>
              </a:ext>
            </a:extLst>
          </p:cNvPr>
          <p:cNvSpPr/>
          <p:nvPr/>
        </p:nvSpPr>
        <p:spPr>
          <a:xfrm>
            <a:off x="612648" y="2898648"/>
            <a:ext cx="5129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b="1" dirty="0">
                <a:solidFill>
                  <a:srgbClr val="0B2E63"/>
                </a:solidFill>
              </a:rPr>
              <a:t>2) Determine how many tokens remain</a:t>
            </a:r>
            <a:endParaRPr lang="en-US" sz="1180" dirty="0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3A2658FE-60BF-E3E8-4A23-1F7142FA5116}"/>
              </a:ext>
            </a:extLst>
          </p:cNvPr>
          <p:cNvSpPr/>
          <p:nvPr/>
        </p:nvSpPr>
        <p:spPr>
          <a:xfrm>
            <a:off x="612648" y="3163824"/>
            <a:ext cx="5129784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k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t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floor( L₁(1 − p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t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)</a:t>
            </a:r>
            <a:endParaRPr lang="en-US" sz="1620" dirty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D16810BA-6103-282B-2E8F-CC7B5C50DD94}"/>
              </a:ext>
            </a:extLst>
          </p:cNvPr>
          <p:cNvSpPr/>
          <p:nvPr/>
        </p:nvSpPr>
        <p:spPr>
          <a:xfrm>
            <a:off x="612648" y="3547872"/>
            <a:ext cx="51297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5B6573"/>
                </a:solidFill>
              </a:rPr>
              <a:t>pₜ is the token pruning ratio; kₜ is the number of token IDs to keep.</a:t>
            </a:r>
            <a:endParaRPr lang="en-US" sz="980" dirty="0"/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49D41D85-1954-DDC9-59E9-4D0FBA206C5C}"/>
              </a:ext>
            </a:extLst>
          </p:cNvPr>
          <p:cNvSpPr/>
          <p:nvPr/>
        </p:nvSpPr>
        <p:spPr>
          <a:xfrm>
            <a:off x="502920" y="4041648"/>
            <a:ext cx="5349240" cy="1024128"/>
          </a:xfrm>
          <a:prstGeom prst="roundRect">
            <a:avLst>
              <a:gd name="adj" fmla="val 7143"/>
            </a:avLst>
          </a:prstGeom>
          <a:solidFill>
            <a:srgbClr val="EAF3FB"/>
          </a:solidFill>
          <a:ln w="15240">
            <a:solidFill>
              <a:srgbClr val="0B77B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2D615967-FA76-C3C4-1AC4-5E35D82B49AB}"/>
              </a:ext>
            </a:extLst>
          </p:cNvPr>
          <p:cNvSpPr/>
          <p:nvPr/>
        </p:nvSpPr>
        <p:spPr>
          <a:xfrm>
            <a:off x="612648" y="4123944"/>
            <a:ext cx="5129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b="1" dirty="0">
                <a:solidFill>
                  <a:srgbClr val="0B2E63"/>
                </a:solidFill>
              </a:rPr>
              <a:t>3) Select remaining tokens</a:t>
            </a:r>
            <a:endParaRPr lang="en-US" sz="1180" dirty="0"/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81414F13-3594-63AC-B4BA-2A1179D8C635}"/>
              </a:ext>
            </a:extLst>
          </p:cNvPr>
          <p:cNvSpPr/>
          <p:nvPr/>
        </p:nvSpPr>
        <p:spPr>
          <a:xfrm>
            <a:off x="612648" y="4389120"/>
            <a:ext cx="5129784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T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remain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TopKIndex( s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t</a:t>
            </a:r>
            <a:r>
              <a:rPr lang="en-US" sz="1650" baseline="3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new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, k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t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)</a:t>
            </a:r>
            <a:endParaRPr lang="en-US" sz="1620" dirty="0"/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11D517A4-3D00-F4B3-E5DE-6FBACE1D16D7}"/>
              </a:ext>
            </a:extLst>
          </p:cNvPr>
          <p:cNvSpPr/>
          <p:nvPr/>
        </p:nvSpPr>
        <p:spPr>
          <a:xfrm>
            <a:off x="612648" y="4773168"/>
            <a:ext cx="51297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5B6573"/>
                </a:solidFill>
              </a:rPr>
              <a:t>TopKIndex returns the kₜ token IDs with the largest cumulative token scores.</a:t>
            </a:r>
            <a:endParaRPr lang="en-US" sz="980" dirty="0"/>
          </a:p>
        </p:txBody>
      </p:sp>
      <p:sp>
        <p:nvSpPr>
          <p:cNvPr id="22" name="Shape 17">
            <a:extLst>
              <a:ext uri="{FF2B5EF4-FFF2-40B4-BE49-F238E27FC236}">
                <a16:creationId xmlns:a16="http://schemas.microsoft.com/office/drawing/2014/main" id="{DE5D3560-D6D2-31ED-EE47-58D4E93EF8B1}"/>
              </a:ext>
            </a:extLst>
          </p:cNvPr>
          <p:cNvSpPr/>
          <p:nvPr/>
        </p:nvSpPr>
        <p:spPr>
          <a:xfrm>
            <a:off x="6355080" y="1591056"/>
            <a:ext cx="5349240" cy="1024128"/>
          </a:xfrm>
          <a:prstGeom prst="roundRect">
            <a:avLst>
              <a:gd name="adj" fmla="val 7143"/>
            </a:avLst>
          </a:prstGeom>
          <a:solidFill>
            <a:srgbClr val="FFF1F1"/>
          </a:solidFill>
          <a:ln w="15240">
            <a:solidFill>
              <a:srgbClr val="C7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Text 18">
            <a:extLst>
              <a:ext uri="{FF2B5EF4-FFF2-40B4-BE49-F238E27FC236}">
                <a16:creationId xmlns:a16="http://schemas.microsoft.com/office/drawing/2014/main" id="{6D668293-EA6D-C812-5CA8-2068C7C26BD6}"/>
              </a:ext>
            </a:extLst>
          </p:cNvPr>
          <p:cNvSpPr/>
          <p:nvPr/>
        </p:nvSpPr>
        <p:spPr>
          <a:xfrm>
            <a:off x="6464808" y="1673352"/>
            <a:ext cx="5129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b="1" dirty="0">
                <a:solidFill>
                  <a:srgbClr val="0B2E63"/>
                </a:solidFill>
              </a:rPr>
              <a:t>1) Accumulate by head output magnitude</a:t>
            </a:r>
            <a:endParaRPr lang="en-US" sz="1180" dirty="0"/>
          </a:p>
        </p:txBody>
      </p:sp>
      <p:sp>
        <p:nvSpPr>
          <p:cNvPr id="24" name="Text 19">
            <a:extLst>
              <a:ext uri="{FF2B5EF4-FFF2-40B4-BE49-F238E27FC236}">
                <a16:creationId xmlns:a16="http://schemas.microsoft.com/office/drawing/2014/main" id="{F00FEF6D-8EB1-6F1A-D831-29FFD13E7792}"/>
              </a:ext>
            </a:extLst>
          </p:cNvPr>
          <p:cNvSpPr/>
          <p:nvPr/>
        </p:nvSpPr>
        <p:spPr>
          <a:xfrm>
            <a:off x="6464808" y="1938528"/>
            <a:ext cx="5129784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h</a:t>
            </a:r>
            <a:r>
              <a:rPr lang="en-US" sz="1650" baseline="3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new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[m] = s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h</a:t>
            </a:r>
            <a:r>
              <a:rPr lang="en-US" sz="1650" baseline="3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prev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[m] + Σ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i=1</a:t>
            </a:r>
            <a:r>
              <a:rPr lang="en-US" sz="1650" baseline="3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L₀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Σ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d=1</a:t>
            </a:r>
            <a:r>
              <a:rPr lang="en-US" sz="1650" baseline="3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D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|E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m,i,d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|,    m = 1, …, h</a:t>
            </a:r>
            <a:endParaRPr lang="en-US" sz="1620" dirty="0"/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6E993021-AC7C-368E-5059-232DE008CBB9}"/>
              </a:ext>
            </a:extLst>
          </p:cNvPr>
          <p:cNvSpPr/>
          <p:nvPr/>
        </p:nvSpPr>
        <p:spPr>
          <a:xfrm>
            <a:off x="6464808" y="2322576"/>
            <a:ext cx="51297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5B6573"/>
                </a:solidFill>
              </a:rPr>
              <a:t>A head is important if its attention output has large magnitude across tokens and features.</a:t>
            </a:r>
            <a:endParaRPr lang="en-US" sz="980" dirty="0"/>
          </a:p>
        </p:txBody>
      </p:sp>
      <p:sp>
        <p:nvSpPr>
          <p:cNvPr id="26" name="Shape 21">
            <a:extLst>
              <a:ext uri="{FF2B5EF4-FFF2-40B4-BE49-F238E27FC236}">
                <a16:creationId xmlns:a16="http://schemas.microsoft.com/office/drawing/2014/main" id="{6D1A8EC6-7D28-4DED-5E59-09E7750BEDD5}"/>
              </a:ext>
            </a:extLst>
          </p:cNvPr>
          <p:cNvSpPr/>
          <p:nvPr/>
        </p:nvSpPr>
        <p:spPr>
          <a:xfrm>
            <a:off x="6355080" y="2816352"/>
            <a:ext cx="5349240" cy="1024128"/>
          </a:xfrm>
          <a:prstGeom prst="roundRect">
            <a:avLst>
              <a:gd name="adj" fmla="val 7143"/>
            </a:avLst>
          </a:prstGeom>
          <a:solidFill>
            <a:srgbClr val="EAF7F1"/>
          </a:solidFill>
          <a:ln w="15240">
            <a:solidFill>
              <a:srgbClr val="1D7F5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2">
            <a:extLst>
              <a:ext uri="{FF2B5EF4-FFF2-40B4-BE49-F238E27FC236}">
                <a16:creationId xmlns:a16="http://schemas.microsoft.com/office/drawing/2014/main" id="{FA792DC0-9E58-F206-FA2B-744C21E5C4C9}"/>
              </a:ext>
            </a:extLst>
          </p:cNvPr>
          <p:cNvSpPr/>
          <p:nvPr/>
        </p:nvSpPr>
        <p:spPr>
          <a:xfrm>
            <a:off x="6464808" y="2898648"/>
            <a:ext cx="5129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b="1" dirty="0">
                <a:solidFill>
                  <a:srgbClr val="0B2E63"/>
                </a:solidFill>
              </a:rPr>
              <a:t>2) Determine how many heads remain</a:t>
            </a:r>
            <a:endParaRPr lang="en-US" sz="1180" dirty="0"/>
          </a:p>
        </p:txBody>
      </p:sp>
      <p:sp>
        <p:nvSpPr>
          <p:cNvPr id="28" name="Text 23">
            <a:extLst>
              <a:ext uri="{FF2B5EF4-FFF2-40B4-BE49-F238E27FC236}">
                <a16:creationId xmlns:a16="http://schemas.microsoft.com/office/drawing/2014/main" id="{36F0B812-C98D-E250-ABF2-CA004708D7D7}"/>
              </a:ext>
            </a:extLst>
          </p:cNvPr>
          <p:cNvSpPr/>
          <p:nvPr/>
        </p:nvSpPr>
        <p:spPr>
          <a:xfrm>
            <a:off x="6464808" y="3163824"/>
            <a:ext cx="5129784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k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h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floor( h(1 − p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h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)</a:t>
            </a:r>
            <a:endParaRPr lang="en-US" sz="1620" dirty="0"/>
          </a:p>
        </p:txBody>
      </p:sp>
      <p:sp>
        <p:nvSpPr>
          <p:cNvPr id="29" name="Text 24">
            <a:extLst>
              <a:ext uri="{FF2B5EF4-FFF2-40B4-BE49-F238E27FC236}">
                <a16:creationId xmlns:a16="http://schemas.microsoft.com/office/drawing/2014/main" id="{A72E37AA-490E-E3B5-E492-BFA3B2832A3A}"/>
              </a:ext>
            </a:extLst>
          </p:cNvPr>
          <p:cNvSpPr/>
          <p:nvPr/>
        </p:nvSpPr>
        <p:spPr>
          <a:xfrm>
            <a:off x="6464808" y="3547872"/>
            <a:ext cx="51297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5B6573"/>
                </a:solidFill>
              </a:rPr>
              <a:t>pₕ is the head pruning ratio; kₕ is the number of head IDs to keep.</a:t>
            </a:r>
            <a:endParaRPr lang="en-US" sz="980" dirty="0"/>
          </a:p>
        </p:txBody>
      </p:sp>
      <p:sp>
        <p:nvSpPr>
          <p:cNvPr id="30" name="Shape 25">
            <a:extLst>
              <a:ext uri="{FF2B5EF4-FFF2-40B4-BE49-F238E27FC236}">
                <a16:creationId xmlns:a16="http://schemas.microsoft.com/office/drawing/2014/main" id="{92EA3B8F-5AAF-2BAA-62DA-3331F443BD82}"/>
              </a:ext>
            </a:extLst>
          </p:cNvPr>
          <p:cNvSpPr/>
          <p:nvPr/>
        </p:nvSpPr>
        <p:spPr>
          <a:xfrm>
            <a:off x="6355080" y="4041648"/>
            <a:ext cx="5349240" cy="1024128"/>
          </a:xfrm>
          <a:prstGeom prst="roundRect">
            <a:avLst>
              <a:gd name="adj" fmla="val 7143"/>
            </a:avLst>
          </a:prstGeom>
          <a:solidFill>
            <a:srgbClr val="FFF1F1"/>
          </a:solidFill>
          <a:ln w="15240">
            <a:solidFill>
              <a:srgbClr val="C7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6">
            <a:extLst>
              <a:ext uri="{FF2B5EF4-FFF2-40B4-BE49-F238E27FC236}">
                <a16:creationId xmlns:a16="http://schemas.microsoft.com/office/drawing/2014/main" id="{57B2506E-77DE-A4D6-4C14-7216F573789C}"/>
              </a:ext>
            </a:extLst>
          </p:cNvPr>
          <p:cNvSpPr/>
          <p:nvPr/>
        </p:nvSpPr>
        <p:spPr>
          <a:xfrm>
            <a:off x="6464808" y="4123944"/>
            <a:ext cx="5129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b="1" dirty="0">
                <a:solidFill>
                  <a:srgbClr val="0B2E63"/>
                </a:solidFill>
              </a:rPr>
              <a:t>3) Select remaining heads</a:t>
            </a:r>
            <a:endParaRPr lang="en-US" sz="1180" dirty="0"/>
          </a:p>
        </p:txBody>
      </p:sp>
      <p:sp>
        <p:nvSpPr>
          <p:cNvPr id="32" name="Text 27">
            <a:extLst>
              <a:ext uri="{FF2B5EF4-FFF2-40B4-BE49-F238E27FC236}">
                <a16:creationId xmlns:a16="http://schemas.microsoft.com/office/drawing/2014/main" id="{F5D92BA2-4D5E-BA08-9B90-AD1DE343B975}"/>
              </a:ext>
            </a:extLst>
          </p:cNvPr>
          <p:cNvSpPr/>
          <p:nvPr/>
        </p:nvSpPr>
        <p:spPr>
          <a:xfrm>
            <a:off x="6464808" y="4389120"/>
            <a:ext cx="5129784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H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remain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TopKIndex( s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h</a:t>
            </a:r>
            <a:r>
              <a:rPr lang="en-US" sz="1650" baseline="3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new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, k</a:t>
            </a:r>
            <a:r>
              <a:rPr lang="en-US" sz="1650" baseline="-4000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h</a:t>
            </a:r>
            <a:r>
              <a:rPr lang="en-US" sz="1650" dirty="0">
                <a:solidFill>
                  <a:srgbClr val="20242B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)</a:t>
            </a:r>
            <a:endParaRPr lang="en-US" sz="1620" dirty="0"/>
          </a:p>
        </p:txBody>
      </p:sp>
      <p:sp>
        <p:nvSpPr>
          <p:cNvPr id="33" name="Text 28">
            <a:extLst>
              <a:ext uri="{FF2B5EF4-FFF2-40B4-BE49-F238E27FC236}">
                <a16:creationId xmlns:a16="http://schemas.microsoft.com/office/drawing/2014/main" id="{DD4AA4F2-961D-CFA3-51A3-8A27BE0BB769}"/>
              </a:ext>
            </a:extLst>
          </p:cNvPr>
          <p:cNvSpPr/>
          <p:nvPr/>
        </p:nvSpPr>
        <p:spPr>
          <a:xfrm>
            <a:off x="6464808" y="4773168"/>
            <a:ext cx="51297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5B6573"/>
                </a:solidFill>
              </a:rPr>
              <a:t>TopKIndex returns the kₕ head IDs with the largest cumulative head scores.</a:t>
            </a:r>
            <a:endParaRPr lang="en-US" sz="980" dirty="0"/>
          </a:p>
        </p:txBody>
      </p:sp>
      <p:sp>
        <p:nvSpPr>
          <p:cNvPr id="34" name="Shape 29">
            <a:extLst>
              <a:ext uri="{FF2B5EF4-FFF2-40B4-BE49-F238E27FC236}">
                <a16:creationId xmlns:a16="http://schemas.microsoft.com/office/drawing/2014/main" id="{14EF8AB3-C7A0-86CF-32FE-F9CA34BA561E}"/>
              </a:ext>
            </a:extLst>
          </p:cNvPr>
          <p:cNvSpPr/>
          <p:nvPr/>
        </p:nvSpPr>
        <p:spPr>
          <a:xfrm>
            <a:off x="502920" y="5413248"/>
            <a:ext cx="11201400" cy="475488"/>
          </a:xfrm>
          <a:prstGeom prst="roundRect">
            <a:avLst>
              <a:gd name="adj" fmla="val 15385"/>
            </a:avLst>
          </a:prstGeom>
          <a:solidFill>
            <a:srgbClr val="F4F7FB"/>
          </a:solidFill>
          <a:ln w="12700">
            <a:solidFill>
              <a:srgbClr val="DDE4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" name="Text 30">
            <a:extLst>
              <a:ext uri="{FF2B5EF4-FFF2-40B4-BE49-F238E27FC236}">
                <a16:creationId xmlns:a16="http://schemas.microsoft.com/office/drawing/2014/main" id="{EB5F25F5-8171-3C65-3022-DE58D17B067E}"/>
              </a:ext>
            </a:extLst>
          </p:cNvPr>
          <p:cNvSpPr/>
          <p:nvPr/>
        </p:nvSpPr>
        <p:spPr>
          <a:xfrm>
            <a:off x="685800" y="5559552"/>
            <a:ext cx="10789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80" b="1" dirty="0">
                <a:solidFill>
                  <a:srgbClr val="0B2E63"/>
                </a:solidFill>
              </a:rPr>
              <a:t>Key difference: </a:t>
            </a:r>
            <a:r>
              <a:rPr lang="en-US" sz="1280" dirty="0">
                <a:solidFill>
                  <a:srgbClr val="20242B"/>
                </a:solidFill>
              </a:rPr>
              <a:t>Token pruning removes rows across all heads; head pruning removes columns across all tokens.</a:t>
            </a:r>
            <a:endParaRPr lang="en-US" sz="1280" dirty="0"/>
          </a:p>
        </p:txBody>
      </p:sp>
    </p:spTree>
    <p:extLst>
      <p:ext uri="{BB962C8B-B14F-4D97-AF65-F5344CB8AC3E}">
        <p14:creationId xmlns:p14="http://schemas.microsoft.com/office/powerpoint/2010/main" val="1358148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6D986-8724-5F29-D9A5-954950B13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8C851536-B733-462F-4F34-94B41AA2BCBD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8CB49EC5-BDC5-F890-33A6-8499FCB55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089F608D-52C3-564F-C626-EE4DA2017743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71EEAC83-3B6B-6F5B-BB0A-37391F48C197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Cascade Pruning Algorithm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33C4B11A-688B-DFA1-0A35-ABF108B4D601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E7641847-5CE5-6CFD-CBAE-07107AEAE72B}"/>
              </a:ext>
            </a:extLst>
          </p:cNvPr>
          <p:cNvSpPr/>
          <p:nvPr/>
        </p:nvSpPr>
        <p:spPr>
          <a:xfrm>
            <a:off x="365760" y="89611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F6B7A"/>
                </a:solidFill>
              </a:rPr>
              <a:t>Example with h = 2, L₀ = 2, L₁ = 4. The goal is to keep the two most important tokens.</a:t>
            </a:r>
            <a:endParaRPr lang="en-US" sz="1150" dirty="0"/>
          </a:p>
        </p:txBody>
      </p:sp>
      <p:sp>
        <p:nvSpPr>
          <p:cNvPr id="36" name="Shape 3">
            <a:extLst>
              <a:ext uri="{FF2B5EF4-FFF2-40B4-BE49-F238E27FC236}">
                <a16:creationId xmlns:a16="http://schemas.microsoft.com/office/drawing/2014/main" id="{B8029616-00D8-1E0A-2C3B-229C01D46CFC}"/>
              </a:ext>
            </a:extLst>
          </p:cNvPr>
          <p:cNvSpPr/>
          <p:nvPr/>
        </p:nvSpPr>
        <p:spPr>
          <a:xfrm>
            <a:off x="457200" y="1216152"/>
            <a:ext cx="4846320" cy="2560320"/>
          </a:xfrm>
          <a:prstGeom prst="roundRect">
            <a:avLst>
              <a:gd name="adj" fmla="val 2143"/>
            </a:avLst>
          </a:prstGeom>
          <a:solidFill>
            <a:srgbClr val="FFFFFF">
              <a:alpha val="0"/>
            </a:srgbClr>
          </a:solidFill>
          <a:ln w="12700">
            <a:solidFill>
              <a:srgbClr val="B7C0C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7" name="Text 4">
            <a:extLst>
              <a:ext uri="{FF2B5EF4-FFF2-40B4-BE49-F238E27FC236}">
                <a16:creationId xmlns:a16="http://schemas.microsoft.com/office/drawing/2014/main" id="{DF98F16E-55BB-8E4C-0A3B-B716237C8C10}"/>
              </a:ext>
            </a:extLst>
          </p:cNvPr>
          <p:cNvSpPr/>
          <p:nvPr/>
        </p:nvSpPr>
        <p:spPr>
          <a:xfrm>
            <a:off x="566928" y="1325880"/>
            <a:ext cx="4663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5FA8"/>
                </a:solidFill>
              </a:rPr>
              <a:t>Step 1. Start from attention probabilities P</a:t>
            </a:r>
            <a:endParaRPr lang="en-US" sz="1250" dirty="0"/>
          </a:p>
        </p:txBody>
      </p:sp>
      <p:sp>
        <p:nvSpPr>
          <p:cNvPr id="38" name="Text 5">
            <a:extLst>
              <a:ext uri="{FF2B5EF4-FFF2-40B4-BE49-F238E27FC236}">
                <a16:creationId xmlns:a16="http://schemas.microsoft.com/office/drawing/2014/main" id="{A3586082-926A-3DD3-4069-2152DED4DB07}"/>
              </a:ext>
            </a:extLst>
          </p:cNvPr>
          <p:cNvSpPr/>
          <p:nvPr/>
        </p:nvSpPr>
        <p:spPr>
          <a:xfrm>
            <a:off x="685800" y="1627632"/>
            <a:ext cx="4480560" cy="19202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Tokens:      As    the   film  perfect</a:t>
            </a:r>
            <a:endParaRPr lang="en-US" sz="1120" dirty="0"/>
          </a:p>
          <a:p>
            <a:pPr marL="0" indent="0">
              <a:buNone/>
            </a:pPr>
            <a:endParaRPr lang="en-US" sz="1120" dirty="0"/>
          </a:p>
          <a:p>
            <a:pPr marL="0" indent="0">
              <a:buNone/>
            </a:pPr>
            <a:r>
              <a:rPr lang="en-US" sz="112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Head 1, P[1,:,:]</a:t>
            </a:r>
            <a:endParaRPr lang="en-US" sz="1120" dirty="0"/>
          </a:p>
          <a:p>
            <a:pPr marL="0" indent="0">
              <a:buNone/>
            </a:pPr>
            <a:r>
              <a:rPr lang="en-US" sz="112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q₁           0.10  0.20  0.30   0.40</a:t>
            </a:r>
            <a:endParaRPr lang="en-US" sz="1120" dirty="0"/>
          </a:p>
          <a:p>
            <a:pPr marL="0" indent="0">
              <a:buNone/>
            </a:pPr>
            <a:r>
              <a:rPr lang="en-US" sz="112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q₂           0.05  0.10  0.35   0.50</a:t>
            </a:r>
            <a:endParaRPr lang="en-US" sz="1120" dirty="0"/>
          </a:p>
          <a:p>
            <a:pPr marL="0" indent="0">
              <a:buNone/>
            </a:pPr>
            <a:endParaRPr lang="en-US" sz="1120" dirty="0"/>
          </a:p>
          <a:p>
            <a:pPr marL="0" indent="0">
              <a:buNone/>
            </a:pPr>
            <a:r>
              <a:rPr lang="en-US" sz="112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Head 2, P[2,:,:]</a:t>
            </a:r>
            <a:endParaRPr lang="en-US" sz="1120" dirty="0"/>
          </a:p>
          <a:p>
            <a:pPr marL="0" indent="0">
              <a:buNone/>
            </a:pPr>
            <a:r>
              <a:rPr lang="en-US" sz="112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q₁           0.20  0.10  0.40   0.30</a:t>
            </a:r>
            <a:endParaRPr lang="en-US" sz="1120" dirty="0"/>
          </a:p>
          <a:p>
            <a:pPr marL="0" indent="0">
              <a:buNone/>
            </a:pPr>
            <a:r>
              <a:rPr lang="en-US" sz="112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q₂           0.10  0.05  0.50   0.35</a:t>
            </a:r>
            <a:endParaRPr lang="en-US" sz="1120" dirty="0"/>
          </a:p>
        </p:txBody>
      </p:sp>
      <p:sp>
        <p:nvSpPr>
          <p:cNvPr id="39" name="Shape 6">
            <a:extLst>
              <a:ext uri="{FF2B5EF4-FFF2-40B4-BE49-F238E27FC236}">
                <a16:creationId xmlns:a16="http://schemas.microsoft.com/office/drawing/2014/main" id="{593D4043-97A0-2E5E-9B89-B73AC1EBFC33}"/>
              </a:ext>
            </a:extLst>
          </p:cNvPr>
          <p:cNvSpPr/>
          <p:nvPr/>
        </p:nvSpPr>
        <p:spPr>
          <a:xfrm>
            <a:off x="5532120" y="1216152"/>
            <a:ext cx="6172200" cy="2560320"/>
          </a:xfrm>
          <a:prstGeom prst="roundRect">
            <a:avLst>
              <a:gd name="adj" fmla="val 2143"/>
            </a:avLst>
          </a:prstGeom>
          <a:solidFill>
            <a:srgbClr val="FFFFFF">
              <a:alpha val="0"/>
            </a:srgbClr>
          </a:solidFill>
          <a:ln w="12700">
            <a:solidFill>
              <a:srgbClr val="B7C0C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0" name="Text 7">
            <a:extLst>
              <a:ext uri="{FF2B5EF4-FFF2-40B4-BE49-F238E27FC236}">
                <a16:creationId xmlns:a16="http://schemas.microsoft.com/office/drawing/2014/main" id="{CA17FE2D-0B6F-D408-D07A-3CF4841EE769}"/>
              </a:ext>
            </a:extLst>
          </p:cNvPr>
          <p:cNvSpPr/>
          <p:nvPr/>
        </p:nvSpPr>
        <p:spPr>
          <a:xfrm>
            <a:off x="5641848" y="1325880"/>
            <a:ext cx="5989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7A4D"/>
                </a:solidFill>
              </a:rPr>
              <a:t>Step 2. Accumulate token scores</a:t>
            </a:r>
            <a:endParaRPr lang="en-US" sz="1250" dirty="0"/>
          </a:p>
        </p:txBody>
      </p:sp>
      <p:sp>
        <p:nvSpPr>
          <p:cNvPr id="41" name="Text 8">
            <a:extLst>
              <a:ext uri="{FF2B5EF4-FFF2-40B4-BE49-F238E27FC236}">
                <a16:creationId xmlns:a16="http://schemas.microsoft.com/office/drawing/2014/main" id="{FD0CB77B-594C-5F07-D63C-126B14EA8765}"/>
              </a:ext>
            </a:extLst>
          </p:cNvPr>
          <p:cNvSpPr/>
          <p:nvPr/>
        </p:nvSpPr>
        <p:spPr>
          <a:xfrm>
            <a:off x="5760720" y="1719072"/>
            <a:ext cx="5715000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     As    the   film  perfect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sₜ_prev       0.20  0.10  0.40   0.30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+ ΣₘΣᵢP       0.45  0.45  1.55   1.55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-----------------------------------------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sₜ_new        0.65  0.55  1.95   1.85</a:t>
            </a:r>
            <a:endParaRPr lang="en-US" sz="1200" dirty="0"/>
          </a:p>
        </p:txBody>
      </p:sp>
      <p:sp>
        <p:nvSpPr>
          <p:cNvPr id="42" name="Text 9">
            <a:extLst>
              <a:ext uri="{FF2B5EF4-FFF2-40B4-BE49-F238E27FC236}">
                <a16:creationId xmlns:a16="http://schemas.microsoft.com/office/drawing/2014/main" id="{34DE8CF9-C057-619C-BBF3-2BE2203B6DB7}"/>
              </a:ext>
            </a:extLst>
          </p:cNvPr>
          <p:cNvSpPr/>
          <p:nvPr/>
        </p:nvSpPr>
        <p:spPr>
          <a:xfrm>
            <a:off x="5760720" y="3182112"/>
            <a:ext cx="571500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5F6B7A"/>
                </a:solidFill>
              </a:rPr>
              <a:t>Column sums are accumulated vertically across all heads and query tokens.</a:t>
            </a:r>
            <a:endParaRPr lang="en-US" sz="1080" dirty="0"/>
          </a:p>
        </p:txBody>
      </p:sp>
      <p:sp>
        <p:nvSpPr>
          <p:cNvPr id="43" name="Shape 10">
            <a:extLst>
              <a:ext uri="{FF2B5EF4-FFF2-40B4-BE49-F238E27FC236}">
                <a16:creationId xmlns:a16="http://schemas.microsoft.com/office/drawing/2014/main" id="{16067E82-DBB1-D219-FE35-C8F5FFD8E11B}"/>
              </a:ext>
            </a:extLst>
          </p:cNvPr>
          <p:cNvSpPr/>
          <p:nvPr/>
        </p:nvSpPr>
        <p:spPr>
          <a:xfrm>
            <a:off x="457200" y="4160520"/>
            <a:ext cx="4846320" cy="1417320"/>
          </a:xfrm>
          <a:prstGeom prst="roundRect">
            <a:avLst>
              <a:gd name="adj" fmla="val 3871"/>
            </a:avLst>
          </a:prstGeom>
          <a:solidFill>
            <a:srgbClr val="FFFFFF">
              <a:alpha val="0"/>
            </a:srgbClr>
          </a:solidFill>
          <a:ln w="12700">
            <a:solidFill>
              <a:srgbClr val="B7C0C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4" name="Text 11">
            <a:extLst>
              <a:ext uri="{FF2B5EF4-FFF2-40B4-BE49-F238E27FC236}">
                <a16:creationId xmlns:a16="http://schemas.microsoft.com/office/drawing/2014/main" id="{8B86BBA5-1923-4E1E-4506-2A191CBABFB6}"/>
              </a:ext>
            </a:extLst>
          </p:cNvPr>
          <p:cNvSpPr/>
          <p:nvPr/>
        </p:nvSpPr>
        <p:spPr>
          <a:xfrm>
            <a:off x="566928" y="4270248"/>
            <a:ext cx="4663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5FA8"/>
                </a:solidFill>
              </a:rPr>
              <a:t>Step 3. Decide how many tokens remain</a:t>
            </a:r>
            <a:endParaRPr lang="en-US" sz="1250" dirty="0"/>
          </a:p>
        </p:txBody>
      </p:sp>
      <p:sp>
        <p:nvSpPr>
          <p:cNvPr id="45" name="Text 12">
            <a:extLst>
              <a:ext uri="{FF2B5EF4-FFF2-40B4-BE49-F238E27FC236}">
                <a16:creationId xmlns:a16="http://schemas.microsoft.com/office/drawing/2014/main" id="{99AB21E9-845C-E658-5908-FC67B9AA755D}"/>
              </a:ext>
            </a:extLst>
          </p:cNvPr>
          <p:cNvSpPr/>
          <p:nvPr/>
        </p:nvSpPr>
        <p:spPr>
          <a:xfrm>
            <a:off x="685800" y="4663440"/>
            <a:ext cx="443484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pₜ = 0.5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kₜ = floor(4 × (1 − 0.5)) = 2</a:t>
            </a:r>
            <a:endParaRPr lang="en-US" sz="1400" dirty="0"/>
          </a:p>
        </p:txBody>
      </p:sp>
      <p:sp>
        <p:nvSpPr>
          <p:cNvPr id="46" name="Shape 13">
            <a:extLst>
              <a:ext uri="{FF2B5EF4-FFF2-40B4-BE49-F238E27FC236}">
                <a16:creationId xmlns:a16="http://schemas.microsoft.com/office/drawing/2014/main" id="{F503543B-A841-CC1C-CE62-AE872C4E415F}"/>
              </a:ext>
            </a:extLst>
          </p:cNvPr>
          <p:cNvSpPr/>
          <p:nvPr/>
        </p:nvSpPr>
        <p:spPr>
          <a:xfrm>
            <a:off x="5532120" y="4160520"/>
            <a:ext cx="6172200" cy="1417320"/>
          </a:xfrm>
          <a:prstGeom prst="roundRect">
            <a:avLst>
              <a:gd name="adj" fmla="val 3871"/>
            </a:avLst>
          </a:prstGeom>
          <a:solidFill>
            <a:srgbClr val="FFFFFF">
              <a:alpha val="0"/>
            </a:srgbClr>
          </a:solidFill>
          <a:ln w="12700">
            <a:solidFill>
              <a:srgbClr val="B7C0C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7" name="Text 14">
            <a:extLst>
              <a:ext uri="{FF2B5EF4-FFF2-40B4-BE49-F238E27FC236}">
                <a16:creationId xmlns:a16="http://schemas.microsoft.com/office/drawing/2014/main" id="{1F68DDDA-5877-A22F-1411-E3F1B25509A4}"/>
              </a:ext>
            </a:extLst>
          </p:cNvPr>
          <p:cNvSpPr/>
          <p:nvPr/>
        </p:nvSpPr>
        <p:spPr>
          <a:xfrm>
            <a:off x="5641848" y="4270248"/>
            <a:ext cx="5989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7A4D"/>
                </a:solidFill>
              </a:rPr>
              <a:t>Step 4. Apply TopKIndex</a:t>
            </a:r>
            <a:endParaRPr lang="en-US" sz="1250" dirty="0"/>
          </a:p>
        </p:txBody>
      </p:sp>
      <p:sp>
        <p:nvSpPr>
          <p:cNvPr id="48" name="Text 15">
            <a:extLst>
              <a:ext uri="{FF2B5EF4-FFF2-40B4-BE49-F238E27FC236}">
                <a16:creationId xmlns:a16="http://schemas.microsoft.com/office/drawing/2014/main" id="{F9492B49-04C7-71A4-5382-AABEB3D596E7}"/>
              </a:ext>
            </a:extLst>
          </p:cNvPr>
          <p:cNvSpPr/>
          <p:nvPr/>
        </p:nvSpPr>
        <p:spPr>
          <a:xfrm>
            <a:off x="5760720" y="4663440"/>
            <a:ext cx="571500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7A4D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TopKIndex([0.65, 0.55, 1.95, 1.85], 2)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F7A4D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= {film, perfect}</a:t>
            </a:r>
            <a:endParaRPr lang="en-US" sz="1400" dirty="0"/>
          </a:p>
        </p:txBody>
      </p:sp>
      <p:sp>
        <p:nvSpPr>
          <p:cNvPr id="49" name="Shape 16">
            <a:extLst>
              <a:ext uri="{FF2B5EF4-FFF2-40B4-BE49-F238E27FC236}">
                <a16:creationId xmlns:a16="http://schemas.microsoft.com/office/drawing/2014/main" id="{9F54AD4B-B1B8-79BF-0A87-B3B3880FAA9E}"/>
              </a:ext>
            </a:extLst>
          </p:cNvPr>
          <p:cNvSpPr/>
          <p:nvPr/>
        </p:nvSpPr>
        <p:spPr>
          <a:xfrm>
            <a:off x="502920" y="5791200"/>
            <a:ext cx="11155680" cy="0"/>
          </a:xfrm>
          <a:prstGeom prst="line">
            <a:avLst/>
          </a:prstGeom>
          <a:noFill/>
          <a:ln w="19050">
            <a:solidFill>
              <a:srgbClr val="0B2A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0" name="Text 17">
            <a:extLst>
              <a:ext uri="{FF2B5EF4-FFF2-40B4-BE49-F238E27FC236}">
                <a16:creationId xmlns:a16="http://schemas.microsoft.com/office/drawing/2014/main" id="{99A5A14C-86CB-203A-325A-5E1DD9F8604E}"/>
              </a:ext>
            </a:extLst>
          </p:cNvPr>
          <p:cNvSpPr/>
          <p:nvPr/>
        </p:nvSpPr>
        <p:spPr>
          <a:xfrm>
            <a:off x="502920" y="6001512"/>
            <a:ext cx="1115568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</a:rPr>
              <a:t>Result: film and perfect remain; lower-score tokens are pruned from later layers.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61670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6CEB7-CAA0-5E5C-9972-3FF7B8B73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56BEE61E-05B8-AEAE-00A0-59DB62C141C1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74253DAA-07D7-1BE2-586A-8B4B493C2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CC784D4E-685F-7588-132C-DA3CE132796F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223CA2D6-73D1-C076-D5C3-CADB7CCF1759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Cascade Pruning Algorithm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3920FB4F-815C-95A3-6B21-82D83072371F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C79E8D00-7F5A-8614-DFFE-89FB0E212890}"/>
              </a:ext>
            </a:extLst>
          </p:cNvPr>
          <p:cNvSpPr/>
          <p:nvPr/>
        </p:nvSpPr>
        <p:spPr>
          <a:xfrm>
            <a:off x="365760" y="89611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F6B7A"/>
                </a:solidFill>
              </a:rPr>
              <a:t>Use output magnitude to decide which attention heads remain active.</a:t>
            </a:r>
            <a:endParaRPr lang="en-US" sz="1150" dirty="0"/>
          </a:p>
        </p:txBody>
      </p:sp>
      <p:sp>
        <p:nvSpPr>
          <p:cNvPr id="36" name="Shape 3">
            <a:extLst>
              <a:ext uri="{FF2B5EF4-FFF2-40B4-BE49-F238E27FC236}">
                <a16:creationId xmlns:a16="http://schemas.microsoft.com/office/drawing/2014/main" id="{516C6563-D7FE-4279-0837-CF03106F5A53}"/>
              </a:ext>
            </a:extLst>
          </p:cNvPr>
          <p:cNvSpPr/>
          <p:nvPr/>
        </p:nvSpPr>
        <p:spPr>
          <a:xfrm>
            <a:off x="457200" y="1234440"/>
            <a:ext cx="5532120" cy="1965960"/>
          </a:xfrm>
          <a:prstGeom prst="roundRect">
            <a:avLst>
              <a:gd name="adj" fmla="val 2791"/>
            </a:avLst>
          </a:prstGeom>
          <a:solidFill>
            <a:srgbClr val="FFFFFF">
              <a:alpha val="0"/>
            </a:srgbClr>
          </a:solidFill>
          <a:ln w="12700">
            <a:solidFill>
              <a:srgbClr val="B7C0C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7" name="Text 4">
            <a:extLst>
              <a:ext uri="{FF2B5EF4-FFF2-40B4-BE49-F238E27FC236}">
                <a16:creationId xmlns:a16="http://schemas.microsoft.com/office/drawing/2014/main" id="{30CCC21B-DD0E-7858-00E4-F46744796C39}"/>
              </a:ext>
            </a:extLst>
          </p:cNvPr>
          <p:cNvSpPr/>
          <p:nvPr/>
        </p:nvSpPr>
        <p:spPr>
          <a:xfrm>
            <a:off x="566928" y="1344168"/>
            <a:ext cx="5349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7A4D"/>
                </a:solidFill>
              </a:rPr>
              <a:t>Step 1. Accumulate head scores from E</a:t>
            </a:r>
            <a:endParaRPr lang="en-US" sz="1250" dirty="0"/>
          </a:p>
        </p:txBody>
      </p:sp>
      <p:sp>
        <p:nvSpPr>
          <p:cNvPr id="38" name="Text 5">
            <a:extLst>
              <a:ext uri="{FF2B5EF4-FFF2-40B4-BE49-F238E27FC236}">
                <a16:creationId xmlns:a16="http://schemas.microsoft.com/office/drawing/2014/main" id="{29C69979-CBBF-8106-8CF2-14194BE17AAF}"/>
              </a:ext>
            </a:extLst>
          </p:cNvPr>
          <p:cNvSpPr/>
          <p:nvPr/>
        </p:nvSpPr>
        <p:spPr>
          <a:xfrm>
            <a:off x="685800" y="1673352"/>
            <a:ext cx="5120640" cy="12618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14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Head 1 E: [0.40, −0.20], [0.10, 0.30]</a:t>
            </a:r>
            <a:endParaRPr lang="en-US" sz="1140" dirty="0"/>
          </a:p>
          <a:p>
            <a:pPr marL="0" indent="0">
              <a:buNone/>
            </a:pPr>
            <a:r>
              <a:rPr lang="en-US" sz="114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abs sum = 0.40+0.20+0.10+0.30 = 1.00</a:t>
            </a:r>
            <a:endParaRPr lang="en-US" sz="1140" dirty="0"/>
          </a:p>
          <a:p>
            <a:pPr marL="0" indent="0">
              <a:buNone/>
            </a:pPr>
            <a:endParaRPr lang="en-US" sz="1140" dirty="0"/>
          </a:p>
          <a:p>
            <a:pPr marL="0" indent="0">
              <a:buNone/>
            </a:pPr>
            <a:r>
              <a:rPr lang="en-US" sz="114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Head 2 E: [0.05, 0.10], [−0.10, 0.05]</a:t>
            </a:r>
            <a:endParaRPr lang="en-US" sz="1140" dirty="0"/>
          </a:p>
          <a:p>
            <a:pPr marL="0" indent="0">
              <a:buNone/>
            </a:pPr>
            <a:r>
              <a:rPr lang="en-US" sz="114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abs sum = 0.05+0.10+0.10+0.05 = 0.30</a:t>
            </a:r>
            <a:endParaRPr lang="en-US" sz="1140" dirty="0"/>
          </a:p>
        </p:txBody>
      </p:sp>
      <p:sp>
        <p:nvSpPr>
          <p:cNvPr id="39" name="Shape 6">
            <a:extLst>
              <a:ext uri="{FF2B5EF4-FFF2-40B4-BE49-F238E27FC236}">
                <a16:creationId xmlns:a16="http://schemas.microsoft.com/office/drawing/2014/main" id="{AD11F5AF-6A65-4B99-AC53-844461C72458}"/>
              </a:ext>
            </a:extLst>
          </p:cNvPr>
          <p:cNvSpPr/>
          <p:nvPr/>
        </p:nvSpPr>
        <p:spPr>
          <a:xfrm>
            <a:off x="6263640" y="1234440"/>
            <a:ext cx="5440680" cy="1965960"/>
          </a:xfrm>
          <a:prstGeom prst="roundRect">
            <a:avLst>
              <a:gd name="adj" fmla="val 2791"/>
            </a:avLst>
          </a:prstGeom>
          <a:solidFill>
            <a:srgbClr val="FFFFFF">
              <a:alpha val="0"/>
            </a:srgbClr>
          </a:solidFill>
          <a:ln w="12700">
            <a:solidFill>
              <a:srgbClr val="B7C0C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0" name="Text 7">
            <a:extLst>
              <a:ext uri="{FF2B5EF4-FFF2-40B4-BE49-F238E27FC236}">
                <a16:creationId xmlns:a16="http://schemas.microsoft.com/office/drawing/2014/main" id="{B11E9F95-2702-0B0E-B8EE-B52D35C9A361}"/>
              </a:ext>
            </a:extLst>
          </p:cNvPr>
          <p:cNvSpPr/>
          <p:nvPr/>
        </p:nvSpPr>
        <p:spPr>
          <a:xfrm>
            <a:off x="6373368" y="1344168"/>
            <a:ext cx="5257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5FA8"/>
                </a:solidFill>
              </a:rPr>
              <a:t>Step 2. Add previous head importance</a:t>
            </a:r>
            <a:endParaRPr lang="en-US" sz="1250" dirty="0"/>
          </a:p>
        </p:txBody>
      </p:sp>
      <p:sp>
        <p:nvSpPr>
          <p:cNvPr id="41" name="Text 8">
            <a:extLst>
              <a:ext uri="{FF2B5EF4-FFF2-40B4-BE49-F238E27FC236}">
                <a16:creationId xmlns:a16="http://schemas.microsoft.com/office/drawing/2014/main" id="{CC04D019-08C1-BBDF-9B1F-7E75C3AE83EF}"/>
              </a:ext>
            </a:extLst>
          </p:cNvPr>
          <p:cNvSpPr/>
          <p:nvPr/>
        </p:nvSpPr>
        <p:spPr>
          <a:xfrm>
            <a:off x="6492240" y="1755648"/>
            <a:ext cx="4983480" cy="104241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        </a:t>
            </a:r>
            <a:r>
              <a:rPr lang="ko-KR" altLang="en-US" sz="130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  </a:t>
            </a:r>
            <a:r>
              <a:rPr lang="en-US" sz="130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Head 1   Head 2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sₕ_prev      0.30     0.20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+ abs sum    1.00     0.30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----------------------------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sₕ_new       1.30     0.50</a:t>
            </a:r>
            <a:endParaRPr lang="en-US" sz="1300" dirty="0"/>
          </a:p>
        </p:txBody>
      </p:sp>
      <p:sp>
        <p:nvSpPr>
          <p:cNvPr id="42" name="Shape 9">
            <a:extLst>
              <a:ext uri="{FF2B5EF4-FFF2-40B4-BE49-F238E27FC236}">
                <a16:creationId xmlns:a16="http://schemas.microsoft.com/office/drawing/2014/main" id="{71EC1DBC-B4FE-36C6-3AAD-9F67D6D17AE3}"/>
              </a:ext>
            </a:extLst>
          </p:cNvPr>
          <p:cNvSpPr/>
          <p:nvPr/>
        </p:nvSpPr>
        <p:spPr>
          <a:xfrm>
            <a:off x="457200" y="3657600"/>
            <a:ext cx="5532120" cy="1417320"/>
          </a:xfrm>
          <a:prstGeom prst="roundRect">
            <a:avLst>
              <a:gd name="adj" fmla="val 3871"/>
            </a:avLst>
          </a:prstGeom>
          <a:solidFill>
            <a:srgbClr val="FFFFFF">
              <a:alpha val="0"/>
            </a:srgbClr>
          </a:solidFill>
          <a:ln w="12700">
            <a:solidFill>
              <a:srgbClr val="B7C0C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3" name="Text 10">
            <a:extLst>
              <a:ext uri="{FF2B5EF4-FFF2-40B4-BE49-F238E27FC236}">
                <a16:creationId xmlns:a16="http://schemas.microsoft.com/office/drawing/2014/main" id="{460BE51D-57EE-836A-1651-8E6BFF4E8AA4}"/>
              </a:ext>
            </a:extLst>
          </p:cNvPr>
          <p:cNvSpPr/>
          <p:nvPr/>
        </p:nvSpPr>
        <p:spPr>
          <a:xfrm>
            <a:off x="566928" y="3767328"/>
            <a:ext cx="5349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5FA8"/>
                </a:solidFill>
              </a:rPr>
              <a:t>Step 3. Decide how many heads remain</a:t>
            </a:r>
            <a:endParaRPr lang="en-US" sz="1250" dirty="0"/>
          </a:p>
        </p:txBody>
      </p:sp>
      <p:sp>
        <p:nvSpPr>
          <p:cNvPr id="44" name="Text 11">
            <a:extLst>
              <a:ext uri="{FF2B5EF4-FFF2-40B4-BE49-F238E27FC236}">
                <a16:creationId xmlns:a16="http://schemas.microsoft.com/office/drawing/2014/main" id="{F75887F2-124A-38D2-7472-42C6A3DC3092}"/>
              </a:ext>
            </a:extLst>
          </p:cNvPr>
          <p:cNvSpPr/>
          <p:nvPr/>
        </p:nvSpPr>
        <p:spPr>
          <a:xfrm>
            <a:off x="685800" y="4169664"/>
            <a:ext cx="5120640" cy="5303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pₕ = 0.5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kₕ = floor(2 × (1 − 0.5)) = 1</a:t>
            </a:r>
            <a:endParaRPr lang="en-US" sz="1400" dirty="0"/>
          </a:p>
        </p:txBody>
      </p:sp>
      <p:sp>
        <p:nvSpPr>
          <p:cNvPr id="45" name="Shape 12">
            <a:extLst>
              <a:ext uri="{FF2B5EF4-FFF2-40B4-BE49-F238E27FC236}">
                <a16:creationId xmlns:a16="http://schemas.microsoft.com/office/drawing/2014/main" id="{DEFAC496-2C45-3F61-A7AA-3FCB64018A3C}"/>
              </a:ext>
            </a:extLst>
          </p:cNvPr>
          <p:cNvSpPr/>
          <p:nvPr/>
        </p:nvSpPr>
        <p:spPr>
          <a:xfrm>
            <a:off x="6263640" y="3657600"/>
            <a:ext cx="5440680" cy="1417320"/>
          </a:xfrm>
          <a:prstGeom prst="roundRect">
            <a:avLst>
              <a:gd name="adj" fmla="val 3871"/>
            </a:avLst>
          </a:prstGeom>
          <a:solidFill>
            <a:srgbClr val="FFFFFF">
              <a:alpha val="0"/>
            </a:srgbClr>
          </a:solidFill>
          <a:ln w="12700">
            <a:solidFill>
              <a:srgbClr val="B7C0C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6" name="Text 13">
            <a:extLst>
              <a:ext uri="{FF2B5EF4-FFF2-40B4-BE49-F238E27FC236}">
                <a16:creationId xmlns:a16="http://schemas.microsoft.com/office/drawing/2014/main" id="{8476EB5B-8446-D550-36C3-E41CC6B0B915}"/>
              </a:ext>
            </a:extLst>
          </p:cNvPr>
          <p:cNvSpPr/>
          <p:nvPr/>
        </p:nvSpPr>
        <p:spPr>
          <a:xfrm>
            <a:off x="6373368" y="3767328"/>
            <a:ext cx="5257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7A4D"/>
                </a:solidFill>
              </a:rPr>
              <a:t>Step 4. Apply TopKIndex</a:t>
            </a:r>
            <a:endParaRPr lang="en-US" sz="1250" dirty="0"/>
          </a:p>
        </p:txBody>
      </p:sp>
      <p:sp>
        <p:nvSpPr>
          <p:cNvPr id="47" name="Text 14">
            <a:extLst>
              <a:ext uri="{FF2B5EF4-FFF2-40B4-BE49-F238E27FC236}">
                <a16:creationId xmlns:a16="http://schemas.microsoft.com/office/drawing/2014/main" id="{680535F8-157C-BF6A-4E84-C7DB56097DDD}"/>
              </a:ext>
            </a:extLst>
          </p:cNvPr>
          <p:cNvSpPr/>
          <p:nvPr/>
        </p:nvSpPr>
        <p:spPr>
          <a:xfrm>
            <a:off x="6492240" y="4169664"/>
            <a:ext cx="4983480" cy="5303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7A4D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TopKIndex([1.30, 0.50], 1)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F7A4D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= {Head 1}</a:t>
            </a:r>
            <a:endParaRPr lang="en-US" sz="1400" dirty="0"/>
          </a:p>
        </p:txBody>
      </p:sp>
      <p:sp>
        <p:nvSpPr>
          <p:cNvPr id="48" name="Shape 15">
            <a:extLst>
              <a:ext uri="{FF2B5EF4-FFF2-40B4-BE49-F238E27FC236}">
                <a16:creationId xmlns:a16="http://schemas.microsoft.com/office/drawing/2014/main" id="{CA1037EE-812F-0BFA-F49B-C28FB1C79EFB}"/>
              </a:ext>
            </a:extLst>
          </p:cNvPr>
          <p:cNvSpPr/>
          <p:nvPr/>
        </p:nvSpPr>
        <p:spPr>
          <a:xfrm>
            <a:off x="502920" y="5273040"/>
            <a:ext cx="11155680" cy="0"/>
          </a:xfrm>
          <a:prstGeom prst="line">
            <a:avLst/>
          </a:prstGeom>
          <a:noFill/>
          <a:ln w="19050">
            <a:solidFill>
              <a:srgbClr val="0B2A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9" name="Text 16">
            <a:extLst>
              <a:ext uri="{FF2B5EF4-FFF2-40B4-BE49-F238E27FC236}">
                <a16:creationId xmlns:a16="http://schemas.microsoft.com/office/drawing/2014/main" id="{D17CB6D5-4A35-5761-2EC6-D8F77C47A47F}"/>
              </a:ext>
            </a:extLst>
          </p:cNvPr>
          <p:cNvSpPr/>
          <p:nvPr/>
        </p:nvSpPr>
        <p:spPr>
          <a:xfrm>
            <a:off x="502920" y="5483352"/>
            <a:ext cx="1115568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</a:rPr>
              <a:t>Result: Head 1 remains; Head 2 is pruned across all tokens in later layers.</a:t>
            </a:r>
            <a:endParaRPr lang="en-US" sz="1400" dirty="0"/>
          </a:p>
        </p:txBody>
      </p:sp>
      <p:sp>
        <p:nvSpPr>
          <p:cNvPr id="50" name="Text 17">
            <a:extLst>
              <a:ext uri="{FF2B5EF4-FFF2-40B4-BE49-F238E27FC236}">
                <a16:creationId xmlns:a16="http://schemas.microsoft.com/office/drawing/2014/main" id="{C8FAC28F-BAFB-A572-566A-7A367763EDF6}"/>
              </a:ext>
            </a:extLst>
          </p:cNvPr>
          <p:cNvSpPr/>
          <p:nvPr/>
        </p:nvSpPr>
        <p:spPr>
          <a:xfrm>
            <a:off x="502920" y="5885688"/>
            <a:ext cx="1115568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5F6B7A"/>
                </a:solidFill>
              </a:rPr>
              <a:t>Key distinction: token pruning selects token IDs; head pruning selects head IDs.</a:t>
            </a:r>
            <a:endParaRPr lang="en-US" sz="1180" dirty="0"/>
          </a:p>
        </p:txBody>
      </p:sp>
    </p:spTree>
    <p:extLst>
      <p:ext uri="{BB962C8B-B14F-4D97-AF65-F5344CB8AC3E}">
        <p14:creationId xmlns:p14="http://schemas.microsoft.com/office/powerpoint/2010/main" val="3291999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A0A0D-EADC-5A48-E9F0-15987A8D3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F98E0370-E537-2035-4440-B2BF44BAB2EE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71F1AC7A-E02A-6EB5-9C84-E1A8667F3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724F0650-6B00-57AA-CBD7-C106D7A49AAA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06ADB4CB-7927-7D96-ECFF-74A8EDD3038E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Progressive Quantization Algorithm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70C935F9-CB15-17AD-E456-03DC0694A56E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E963ED39-D2F7-D73B-372C-2A82B615A09A}"/>
              </a:ext>
            </a:extLst>
          </p:cNvPr>
          <p:cNvSpPr/>
          <p:nvPr/>
        </p:nvSpPr>
        <p:spPr>
          <a:xfrm>
            <a:off x="427263" y="847887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Quantization reduces memory traffic, but some attention patterns need more precision.</a:t>
            </a:r>
            <a:endParaRPr lang="en-US" sz="1550" dirty="0"/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80788A13-B0BC-9A7C-9971-6EBB85DE9F24}"/>
              </a:ext>
            </a:extLst>
          </p:cNvPr>
          <p:cNvSpPr/>
          <p:nvPr/>
        </p:nvSpPr>
        <p:spPr>
          <a:xfrm>
            <a:off x="500415" y="1277655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B2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Score error from quantization</a:t>
            </a:r>
            <a:endParaRPr lang="en-US" sz="1650" dirty="0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78FFBBE7-BBE6-C5D9-E857-CE562DB18D73}"/>
              </a:ext>
            </a:extLst>
          </p:cNvPr>
          <p:cNvSpPr/>
          <p:nvPr/>
        </p:nvSpPr>
        <p:spPr>
          <a:xfrm>
            <a:off x="500415" y="1588551"/>
            <a:ext cx="406908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Quantizing Q and K slightly perturbs the attention score.</a:t>
            </a:r>
            <a:endParaRPr lang="en-US" sz="1350" dirty="0"/>
          </a:p>
        </p:txBody>
      </p:sp>
      <p:sp>
        <p:nvSpPr>
          <p:cNvPr id="14" name="Shape 5">
            <a:extLst>
              <a:ext uri="{FF2B5EF4-FFF2-40B4-BE49-F238E27FC236}">
                <a16:creationId xmlns:a16="http://schemas.microsoft.com/office/drawing/2014/main" id="{0CB4A204-7828-56BB-1759-AF6456847F82}"/>
              </a:ext>
            </a:extLst>
          </p:cNvPr>
          <p:cNvSpPr/>
          <p:nvPr/>
        </p:nvSpPr>
        <p:spPr>
          <a:xfrm>
            <a:off x="600999" y="1936023"/>
            <a:ext cx="3474720" cy="566928"/>
          </a:xfrm>
          <a:prstGeom prst="roundRect">
            <a:avLst>
              <a:gd name="adj" fmla="val 12903"/>
            </a:avLst>
          </a:prstGeom>
          <a:solidFill>
            <a:srgbClr val="F6F8FB"/>
          </a:solidFill>
          <a:ln w="15240">
            <a:solidFill>
              <a:srgbClr val="CAD4E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6" name="Image 0" descr="preencoded.png">
            <a:extLst>
              <a:ext uri="{FF2B5EF4-FFF2-40B4-BE49-F238E27FC236}">
                <a16:creationId xmlns:a16="http://schemas.microsoft.com/office/drawing/2014/main" id="{ECC54BF3-4DEC-A384-F9E9-8877583B4B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783" y="2018319"/>
            <a:ext cx="2331720" cy="365760"/>
          </a:xfrm>
          <a:prstGeom prst="rect">
            <a:avLst/>
          </a:prstGeom>
        </p:spPr>
      </p:pic>
      <p:sp>
        <p:nvSpPr>
          <p:cNvPr id="19" name="Text 6">
            <a:extLst>
              <a:ext uri="{FF2B5EF4-FFF2-40B4-BE49-F238E27FC236}">
                <a16:creationId xmlns:a16="http://schemas.microsoft.com/office/drawing/2014/main" id="{BC310E6F-D4DA-05E8-A99D-85F3902AE108}"/>
              </a:ext>
            </a:extLst>
          </p:cNvPr>
          <p:cNvSpPr/>
          <p:nvPr/>
        </p:nvSpPr>
        <p:spPr>
          <a:xfrm>
            <a:off x="500415" y="272240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B2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Softmax usually bounds the error</a:t>
            </a:r>
            <a:endParaRPr lang="en-US" sz="1650" dirty="0"/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BD7FEF19-FBD6-31EC-76C7-17234385180A}"/>
              </a:ext>
            </a:extLst>
          </p:cNvPr>
          <p:cNvSpPr/>
          <p:nvPr/>
        </p:nvSpPr>
        <p:spPr>
          <a:xfrm>
            <a:off x="600999" y="3060735"/>
            <a:ext cx="402336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6510">
            <a:solidFill>
              <a:srgbClr val="1E73B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3" name="Image 1" descr="preencoded.png">
            <a:extLst>
              <a:ext uri="{FF2B5EF4-FFF2-40B4-BE49-F238E27FC236}">
                <a16:creationId xmlns:a16="http://schemas.microsoft.com/office/drawing/2014/main" id="{89B0D073-DA22-F733-5092-EF883DE7E7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3879" y="3170463"/>
            <a:ext cx="3657600" cy="438912"/>
          </a:xfrm>
          <a:prstGeom prst="rect">
            <a:avLst/>
          </a:prstGeom>
        </p:spPr>
      </p:pic>
      <p:sp>
        <p:nvSpPr>
          <p:cNvPr id="25" name="Text 8">
            <a:extLst>
              <a:ext uri="{FF2B5EF4-FFF2-40B4-BE49-F238E27FC236}">
                <a16:creationId xmlns:a16="http://schemas.microsoft.com/office/drawing/2014/main" id="{E531DBF4-38AE-EEA0-4D33-47F830A9859F}"/>
              </a:ext>
            </a:extLst>
          </p:cNvPr>
          <p:cNvSpPr/>
          <p:nvPr/>
        </p:nvSpPr>
        <p:spPr>
          <a:xfrm>
            <a:off x="500415" y="3947703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B2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Error depends on the distribution</a:t>
            </a:r>
            <a:endParaRPr lang="en-US" sz="1650" dirty="0"/>
          </a:p>
        </p:txBody>
      </p:sp>
      <p:sp>
        <p:nvSpPr>
          <p:cNvPr id="27" name="Shape 9">
            <a:extLst>
              <a:ext uri="{FF2B5EF4-FFF2-40B4-BE49-F238E27FC236}">
                <a16:creationId xmlns:a16="http://schemas.microsoft.com/office/drawing/2014/main" id="{15387E5D-BD7E-10EA-537B-15D1E405B265}"/>
              </a:ext>
            </a:extLst>
          </p:cNvPr>
          <p:cNvSpPr/>
          <p:nvPr/>
        </p:nvSpPr>
        <p:spPr>
          <a:xfrm>
            <a:off x="500415" y="4340895"/>
            <a:ext cx="4343400" cy="475488"/>
          </a:xfrm>
          <a:prstGeom prst="roundRect">
            <a:avLst>
              <a:gd name="adj" fmla="val 13462"/>
            </a:avLst>
          </a:prstGeom>
          <a:solidFill>
            <a:srgbClr val="FFF7E8"/>
          </a:solidFill>
          <a:ln w="13970">
            <a:solidFill>
              <a:srgbClr val="F4B43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10">
            <a:extLst>
              <a:ext uri="{FF2B5EF4-FFF2-40B4-BE49-F238E27FC236}">
                <a16:creationId xmlns:a16="http://schemas.microsoft.com/office/drawing/2014/main" id="{B6DD0D79-8B6F-F127-88B7-F445EDC3DE12}"/>
              </a:ext>
            </a:extLst>
          </p:cNvPr>
          <p:cNvSpPr/>
          <p:nvPr/>
        </p:nvSpPr>
        <p:spPr>
          <a:xfrm>
            <a:off x="655863" y="4441479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80" b="1" dirty="0">
                <a:solidFill>
                  <a:srgbClr val="111827"/>
                </a:solidFill>
              </a:rPr>
              <a:t>Flat distribution</a:t>
            </a:r>
            <a:endParaRPr lang="en-US" sz="1280" dirty="0"/>
          </a:p>
        </p:txBody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853115E1-8663-AC62-6A97-250A6BBB3EAA}"/>
              </a:ext>
            </a:extLst>
          </p:cNvPr>
          <p:cNvSpPr/>
          <p:nvPr/>
        </p:nvSpPr>
        <p:spPr>
          <a:xfrm>
            <a:off x="2027463" y="4441479"/>
            <a:ext cx="2606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higher error rate  →  fetch LSB</a:t>
            </a:r>
            <a:endParaRPr lang="en-US" sz="1280" dirty="0"/>
          </a:p>
        </p:txBody>
      </p:sp>
      <p:sp>
        <p:nvSpPr>
          <p:cNvPr id="33" name="Shape 12">
            <a:extLst>
              <a:ext uri="{FF2B5EF4-FFF2-40B4-BE49-F238E27FC236}">
                <a16:creationId xmlns:a16="http://schemas.microsoft.com/office/drawing/2014/main" id="{33134B49-6127-D22E-2DC8-4F8C14F6B75A}"/>
              </a:ext>
            </a:extLst>
          </p:cNvPr>
          <p:cNvSpPr/>
          <p:nvPr/>
        </p:nvSpPr>
        <p:spPr>
          <a:xfrm>
            <a:off x="500415" y="4916967"/>
            <a:ext cx="4343400" cy="475488"/>
          </a:xfrm>
          <a:prstGeom prst="roundRect">
            <a:avLst>
              <a:gd name="adj" fmla="val 13462"/>
            </a:avLst>
          </a:prstGeom>
          <a:solidFill>
            <a:srgbClr val="EAFBFD"/>
          </a:solidFill>
          <a:ln w="13970">
            <a:solidFill>
              <a:srgbClr val="12A7B5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" name="Text 13">
            <a:extLst>
              <a:ext uri="{FF2B5EF4-FFF2-40B4-BE49-F238E27FC236}">
                <a16:creationId xmlns:a16="http://schemas.microsoft.com/office/drawing/2014/main" id="{7A917948-D51B-874B-822D-B1FEF8DE6706}"/>
              </a:ext>
            </a:extLst>
          </p:cNvPr>
          <p:cNvSpPr/>
          <p:nvPr/>
        </p:nvSpPr>
        <p:spPr>
          <a:xfrm>
            <a:off x="655863" y="5017551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80" b="1" dirty="0">
                <a:solidFill>
                  <a:srgbClr val="111827"/>
                </a:solidFill>
              </a:rPr>
              <a:t>Peaked distribution</a:t>
            </a:r>
            <a:endParaRPr lang="en-US" sz="1280" dirty="0"/>
          </a:p>
        </p:txBody>
      </p:sp>
      <p:sp>
        <p:nvSpPr>
          <p:cNvPr id="52" name="Text 14">
            <a:extLst>
              <a:ext uri="{FF2B5EF4-FFF2-40B4-BE49-F238E27FC236}">
                <a16:creationId xmlns:a16="http://schemas.microsoft.com/office/drawing/2014/main" id="{499A73E5-7C0B-8FE2-A0AE-2A661BDE959E}"/>
              </a:ext>
            </a:extLst>
          </p:cNvPr>
          <p:cNvSpPr/>
          <p:nvPr/>
        </p:nvSpPr>
        <p:spPr>
          <a:xfrm>
            <a:off x="2301783" y="5017551"/>
            <a:ext cx="2377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80" dirty="0">
                <a:solidFill>
                  <a:srgbClr val="111827"/>
                </a:solidFill>
              </a:rPr>
              <a:t>small error  →  MSB is enough</a:t>
            </a:r>
            <a:endParaRPr lang="en-US" sz="1280" dirty="0"/>
          </a:p>
        </p:txBody>
      </p:sp>
      <p:sp>
        <p:nvSpPr>
          <p:cNvPr id="54" name="Shape 15">
            <a:extLst>
              <a:ext uri="{FF2B5EF4-FFF2-40B4-BE49-F238E27FC236}">
                <a16:creationId xmlns:a16="http://schemas.microsoft.com/office/drawing/2014/main" id="{7035EBAD-73D3-AAA8-7480-885C1A574E8C}"/>
              </a:ext>
            </a:extLst>
          </p:cNvPr>
          <p:cNvSpPr/>
          <p:nvPr/>
        </p:nvSpPr>
        <p:spPr>
          <a:xfrm>
            <a:off x="5136423" y="1204503"/>
            <a:ext cx="6400800" cy="4160520"/>
          </a:xfrm>
          <a:prstGeom prst="roundRect">
            <a:avLst>
              <a:gd name="adj" fmla="val 1319"/>
            </a:avLst>
          </a:prstGeom>
          <a:solidFill>
            <a:srgbClr val="FFFFFF"/>
          </a:solidFill>
          <a:ln w="12700">
            <a:solidFill>
              <a:srgbClr val="CAD4E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0" name="Shape 17">
            <a:extLst>
              <a:ext uri="{FF2B5EF4-FFF2-40B4-BE49-F238E27FC236}">
                <a16:creationId xmlns:a16="http://schemas.microsoft.com/office/drawing/2014/main" id="{365D4BFE-CC2A-FEB0-8395-E04928A2D410}"/>
              </a:ext>
            </a:extLst>
          </p:cNvPr>
          <p:cNvSpPr/>
          <p:nvPr/>
        </p:nvSpPr>
        <p:spPr>
          <a:xfrm>
            <a:off x="500415" y="5726399"/>
            <a:ext cx="11018520" cy="566928"/>
          </a:xfrm>
          <a:prstGeom prst="roundRect">
            <a:avLst>
              <a:gd name="adj" fmla="val 12903"/>
            </a:avLst>
          </a:prstGeom>
          <a:solidFill>
            <a:srgbClr val="EAF4FF"/>
          </a:solidFill>
          <a:ln w="17780">
            <a:solidFill>
              <a:srgbClr val="1E73B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2" name="Text 18">
            <a:extLst>
              <a:ext uri="{FF2B5EF4-FFF2-40B4-BE49-F238E27FC236}">
                <a16:creationId xmlns:a16="http://schemas.microsoft.com/office/drawing/2014/main" id="{301F3DB6-C9C5-0F6D-F50E-5057959E5AF0}"/>
              </a:ext>
            </a:extLst>
          </p:cNvPr>
          <p:cNvSpPr/>
          <p:nvPr/>
        </p:nvSpPr>
        <p:spPr>
          <a:xfrm>
            <a:off x="729015" y="5863559"/>
            <a:ext cx="10561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B2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idea: </a:t>
            </a:r>
            <a:r>
              <a:rPr lang="en-US" sz="15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MSB first. Add LSB only when attention probabilities are flat and quantization error becomes larger.</a:t>
            </a:r>
            <a:endParaRPr lang="en-US" sz="1500" dirty="0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25D1A4E1-5CC9-ECCF-4D6F-BB0E3C6CB5D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364" b="24402"/>
          <a:stretch>
            <a:fillRect/>
          </a:stretch>
        </p:blipFill>
        <p:spPr>
          <a:xfrm>
            <a:off x="5191287" y="1405483"/>
            <a:ext cx="6216834" cy="369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5337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9F192-9135-167B-59AC-5966CD86F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81AFE8A6-FC16-922A-923E-BDF9F1558BEB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6E13BE0E-3A81-A5F4-A81E-A7E379978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9D9F6699-5F07-364B-4B59-3255AA41E8EC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0B424EB1-13E8-BA62-FFCF-A1B00A60E2E5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Progressive Quantization Algorithm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9DAE1344-C6EA-3EA6-EA83-2EA83E5D5BEA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Text 22">
            <a:extLst>
              <a:ext uri="{FF2B5EF4-FFF2-40B4-BE49-F238E27FC236}">
                <a16:creationId xmlns:a16="http://schemas.microsoft.com/office/drawing/2014/main" id="{AFB80B66-9337-EC3E-D88F-FEA1D3F59568}"/>
              </a:ext>
            </a:extLst>
          </p:cNvPr>
          <p:cNvSpPr/>
          <p:nvPr/>
        </p:nvSpPr>
        <p:spPr>
          <a:xfrm>
            <a:off x="6163056" y="1197864"/>
            <a:ext cx="5394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265C"/>
                </a:solidFill>
              </a:rPr>
              <a:t>Decision Flow</a:t>
            </a:r>
            <a:endParaRPr lang="en-US" sz="1500" dirty="0"/>
          </a:p>
        </p:txBody>
      </p:sp>
      <p:sp>
        <p:nvSpPr>
          <p:cNvPr id="11" name="Shape 23">
            <a:extLst>
              <a:ext uri="{FF2B5EF4-FFF2-40B4-BE49-F238E27FC236}">
                <a16:creationId xmlns:a16="http://schemas.microsoft.com/office/drawing/2014/main" id="{F4D46213-DC2B-8898-536F-545053D2EB38}"/>
              </a:ext>
            </a:extLst>
          </p:cNvPr>
          <p:cNvSpPr/>
          <p:nvPr/>
        </p:nvSpPr>
        <p:spPr>
          <a:xfrm>
            <a:off x="6071616" y="1517904"/>
            <a:ext cx="5715000" cy="1947672"/>
          </a:xfrm>
          <a:prstGeom prst="roundRect">
            <a:avLst>
              <a:gd name="adj" fmla="val 1167"/>
            </a:avLst>
          </a:prstGeom>
          <a:solidFill>
            <a:srgbClr val="F4F9FF"/>
          </a:solidFill>
          <a:ln w="15240">
            <a:solidFill>
              <a:srgbClr val="D8E2E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Shape 24">
            <a:extLst>
              <a:ext uri="{FF2B5EF4-FFF2-40B4-BE49-F238E27FC236}">
                <a16:creationId xmlns:a16="http://schemas.microsoft.com/office/drawing/2014/main" id="{EDA24DFB-D331-9BF2-B1A5-31256F11E04F}"/>
              </a:ext>
            </a:extLst>
          </p:cNvPr>
          <p:cNvSpPr/>
          <p:nvPr/>
        </p:nvSpPr>
        <p:spPr>
          <a:xfrm>
            <a:off x="6187482" y="1929384"/>
            <a:ext cx="713232" cy="347472"/>
          </a:xfrm>
          <a:prstGeom prst="roundRect">
            <a:avLst>
              <a:gd name="adj" fmla="val 18421"/>
            </a:avLst>
          </a:prstGeom>
          <a:solidFill>
            <a:srgbClr val="FFFFFF"/>
          </a:solidFill>
          <a:ln w="15240">
            <a:solidFill>
              <a:srgbClr val="08265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25">
            <a:extLst>
              <a:ext uri="{FF2B5EF4-FFF2-40B4-BE49-F238E27FC236}">
                <a16:creationId xmlns:a16="http://schemas.microsoft.com/office/drawing/2014/main" id="{3A2E94D9-A845-8CBC-338D-39AACC3EB8EA}"/>
              </a:ext>
            </a:extLst>
          </p:cNvPr>
          <p:cNvSpPr/>
          <p:nvPr/>
        </p:nvSpPr>
        <p:spPr>
          <a:xfrm>
            <a:off x="6187482" y="2011680"/>
            <a:ext cx="71323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11827"/>
                </a:solidFill>
              </a:rPr>
              <a:t>Start</a:t>
            </a:r>
            <a:endParaRPr lang="en-US" sz="1000" dirty="0"/>
          </a:p>
        </p:txBody>
      </p:sp>
      <p:sp>
        <p:nvSpPr>
          <p:cNvPr id="24" name="Shape 26">
            <a:extLst>
              <a:ext uri="{FF2B5EF4-FFF2-40B4-BE49-F238E27FC236}">
                <a16:creationId xmlns:a16="http://schemas.microsoft.com/office/drawing/2014/main" id="{708D9C62-F0BA-31BB-802F-A84F49E38938}"/>
              </a:ext>
            </a:extLst>
          </p:cNvPr>
          <p:cNvSpPr/>
          <p:nvPr/>
        </p:nvSpPr>
        <p:spPr>
          <a:xfrm>
            <a:off x="6900714" y="2103120"/>
            <a:ext cx="220333" cy="0"/>
          </a:xfrm>
          <a:prstGeom prst="line">
            <a:avLst/>
          </a:prstGeom>
          <a:noFill/>
          <a:ln w="17780">
            <a:solidFill>
              <a:srgbClr val="08265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8" name="Shape 27">
            <a:extLst>
              <a:ext uri="{FF2B5EF4-FFF2-40B4-BE49-F238E27FC236}">
                <a16:creationId xmlns:a16="http://schemas.microsoft.com/office/drawing/2014/main" id="{14F97FC7-E339-7347-F14F-DECD3D16891A}"/>
              </a:ext>
            </a:extLst>
          </p:cNvPr>
          <p:cNvSpPr/>
          <p:nvPr/>
        </p:nvSpPr>
        <p:spPr>
          <a:xfrm>
            <a:off x="7124429" y="1746504"/>
            <a:ext cx="1664208" cy="713232"/>
          </a:xfrm>
          <a:prstGeom prst="roundRect">
            <a:avLst>
              <a:gd name="adj" fmla="val 4487"/>
            </a:avLst>
          </a:prstGeom>
          <a:solidFill>
            <a:srgbClr val="FFFFFF"/>
          </a:solidFill>
          <a:ln w="15240">
            <a:solidFill>
              <a:srgbClr val="08265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2" name="Text 28">
            <a:extLst>
              <a:ext uri="{FF2B5EF4-FFF2-40B4-BE49-F238E27FC236}">
                <a16:creationId xmlns:a16="http://schemas.microsoft.com/office/drawing/2014/main" id="{A9E78492-DD04-9FE7-5D36-1F2BD1E5CB8E}"/>
              </a:ext>
            </a:extLst>
          </p:cNvPr>
          <p:cNvSpPr/>
          <p:nvPr/>
        </p:nvSpPr>
        <p:spPr>
          <a:xfrm>
            <a:off x="7170149" y="1892808"/>
            <a:ext cx="1572768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11827"/>
                </a:solidFill>
              </a:rPr>
              <a:t>Fetch MSB only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111827"/>
                </a:solidFill>
              </a:rPr>
              <a:t>Compute Pᴹˢᴮ</a:t>
            </a:r>
            <a:endParaRPr lang="en-US" sz="1050" dirty="0"/>
          </a:p>
        </p:txBody>
      </p:sp>
      <p:sp>
        <p:nvSpPr>
          <p:cNvPr id="36" name="Shape 29">
            <a:extLst>
              <a:ext uri="{FF2B5EF4-FFF2-40B4-BE49-F238E27FC236}">
                <a16:creationId xmlns:a16="http://schemas.microsoft.com/office/drawing/2014/main" id="{03406962-758A-70B8-E6CF-62DF2BE3F929}"/>
              </a:ext>
            </a:extLst>
          </p:cNvPr>
          <p:cNvSpPr/>
          <p:nvPr/>
        </p:nvSpPr>
        <p:spPr>
          <a:xfrm>
            <a:off x="8788637" y="2103120"/>
            <a:ext cx="198788" cy="0"/>
          </a:xfrm>
          <a:prstGeom prst="line">
            <a:avLst/>
          </a:prstGeom>
          <a:noFill/>
          <a:ln w="17780">
            <a:solidFill>
              <a:srgbClr val="08265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" name="Shape 30">
            <a:extLst>
              <a:ext uri="{FF2B5EF4-FFF2-40B4-BE49-F238E27FC236}">
                <a16:creationId xmlns:a16="http://schemas.microsoft.com/office/drawing/2014/main" id="{CC93657E-012E-FB1B-5B69-0D868FEB899E}"/>
              </a:ext>
            </a:extLst>
          </p:cNvPr>
          <p:cNvSpPr/>
          <p:nvPr/>
        </p:nvSpPr>
        <p:spPr>
          <a:xfrm>
            <a:off x="8990682" y="1636776"/>
            <a:ext cx="1051560" cy="932688"/>
          </a:xfrm>
          <a:prstGeom prst="diamond">
            <a:avLst/>
          </a:prstGeom>
          <a:solidFill>
            <a:srgbClr val="FFFFFF"/>
          </a:solidFill>
          <a:ln w="15240">
            <a:solidFill>
              <a:srgbClr val="08265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0" name="Text 31">
            <a:extLst>
              <a:ext uri="{FF2B5EF4-FFF2-40B4-BE49-F238E27FC236}">
                <a16:creationId xmlns:a16="http://schemas.microsoft.com/office/drawing/2014/main" id="{90ABC8AE-6843-A0B5-F0F8-CA19DF958305}"/>
              </a:ext>
            </a:extLst>
          </p:cNvPr>
          <p:cNvSpPr/>
          <p:nvPr/>
        </p:nvSpPr>
        <p:spPr>
          <a:xfrm>
            <a:off x="9072978" y="1956816"/>
            <a:ext cx="8961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11827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pₘₐₓ &lt; τ ?</a:t>
            </a:r>
            <a:endParaRPr lang="en-US" sz="1300" dirty="0"/>
          </a:p>
        </p:txBody>
      </p:sp>
      <p:sp>
        <p:nvSpPr>
          <p:cNvPr id="42" name="Shape 32">
            <a:extLst>
              <a:ext uri="{FF2B5EF4-FFF2-40B4-BE49-F238E27FC236}">
                <a16:creationId xmlns:a16="http://schemas.microsoft.com/office/drawing/2014/main" id="{7D677AB2-7D12-8C7E-9C80-C2B5F151D993}"/>
              </a:ext>
            </a:extLst>
          </p:cNvPr>
          <p:cNvSpPr/>
          <p:nvPr/>
        </p:nvSpPr>
        <p:spPr>
          <a:xfrm>
            <a:off x="10042242" y="2103120"/>
            <a:ext cx="185887" cy="0"/>
          </a:xfrm>
          <a:prstGeom prst="line">
            <a:avLst/>
          </a:prstGeom>
          <a:noFill/>
          <a:ln w="17780">
            <a:solidFill>
              <a:srgbClr val="B4530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4" name="Text 33">
            <a:extLst>
              <a:ext uri="{FF2B5EF4-FFF2-40B4-BE49-F238E27FC236}">
                <a16:creationId xmlns:a16="http://schemas.microsoft.com/office/drawing/2014/main" id="{9CCFF840-E733-9C7D-64F5-3A739DC5ABA2}"/>
              </a:ext>
            </a:extLst>
          </p:cNvPr>
          <p:cNvSpPr/>
          <p:nvPr/>
        </p:nvSpPr>
        <p:spPr>
          <a:xfrm>
            <a:off x="9918798" y="1857234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B45309"/>
                </a:solidFill>
              </a:rPr>
              <a:t>YES</a:t>
            </a:r>
            <a:endParaRPr lang="en-US" sz="850" dirty="0"/>
          </a:p>
        </p:txBody>
      </p:sp>
      <p:sp>
        <p:nvSpPr>
          <p:cNvPr id="46" name="Shape 34">
            <a:extLst>
              <a:ext uri="{FF2B5EF4-FFF2-40B4-BE49-F238E27FC236}">
                <a16:creationId xmlns:a16="http://schemas.microsoft.com/office/drawing/2014/main" id="{4BF611E9-2C6D-2FFA-C85A-C26D853EE0E3}"/>
              </a:ext>
            </a:extLst>
          </p:cNvPr>
          <p:cNvSpPr/>
          <p:nvPr/>
        </p:nvSpPr>
        <p:spPr>
          <a:xfrm>
            <a:off x="10228128" y="1746504"/>
            <a:ext cx="749808" cy="713232"/>
          </a:xfrm>
          <a:prstGeom prst="roundRect">
            <a:avLst>
              <a:gd name="adj" fmla="val 4487"/>
            </a:avLst>
          </a:prstGeom>
          <a:solidFill>
            <a:srgbClr val="FFF7ED"/>
          </a:solidFill>
          <a:ln w="15240">
            <a:solidFill>
              <a:srgbClr val="B4530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8" name="Text 35">
            <a:extLst>
              <a:ext uri="{FF2B5EF4-FFF2-40B4-BE49-F238E27FC236}">
                <a16:creationId xmlns:a16="http://schemas.microsoft.com/office/drawing/2014/main" id="{D44FE381-63E8-EF30-C867-2F802FB126D0}"/>
              </a:ext>
            </a:extLst>
          </p:cNvPr>
          <p:cNvSpPr/>
          <p:nvPr/>
        </p:nvSpPr>
        <p:spPr>
          <a:xfrm>
            <a:off x="10255560" y="1892808"/>
            <a:ext cx="694944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11827"/>
                </a:solidFill>
              </a:rPr>
              <a:t>Fetch LSB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111827"/>
                </a:solidFill>
              </a:rPr>
              <a:t>Recompute</a:t>
            </a:r>
            <a:endParaRPr lang="en-US" sz="950" dirty="0"/>
          </a:p>
        </p:txBody>
      </p:sp>
      <p:sp>
        <p:nvSpPr>
          <p:cNvPr id="50" name="Shape 36">
            <a:extLst>
              <a:ext uri="{FF2B5EF4-FFF2-40B4-BE49-F238E27FC236}">
                <a16:creationId xmlns:a16="http://schemas.microsoft.com/office/drawing/2014/main" id="{11FF4E06-133B-225C-32A6-E579A960B098}"/>
              </a:ext>
            </a:extLst>
          </p:cNvPr>
          <p:cNvSpPr/>
          <p:nvPr/>
        </p:nvSpPr>
        <p:spPr>
          <a:xfrm>
            <a:off x="10977935" y="2103120"/>
            <a:ext cx="203673" cy="0"/>
          </a:xfrm>
          <a:prstGeom prst="line">
            <a:avLst/>
          </a:prstGeom>
          <a:noFill/>
          <a:ln w="17780">
            <a:solidFill>
              <a:srgbClr val="B4530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3" name="Shape 37">
            <a:extLst>
              <a:ext uri="{FF2B5EF4-FFF2-40B4-BE49-F238E27FC236}">
                <a16:creationId xmlns:a16="http://schemas.microsoft.com/office/drawing/2014/main" id="{AE64634B-D1E2-8060-DEB6-25106ABCF0EC}"/>
              </a:ext>
            </a:extLst>
          </p:cNvPr>
          <p:cNvSpPr/>
          <p:nvPr/>
        </p:nvSpPr>
        <p:spPr>
          <a:xfrm>
            <a:off x="11181609" y="1923497"/>
            <a:ext cx="512064" cy="347472"/>
          </a:xfrm>
          <a:prstGeom prst="roundRect">
            <a:avLst>
              <a:gd name="adj" fmla="val 18421"/>
            </a:avLst>
          </a:prstGeom>
          <a:solidFill>
            <a:srgbClr val="FFFFFF"/>
          </a:solidFill>
          <a:ln w="15240">
            <a:solidFill>
              <a:srgbClr val="08265C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56" name="Text 38">
            <a:extLst>
              <a:ext uri="{FF2B5EF4-FFF2-40B4-BE49-F238E27FC236}">
                <a16:creationId xmlns:a16="http://schemas.microsoft.com/office/drawing/2014/main" id="{2E1A5129-4DA3-A995-D07D-F02AF31089F7}"/>
              </a:ext>
            </a:extLst>
          </p:cNvPr>
          <p:cNvSpPr/>
          <p:nvPr/>
        </p:nvSpPr>
        <p:spPr>
          <a:xfrm>
            <a:off x="11181609" y="2005793"/>
            <a:ext cx="51206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111827"/>
                </a:solidFill>
              </a:rPr>
              <a:t>Finish</a:t>
            </a:r>
            <a:endParaRPr lang="en-US" sz="950" dirty="0"/>
          </a:p>
        </p:txBody>
      </p:sp>
      <p:sp>
        <p:nvSpPr>
          <p:cNvPr id="58" name="Shape 39">
            <a:extLst>
              <a:ext uri="{FF2B5EF4-FFF2-40B4-BE49-F238E27FC236}">
                <a16:creationId xmlns:a16="http://schemas.microsoft.com/office/drawing/2014/main" id="{4F6FF508-6076-15D7-25F3-574480ACA9FB}"/>
              </a:ext>
            </a:extLst>
          </p:cNvPr>
          <p:cNvSpPr/>
          <p:nvPr/>
        </p:nvSpPr>
        <p:spPr>
          <a:xfrm>
            <a:off x="9518153" y="2569464"/>
            <a:ext cx="0" cy="658368"/>
          </a:xfrm>
          <a:prstGeom prst="line">
            <a:avLst/>
          </a:prstGeom>
          <a:noFill/>
          <a:ln w="15240">
            <a:solidFill>
              <a:srgbClr val="0B7A3B"/>
            </a:solidFill>
            <a:prstDash val="solid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1" name="Shape 40">
            <a:extLst>
              <a:ext uri="{FF2B5EF4-FFF2-40B4-BE49-F238E27FC236}">
                <a16:creationId xmlns:a16="http://schemas.microsoft.com/office/drawing/2014/main" id="{1E233E15-8184-3078-9E54-958AB2B291C4}"/>
              </a:ext>
            </a:extLst>
          </p:cNvPr>
          <p:cNvSpPr/>
          <p:nvPr/>
        </p:nvSpPr>
        <p:spPr>
          <a:xfrm flipH="1" flipV="1">
            <a:off x="11479101" y="2270969"/>
            <a:ext cx="7264" cy="962750"/>
          </a:xfrm>
          <a:prstGeom prst="line">
            <a:avLst/>
          </a:prstGeom>
          <a:noFill/>
          <a:ln w="15240">
            <a:solidFill>
              <a:srgbClr val="0B7A3B"/>
            </a:solidFill>
            <a:prstDash val="solid"/>
            <a:tailEnd type="triangle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65" name="Text 41">
            <a:extLst>
              <a:ext uri="{FF2B5EF4-FFF2-40B4-BE49-F238E27FC236}">
                <a16:creationId xmlns:a16="http://schemas.microsoft.com/office/drawing/2014/main" id="{002375FA-4B0C-BE19-C424-8F46ED5CF022}"/>
              </a:ext>
            </a:extLst>
          </p:cNvPr>
          <p:cNvSpPr/>
          <p:nvPr/>
        </p:nvSpPr>
        <p:spPr>
          <a:xfrm>
            <a:off x="10123159" y="2841404"/>
            <a:ext cx="9601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850" b="1" dirty="0">
                <a:solidFill>
                  <a:srgbClr val="0B7A3B"/>
                </a:solidFill>
              </a:rPr>
              <a:t>NO: confident</a:t>
            </a:r>
            <a:endParaRPr lang="en-US" sz="850" dirty="0"/>
          </a:p>
          <a:p>
            <a:pPr marL="0" indent="0">
              <a:buNone/>
            </a:pPr>
            <a:r>
              <a:rPr lang="en-US" sz="850" b="1" dirty="0">
                <a:solidFill>
                  <a:srgbClr val="0B7A3B"/>
                </a:solidFill>
              </a:rPr>
              <a:t>MSB is enough</a:t>
            </a:r>
            <a:endParaRPr lang="en-US" sz="850" dirty="0"/>
          </a:p>
        </p:txBody>
      </p:sp>
      <p:sp>
        <p:nvSpPr>
          <p:cNvPr id="67" name="Shape 42">
            <a:extLst>
              <a:ext uri="{FF2B5EF4-FFF2-40B4-BE49-F238E27FC236}">
                <a16:creationId xmlns:a16="http://schemas.microsoft.com/office/drawing/2014/main" id="{D05D9876-E55E-4538-BFEF-95DDC831427C}"/>
              </a:ext>
            </a:extLst>
          </p:cNvPr>
          <p:cNvSpPr/>
          <p:nvPr/>
        </p:nvSpPr>
        <p:spPr>
          <a:xfrm>
            <a:off x="6071616" y="3739896"/>
            <a:ext cx="5715000" cy="1874520"/>
          </a:xfrm>
          <a:prstGeom prst="roundRect">
            <a:avLst>
              <a:gd name="adj" fmla="val 2381"/>
            </a:avLst>
          </a:prstGeom>
          <a:solidFill>
            <a:srgbClr val="FFFFFF"/>
          </a:solidFill>
          <a:ln w="15240">
            <a:solidFill>
              <a:srgbClr val="D8E2E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9" name="Text 43">
            <a:extLst>
              <a:ext uri="{FF2B5EF4-FFF2-40B4-BE49-F238E27FC236}">
                <a16:creationId xmlns:a16="http://schemas.microsoft.com/office/drawing/2014/main" id="{0B06F4F4-739F-CB2D-997F-60315EE09BB5}"/>
              </a:ext>
            </a:extLst>
          </p:cNvPr>
          <p:cNvSpPr/>
          <p:nvPr/>
        </p:nvSpPr>
        <p:spPr>
          <a:xfrm>
            <a:off x="6254496" y="3922776"/>
            <a:ext cx="1371600" cy="2805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8265C"/>
                </a:solidFill>
              </a:rPr>
              <a:t>Interpretation</a:t>
            </a:r>
            <a:endParaRPr lang="en-US" sz="1250" dirty="0"/>
          </a:p>
        </p:txBody>
      </p:sp>
      <p:sp>
        <p:nvSpPr>
          <p:cNvPr id="71" name="Text 44">
            <a:extLst>
              <a:ext uri="{FF2B5EF4-FFF2-40B4-BE49-F238E27FC236}">
                <a16:creationId xmlns:a16="http://schemas.microsoft.com/office/drawing/2014/main" id="{FC8B0479-6352-4051-4A38-F7BCD7BBBE03}"/>
              </a:ext>
            </a:extLst>
          </p:cNvPr>
          <p:cNvSpPr/>
          <p:nvPr/>
        </p:nvSpPr>
        <p:spPr>
          <a:xfrm>
            <a:off x="6254496" y="4315968"/>
            <a:ext cx="1691640" cy="2805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7A3B"/>
                </a:solidFill>
              </a:rPr>
              <a:t>Dominated distribution</a:t>
            </a:r>
            <a:endParaRPr lang="en-US" sz="1150" dirty="0"/>
          </a:p>
        </p:txBody>
      </p:sp>
      <p:sp>
        <p:nvSpPr>
          <p:cNvPr id="73" name="Text 45">
            <a:extLst>
              <a:ext uri="{FF2B5EF4-FFF2-40B4-BE49-F238E27FC236}">
                <a16:creationId xmlns:a16="http://schemas.microsoft.com/office/drawing/2014/main" id="{9850BBF7-ED0D-C516-5E02-4E4928688935}"/>
              </a:ext>
            </a:extLst>
          </p:cNvPr>
          <p:cNvSpPr/>
          <p:nvPr/>
        </p:nvSpPr>
        <p:spPr>
          <a:xfrm>
            <a:off x="7991856" y="4315968"/>
            <a:ext cx="3383280" cy="2805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827"/>
                </a:solidFill>
              </a:rPr>
              <a:t>max probability is high → use MSB only</a:t>
            </a:r>
            <a:endParaRPr lang="en-US" sz="1150" dirty="0"/>
          </a:p>
        </p:txBody>
      </p:sp>
      <p:sp>
        <p:nvSpPr>
          <p:cNvPr id="75" name="Text 46">
            <a:extLst>
              <a:ext uri="{FF2B5EF4-FFF2-40B4-BE49-F238E27FC236}">
                <a16:creationId xmlns:a16="http://schemas.microsoft.com/office/drawing/2014/main" id="{6F2A24DD-5756-30A3-FAC0-773AABC8CB86}"/>
              </a:ext>
            </a:extLst>
          </p:cNvPr>
          <p:cNvSpPr/>
          <p:nvPr/>
        </p:nvSpPr>
        <p:spPr>
          <a:xfrm>
            <a:off x="6254496" y="4681728"/>
            <a:ext cx="1691640" cy="2805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B45309"/>
                </a:solidFill>
              </a:rPr>
              <a:t>Flat distribution</a:t>
            </a:r>
            <a:endParaRPr lang="en-US" sz="1150" dirty="0"/>
          </a:p>
        </p:txBody>
      </p:sp>
      <p:sp>
        <p:nvSpPr>
          <p:cNvPr id="77" name="Text 47">
            <a:extLst>
              <a:ext uri="{FF2B5EF4-FFF2-40B4-BE49-F238E27FC236}">
                <a16:creationId xmlns:a16="http://schemas.microsoft.com/office/drawing/2014/main" id="{0AAD4083-CA76-FCBC-9888-23F855E39B93}"/>
              </a:ext>
            </a:extLst>
          </p:cNvPr>
          <p:cNvSpPr/>
          <p:nvPr/>
        </p:nvSpPr>
        <p:spPr>
          <a:xfrm>
            <a:off x="7991856" y="4681728"/>
            <a:ext cx="3474720" cy="2805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11827"/>
                </a:solidFill>
              </a:rPr>
              <a:t>max probability is low → fetch LSB and recompute</a:t>
            </a:r>
            <a:endParaRPr lang="en-US" sz="1150" dirty="0"/>
          </a:p>
        </p:txBody>
      </p:sp>
      <p:sp>
        <p:nvSpPr>
          <p:cNvPr id="79" name="Shape 6">
            <a:extLst>
              <a:ext uri="{FF2B5EF4-FFF2-40B4-BE49-F238E27FC236}">
                <a16:creationId xmlns:a16="http://schemas.microsoft.com/office/drawing/2014/main" id="{F4DB1F1A-0834-6141-7CF6-E547039AB198}"/>
              </a:ext>
            </a:extLst>
          </p:cNvPr>
          <p:cNvSpPr/>
          <p:nvPr/>
        </p:nvSpPr>
        <p:spPr>
          <a:xfrm>
            <a:off x="516697" y="2374516"/>
            <a:ext cx="5257800" cy="1828800"/>
          </a:xfrm>
          <a:prstGeom prst="roundRect">
            <a:avLst>
              <a:gd name="adj" fmla="val 1750"/>
            </a:avLst>
          </a:prstGeom>
          <a:solidFill>
            <a:srgbClr val="FFFFFF"/>
          </a:solidFill>
          <a:ln w="15240">
            <a:solidFill>
              <a:srgbClr val="D8E2E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1" name="Text 7">
            <a:extLst>
              <a:ext uri="{FF2B5EF4-FFF2-40B4-BE49-F238E27FC236}">
                <a16:creationId xmlns:a16="http://schemas.microsoft.com/office/drawing/2014/main" id="{63493844-AC77-EB4C-250D-A5C85BF8B6CF}"/>
              </a:ext>
            </a:extLst>
          </p:cNvPr>
          <p:cNvSpPr/>
          <p:nvPr/>
        </p:nvSpPr>
        <p:spPr>
          <a:xfrm>
            <a:off x="780748" y="2596896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265C"/>
                </a:solidFill>
              </a:rPr>
              <a:t>Confidence Test</a:t>
            </a:r>
            <a:endParaRPr lang="en-US" sz="1600" dirty="0"/>
          </a:p>
        </p:txBody>
      </p:sp>
      <p:sp>
        <p:nvSpPr>
          <p:cNvPr id="83" name="Text 8">
            <a:extLst>
              <a:ext uri="{FF2B5EF4-FFF2-40B4-BE49-F238E27FC236}">
                <a16:creationId xmlns:a16="http://schemas.microsoft.com/office/drawing/2014/main" id="{6EBE88AF-69DA-9F19-B4EE-B0659D569013}"/>
              </a:ext>
            </a:extLst>
          </p:cNvPr>
          <p:cNvSpPr/>
          <p:nvPr/>
        </p:nvSpPr>
        <p:spPr>
          <a:xfrm>
            <a:off x="808180" y="2990088"/>
            <a:ext cx="4572000" cy="384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111827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pₘₐₓ = maxⱼ Pⱼᴹˢᴮ</a:t>
            </a:r>
            <a:endParaRPr lang="en-US" sz="2400" dirty="0"/>
          </a:p>
        </p:txBody>
      </p:sp>
      <p:sp>
        <p:nvSpPr>
          <p:cNvPr id="85" name="Shape 9">
            <a:extLst>
              <a:ext uri="{FF2B5EF4-FFF2-40B4-BE49-F238E27FC236}">
                <a16:creationId xmlns:a16="http://schemas.microsoft.com/office/drawing/2014/main" id="{799CD04A-B4D1-9C07-9D01-67D49E65F418}"/>
              </a:ext>
            </a:extLst>
          </p:cNvPr>
          <p:cNvSpPr/>
          <p:nvPr/>
        </p:nvSpPr>
        <p:spPr>
          <a:xfrm>
            <a:off x="899620" y="3602736"/>
            <a:ext cx="4526280" cy="0"/>
          </a:xfrm>
          <a:prstGeom prst="line">
            <a:avLst/>
          </a:prstGeom>
          <a:noFill/>
          <a:ln w="15240">
            <a:solidFill>
              <a:srgbClr val="D8E2E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7" name="Text 10">
            <a:extLst>
              <a:ext uri="{FF2B5EF4-FFF2-40B4-BE49-F238E27FC236}">
                <a16:creationId xmlns:a16="http://schemas.microsoft.com/office/drawing/2014/main" id="{99A0F1A8-6250-E6D7-E156-B0002C91C0F9}"/>
              </a:ext>
            </a:extLst>
          </p:cNvPr>
          <p:cNvSpPr/>
          <p:nvPr/>
        </p:nvSpPr>
        <p:spPr>
          <a:xfrm>
            <a:off x="872188" y="3749040"/>
            <a:ext cx="457200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</a:rPr>
              <a:t>High pₘₐₓ means one token dominates.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</a:rPr>
              <a:t>Low pₘₐₓ means the distribution is flat.</a:t>
            </a:r>
            <a:endParaRPr lang="en-US" sz="1150" dirty="0"/>
          </a:p>
        </p:txBody>
      </p:sp>
      <p:sp>
        <p:nvSpPr>
          <p:cNvPr id="89" name="Shape 11">
            <a:extLst>
              <a:ext uri="{FF2B5EF4-FFF2-40B4-BE49-F238E27FC236}">
                <a16:creationId xmlns:a16="http://schemas.microsoft.com/office/drawing/2014/main" id="{AF3A0041-55F3-738C-D99E-4AABFCB4D0A9}"/>
              </a:ext>
            </a:extLst>
          </p:cNvPr>
          <p:cNvSpPr/>
          <p:nvPr/>
        </p:nvSpPr>
        <p:spPr>
          <a:xfrm>
            <a:off x="533860" y="4453128"/>
            <a:ext cx="5257800" cy="1874520"/>
          </a:xfrm>
          <a:prstGeom prst="roundRect">
            <a:avLst>
              <a:gd name="adj" fmla="val 1707"/>
            </a:avLst>
          </a:prstGeom>
          <a:solidFill>
            <a:srgbClr val="FFFFFF"/>
          </a:solidFill>
          <a:ln w="15240">
            <a:solidFill>
              <a:srgbClr val="D8E2E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1" name="Text 12">
            <a:extLst>
              <a:ext uri="{FF2B5EF4-FFF2-40B4-BE49-F238E27FC236}">
                <a16:creationId xmlns:a16="http://schemas.microsoft.com/office/drawing/2014/main" id="{05B84746-7808-F044-0FE5-8FBA6B9F68D2}"/>
              </a:ext>
            </a:extLst>
          </p:cNvPr>
          <p:cNvSpPr/>
          <p:nvPr/>
        </p:nvSpPr>
        <p:spPr>
          <a:xfrm>
            <a:off x="780748" y="4700016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8265C"/>
                </a:solidFill>
              </a:rPr>
              <a:t>Output Selection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 13">
                <a:extLst>
                  <a:ext uri="{FF2B5EF4-FFF2-40B4-BE49-F238E27FC236}">
                    <a16:creationId xmlns:a16="http://schemas.microsoft.com/office/drawing/2014/main" id="{03B02CD7-1CCC-9347-E9CC-FB13A5689324}"/>
                  </a:ext>
                </a:extLst>
              </p:cNvPr>
              <p:cNvSpPr/>
              <p:nvPr/>
            </p:nvSpPr>
            <p:spPr>
              <a:xfrm>
                <a:off x="789892" y="5093208"/>
                <a:ext cx="4663440" cy="731520"/>
              </a:xfrm>
              <a:prstGeom prst="rect">
                <a:avLst/>
              </a:prstGeom>
              <a:noFill/>
              <a:ln/>
            </p:spPr>
            <p:txBody>
              <a:bodyPr wrap="square" lIns="508" tIns="508" rIns="508" bIns="508" rtlCol="0" anchor="ctr">
                <a:normAutofit fontScale="77500" lnSpcReduction="20000"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ko-KR" alt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20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sz="2200" i="1" smtClean="0">
                              <a:latin typeface="Cambria Math" panose="02040503050406030204" pitchFamily="18" charset="0"/>
                            </a:rPr>
                            <m:t>final</m:t>
                          </m:r>
                        </m:sub>
                      </m:sSub>
                      <m:r>
                        <a:rPr lang="ko-KR" altLang="en-US" sz="22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ko-KR" altLang="en-US" sz="2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ko-KR" altLang="en-US" sz="2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ko-KR" altLang="en-US" sz="2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ko-KR" altLang="en-US" sz="2200" i="1" smtClean="0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ko-KR" altLang="en-US" sz="2200" i="1" smtClean="0">
                                        <a:latin typeface="Cambria Math" panose="02040503050406030204" pitchFamily="18" charset="0"/>
                                      </a:rPr>
                                      <m:t>MSB</m:t>
                                    </m:r>
                                  </m:sup>
                                </m:sSup>
                                <m:r>
                                  <a:rPr lang="ko-KR" altLang="en-US" sz="220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ko-KR" altLang="en-US" sz="2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ko-KR" altLang="en-US" sz="220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ko-KR" altLang="en-US" sz="2200" i="1" smtClean="0">
                                        <a:latin typeface="Cambria Math" panose="02040503050406030204" pitchFamily="18" charset="0"/>
                                      </a:rPr>
                                      <m:t>max</m:t>
                                    </m:r>
                                  </m:sub>
                                </m:sSub>
                                <m:r>
                                  <a:rPr lang="ko-KR" altLang="en-US" sz="2200" i="1" smtClean="0">
                                    <a:latin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ko-KR" altLang="en-US" sz="220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ko-KR" altLang="en-US" sz="2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ko-KR" altLang="en-US" sz="2200" i="1" smtClean="0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ko-KR" altLang="en-US" sz="2200" i="1" smtClean="0">
                                        <a:latin typeface="Cambria Math" panose="02040503050406030204" pitchFamily="18" charset="0"/>
                                      </a:rPr>
                                      <m:t>MSB</m:t>
                                    </m:r>
                                    <m:r>
                                      <a:rPr lang="ko-KR" altLang="en-US" sz="220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ko-KR" altLang="en-US" sz="2200" i="1" smtClean="0">
                                        <a:latin typeface="Cambria Math" panose="02040503050406030204" pitchFamily="18" charset="0"/>
                                      </a:rPr>
                                      <m:t>LSB</m:t>
                                    </m:r>
                                  </m:sup>
                                </m:sSup>
                                <m:r>
                                  <a:rPr lang="ko-KR" altLang="en-US" sz="220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ko-KR" altLang="en-US" sz="2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ko-KR" altLang="en-US" sz="220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ko-KR" altLang="en-US" sz="2200" i="1" smtClean="0">
                                        <a:latin typeface="Cambria Math" panose="02040503050406030204" pitchFamily="18" charset="0"/>
                                      </a:rPr>
                                      <m:t>max</m:t>
                                    </m:r>
                                  </m:sub>
                                </m:sSub>
                                <m:r>
                                  <a:rPr lang="ko-KR" altLang="en-US" sz="220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ko-KR" altLang="en-US" sz="220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93" name="Text 13">
                <a:extLst>
                  <a:ext uri="{FF2B5EF4-FFF2-40B4-BE49-F238E27FC236}">
                    <a16:creationId xmlns:a16="http://schemas.microsoft.com/office/drawing/2014/main" id="{03B02CD7-1CCC-9347-E9CC-FB13A56893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892" y="5093208"/>
                <a:ext cx="4663440" cy="7315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Text 14">
            <a:extLst>
              <a:ext uri="{FF2B5EF4-FFF2-40B4-BE49-F238E27FC236}">
                <a16:creationId xmlns:a16="http://schemas.microsoft.com/office/drawing/2014/main" id="{2995B340-DC2F-3941-905D-32B326D81277}"/>
              </a:ext>
            </a:extLst>
          </p:cNvPr>
          <p:cNvSpPr/>
          <p:nvPr/>
        </p:nvSpPr>
        <p:spPr>
          <a:xfrm>
            <a:off x="872188" y="59893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</a:rPr>
              <a:t>This is the algorithmic core of progressive quantization.</a:t>
            </a:r>
            <a:endParaRPr lang="en-US" sz="1150" dirty="0"/>
          </a:p>
        </p:txBody>
      </p:sp>
      <p:sp>
        <p:nvSpPr>
          <p:cNvPr id="97" name="Shape 39">
            <a:extLst>
              <a:ext uri="{FF2B5EF4-FFF2-40B4-BE49-F238E27FC236}">
                <a16:creationId xmlns:a16="http://schemas.microsoft.com/office/drawing/2014/main" id="{53B59AC4-AB81-695E-BF11-A6970BDE68B6}"/>
              </a:ext>
            </a:extLst>
          </p:cNvPr>
          <p:cNvSpPr/>
          <p:nvPr/>
        </p:nvSpPr>
        <p:spPr>
          <a:xfrm flipH="1">
            <a:off x="9518342" y="3225452"/>
            <a:ext cx="1968024" cy="2380"/>
          </a:xfrm>
          <a:prstGeom prst="line">
            <a:avLst/>
          </a:prstGeom>
          <a:noFill/>
          <a:ln w="15240">
            <a:solidFill>
              <a:srgbClr val="0B7A3B"/>
            </a:solidFill>
            <a:prstDash val="solid"/>
            <a:tailEnd type="non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9" name="Shape 6">
            <a:extLst>
              <a:ext uri="{FF2B5EF4-FFF2-40B4-BE49-F238E27FC236}">
                <a16:creationId xmlns:a16="http://schemas.microsoft.com/office/drawing/2014/main" id="{C2C618A7-F949-2AB7-D052-DAC04109B1C1}"/>
              </a:ext>
            </a:extLst>
          </p:cNvPr>
          <p:cNvSpPr/>
          <p:nvPr/>
        </p:nvSpPr>
        <p:spPr>
          <a:xfrm>
            <a:off x="530478" y="963063"/>
            <a:ext cx="5257800" cy="1211580"/>
          </a:xfrm>
          <a:prstGeom prst="roundRect">
            <a:avLst>
              <a:gd name="adj" fmla="val 1750"/>
            </a:avLst>
          </a:prstGeom>
          <a:solidFill>
            <a:srgbClr val="FFFFFF"/>
          </a:solidFill>
          <a:ln w="15240">
            <a:solidFill>
              <a:srgbClr val="D8E2E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1" name="Text 7">
            <a:extLst>
              <a:ext uri="{FF2B5EF4-FFF2-40B4-BE49-F238E27FC236}">
                <a16:creationId xmlns:a16="http://schemas.microsoft.com/office/drawing/2014/main" id="{42CDA2F7-56E3-D8F0-41C4-431705D12D3E}"/>
              </a:ext>
            </a:extLst>
          </p:cNvPr>
          <p:cNvSpPr/>
          <p:nvPr/>
        </p:nvSpPr>
        <p:spPr>
          <a:xfrm>
            <a:off x="777366" y="1129284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altLang="ko-KR" sz="1600" b="1" dirty="0">
                <a:solidFill>
                  <a:srgbClr val="08265C"/>
                </a:solidFill>
              </a:rPr>
              <a:t>MSB-only estimate</a:t>
            </a:r>
            <a:endParaRPr lang="en-US" altLang="ko-KR" sz="1600" dirty="0"/>
          </a:p>
        </p:txBody>
      </p:sp>
      <p:sp>
        <p:nvSpPr>
          <p:cNvPr id="103" name="Text 8">
            <a:extLst>
              <a:ext uri="{FF2B5EF4-FFF2-40B4-BE49-F238E27FC236}">
                <a16:creationId xmlns:a16="http://schemas.microsoft.com/office/drawing/2014/main" id="{B89BD748-7B6E-A4B6-2B7F-0F13E1DCA046}"/>
              </a:ext>
            </a:extLst>
          </p:cNvPr>
          <p:cNvSpPr/>
          <p:nvPr/>
        </p:nvSpPr>
        <p:spPr>
          <a:xfrm>
            <a:off x="804798" y="1522476"/>
            <a:ext cx="4572000" cy="384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r>
              <a:rPr lang="en-US" altLang="ko-KR" sz="2400" dirty="0" err="1">
                <a:solidFill>
                  <a:srgbClr val="111827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Pᴹˢ</a:t>
            </a:r>
            <a:r>
              <a:rPr lang="en-US" altLang="ko-KR" sz="2400" dirty="0">
                <a:solidFill>
                  <a:srgbClr val="111827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ᴮ = </a:t>
            </a:r>
            <a:r>
              <a:rPr lang="en-US" altLang="ko-KR" sz="2400" dirty="0" err="1">
                <a:solidFill>
                  <a:srgbClr val="111827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Softmax</a:t>
            </a:r>
            <a:r>
              <a:rPr lang="en-US" altLang="ko-KR" sz="2400" dirty="0">
                <a:solidFill>
                  <a:srgbClr val="111827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 </a:t>
            </a:r>
            <a:r>
              <a:rPr lang="en-US" altLang="ko-KR" sz="2400" dirty="0" err="1">
                <a:solidFill>
                  <a:srgbClr val="111827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Qᴹˢ</a:t>
            </a:r>
            <a:r>
              <a:rPr lang="en-US" altLang="ko-KR" sz="2400" dirty="0">
                <a:solidFill>
                  <a:srgbClr val="111827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ᴮ (</a:t>
            </a:r>
            <a:r>
              <a:rPr lang="en-US" altLang="ko-KR" sz="2400" dirty="0" err="1">
                <a:solidFill>
                  <a:srgbClr val="111827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Kᴹˢ</a:t>
            </a:r>
            <a:r>
              <a:rPr lang="en-US" altLang="ko-KR" sz="2400" dirty="0">
                <a:solidFill>
                  <a:srgbClr val="111827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ᴮ)ᵀ / √D )</a:t>
            </a: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3363025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68E23-961B-E49D-F7A5-CE1EAE9E6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470CAB46-6305-3EF4-7814-12A83B3CBD3B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F37FDC84-2CDE-9EAE-294D-AE04E306D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3EC7FAE8-C0BC-2810-0402-B3D8BC318EDB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18154009-036E-6110-E912-E8948110026B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Progressive Quantization Algorithm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BEF08411-031E-342D-2B5D-E70AE07C02DA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1D087518-EF21-EE50-B7E8-5D4D6823C23B}"/>
              </a:ext>
            </a:extLst>
          </p:cNvPr>
          <p:cNvSpPr/>
          <p:nvPr/>
        </p:nvSpPr>
        <p:spPr>
          <a:xfrm>
            <a:off x="438912" y="932688"/>
            <a:ext cx="112014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380" dirty="0">
                <a:solidFill>
                  <a:srgbClr val="606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 rule: start with MSB only, then fetch LSBs only when the attention distribution is uncertain.</a:t>
            </a:r>
            <a:endParaRPr lang="en-US" sz="1380" dirty="0"/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C8009391-3D40-83DA-12FC-F25A9888608A}"/>
              </a:ext>
            </a:extLst>
          </p:cNvPr>
          <p:cNvSpPr/>
          <p:nvPr/>
        </p:nvSpPr>
        <p:spPr>
          <a:xfrm>
            <a:off x="914400" y="1298448"/>
            <a:ext cx="23774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1111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pmax = max(PMSB)</a:t>
            </a:r>
            <a:endParaRPr lang="en-US" sz="1800" dirty="0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E6DBBFE4-91D7-26FC-6D1B-638028B59173}"/>
              </a:ext>
            </a:extLst>
          </p:cNvPr>
          <p:cNvSpPr/>
          <p:nvPr/>
        </p:nvSpPr>
        <p:spPr>
          <a:xfrm>
            <a:off x="3657600" y="1298448"/>
            <a:ext cx="292608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1111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Pfinal = PMSB   if   pmax ≥ τ</a:t>
            </a:r>
            <a:endParaRPr lang="en-US" sz="180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89C150AC-9A9D-91DB-296E-2653BC194FE1}"/>
              </a:ext>
            </a:extLst>
          </p:cNvPr>
          <p:cNvSpPr/>
          <p:nvPr/>
        </p:nvSpPr>
        <p:spPr>
          <a:xfrm>
            <a:off x="6903720" y="1298448"/>
            <a:ext cx="39776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1111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Pfinal = PMSB+LSB   if   pmax &lt; τ</a:t>
            </a:r>
            <a:endParaRPr lang="en-US" sz="1800" dirty="0"/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D03BCDCB-A7E9-1C7F-B5B3-F97CC0F174CD}"/>
              </a:ext>
            </a:extLst>
          </p:cNvPr>
          <p:cNvSpPr/>
          <p:nvPr/>
        </p:nvSpPr>
        <p:spPr>
          <a:xfrm>
            <a:off x="4572000" y="1664208"/>
            <a:ext cx="3063240" cy="1463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606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threshold: τ = 0.30</a:t>
            </a:r>
            <a:endParaRPr lang="en-US" sz="1150" dirty="0"/>
          </a:p>
        </p:txBody>
      </p:sp>
      <p:sp>
        <p:nvSpPr>
          <p:cNvPr id="22" name="Shape 7">
            <a:extLst>
              <a:ext uri="{FF2B5EF4-FFF2-40B4-BE49-F238E27FC236}">
                <a16:creationId xmlns:a16="http://schemas.microsoft.com/office/drawing/2014/main" id="{E2131290-3B3E-7D87-758C-3C89A9B4C389}"/>
              </a:ext>
            </a:extLst>
          </p:cNvPr>
          <p:cNvSpPr/>
          <p:nvPr/>
        </p:nvSpPr>
        <p:spPr>
          <a:xfrm>
            <a:off x="6089903" y="1901952"/>
            <a:ext cx="6087" cy="3767483"/>
          </a:xfrm>
          <a:prstGeom prst="line">
            <a:avLst/>
          </a:prstGeom>
          <a:noFill/>
          <a:ln w="15240">
            <a:solidFill>
              <a:srgbClr val="D9DE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CCE5BEDB-855D-1CAE-551E-1F6E3EA59C7F}"/>
              </a:ext>
            </a:extLst>
          </p:cNvPr>
          <p:cNvSpPr/>
          <p:nvPr/>
        </p:nvSpPr>
        <p:spPr>
          <a:xfrm>
            <a:off x="594360" y="1828800"/>
            <a:ext cx="525780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A9AA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A. Peaked distribution</a:t>
            </a:r>
            <a:endParaRPr lang="en-US" sz="1900" dirty="0"/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EA07FAFD-2738-D03F-4AD3-404C74F64D13}"/>
              </a:ext>
            </a:extLst>
          </p:cNvPr>
          <p:cNvSpPr/>
          <p:nvPr/>
        </p:nvSpPr>
        <p:spPr>
          <a:xfrm>
            <a:off x="594360" y="2148840"/>
            <a:ext cx="5257800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606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 variance: one token dominates.</a:t>
            </a:r>
            <a:endParaRPr lang="en-US" sz="1250" dirty="0"/>
          </a:p>
        </p:txBody>
      </p:sp>
      <p:sp>
        <p:nvSpPr>
          <p:cNvPr id="30" name="Text 10">
            <a:extLst>
              <a:ext uri="{FF2B5EF4-FFF2-40B4-BE49-F238E27FC236}">
                <a16:creationId xmlns:a16="http://schemas.microsoft.com/office/drawing/2014/main" id="{5921304B-8068-24F5-B72E-717DF529B029}"/>
              </a:ext>
            </a:extLst>
          </p:cNvPr>
          <p:cNvSpPr/>
          <p:nvPr/>
        </p:nvSpPr>
        <p:spPr>
          <a:xfrm>
            <a:off x="731520" y="2542032"/>
            <a:ext cx="201168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MSB attention probabilities</a:t>
            </a:r>
            <a:endParaRPr lang="en-US" sz="1150" dirty="0"/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8B001A46-4E73-DE0B-FF76-E574896247B0}"/>
              </a:ext>
            </a:extLst>
          </p:cNvPr>
          <p:cNvSpPr/>
          <p:nvPr/>
        </p:nvSpPr>
        <p:spPr>
          <a:xfrm>
            <a:off x="2834640" y="2496312"/>
            <a:ext cx="28346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111111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[0.03, 0.02, 0.90, 0.05]</a:t>
            </a:r>
            <a:endParaRPr lang="en-US" sz="1400" dirty="0"/>
          </a:p>
        </p:txBody>
      </p:sp>
      <p:sp>
        <p:nvSpPr>
          <p:cNvPr id="35" name="Shape 12">
            <a:extLst>
              <a:ext uri="{FF2B5EF4-FFF2-40B4-BE49-F238E27FC236}">
                <a16:creationId xmlns:a16="http://schemas.microsoft.com/office/drawing/2014/main" id="{DC8185F9-CF1A-F1D5-376E-91A823669331}"/>
              </a:ext>
            </a:extLst>
          </p:cNvPr>
          <p:cNvSpPr/>
          <p:nvPr/>
        </p:nvSpPr>
        <p:spPr>
          <a:xfrm>
            <a:off x="1554480" y="4206240"/>
            <a:ext cx="3337560" cy="0"/>
          </a:xfrm>
          <a:prstGeom prst="line">
            <a:avLst/>
          </a:prstGeom>
          <a:noFill/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9" name="Shape 13">
            <a:extLst>
              <a:ext uri="{FF2B5EF4-FFF2-40B4-BE49-F238E27FC236}">
                <a16:creationId xmlns:a16="http://schemas.microsoft.com/office/drawing/2014/main" id="{9346F94F-7216-4008-D613-8A5D855AD0CF}"/>
              </a:ext>
            </a:extLst>
          </p:cNvPr>
          <p:cNvSpPr/>
          <p:nvPr/>
        </p:nvSpPr>
        <p:spPr>
          <a:xfrm>
            <a:off x="1554480" y="3063240"/>
            <a:ext cx="0" cy="1143000"/>
          </a:xfrm>
          <a:prstGeom prst="line">
            <a:avLst/>
          </a:prstGeom>
          <a:noFill/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3" name="Shape 14">
            <a:extLst>
              <a:ext uri="{FF2B5EF4-FFF2-40B4-BE49-F238E27FC236}">
                <a16:creationId xmlns:a16="http://schemas.microsoft.com/office/drawing/2014/main" id="{9194E7CD-B191-A3F6-35D6-DE49BB614D4C}"/>
              </a:ext>
            </a:extLst>
          </p:cNvPr>
          <p:cNvSpPr/>
          <p:nvPr/>
        </p:nvSpPr>
        <p:spPr>
          <a:xfrm>
            <a:off x="1554480" y="3920490"/>
            <a:ext cx="3337560" cy="0"/>
          </a:xfrm>
          <a:prstGeom prst="line">
            <a:avLst/>
          </a:prstGeom>
          <a:noFill/>
          <a:ln w="6350">
            <a:solidFill>
              <a:srgbClr val="D9DE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7" name="Shape 15">
            <a:extLst>
              <a:ext uri="{FF2B5EF4-FFF2-40B4-BE49-F238E27FC236}">
                <a16:creationId xmlns:a16="http://schemas.microsoft.com/office/drawing/2014/main" id="{98604552-56BC-C15C-D027-CF069C794BB3}"/>
              </a:ext>
            </a:extLst>
          </p:cNvPr>
          <p:cNvSpPr/>
          <p:nvPr/>
        </p:nvSpPr>
        <p:spPr>
          <a:xfrm>
            <a:off x="1554480" y="3634740"/>
            <a:ext cx="3337560" cy="0"/>
          </a:xfrm>
          <a:prstGeom prst="line">
            <a:avLst/>
          </a:prstGeom>
          <a:noFill/>
          <a:ln w="6350">
            <a:solidFill>
              <a:srgbClr val="D9DE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1" name="Shape 16">
            <a:extLst>
              <a:ext uri="{FF2B5EF4-FFF2-40B4-BE49-F238E27FC236}">
                <a16:creationId xmlns:a16="http://schemas.microsoft.com/office/drawing/2014/main" id="{6DBAB685-2EEA-882C-7B1F-5051F53EBE5D}"/>
              </a:ext>
            </a:extLst>
          </p:cNvPr>
          <p:cNvSpPr/>
          <p:nvPr/>
        </p:nvSpPr>
        <p:spPr>
          <a:xfrm>
            <a:off x="1554480" y="3348990"/>
            <a:ext cx="3337560" cy="0"/>
          </a:xfrm>
          <a:prstGeom prst="line">
            <a:avLst/>
          </a:prstGeom>
          <a:noFill/>
          <a:ln w="6350">
            <a:solidFill>
              <a:srgbClr val="D9DE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4" name="Shape 17">
            <a:extLst>
              <a:ext uri="{FF2B5EF4-FFF2-40B4-BE49-F238E27FC236}">
                <a16:creationId xmlns:a16="http://schemas.microsoft.com/office/drawing/2014/main" id="{B7460BA1-BA56-510C-7E6E-7067A56953D9}"/>
              </a:ext>
            </a:extLst>
          </p:cNvPr>
          <p:cNvSpPr/>
          <p:nvPr/>
        </p:nvSpPr>
        <p:spPr>
          <a:xfrm>
            <a:off x="1554480" y="3063240"/>
            <a:ext cx="3337560" cy="0"/>
          </a:xfrm>
          <a:prstGeom prst="line">
            <a:avLst/>
          </a:prstGeom>
          <a:noFill/>
          <a:ln w="6350">
            <a:solidFill>
              <a:srgbClr val="D9DE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7" name="Shape 18">
            <a:extLst>
              <a:ext uri="{FF2B5EF4-FFF2-40B4-BE49-F238E27FC236}">
                <a16:creationId xmlns:a16="http://schemas.microsoft.com/office/drawing/2014/main" id="{03D362E6-179B-4B5F-D6E8-C4DB7487D765}"/>
              </a:ext>
            </a:extLst>
          </p:cNvPr>
          <p:cNvSpPr/>
          <p:nvPr/>
        </p:nvSpPr>
        <p:spPr>
          <a:xfrm>
            <a:off x="1821485" y="4171950"/>
            <a:ext cx="500634" cy="34290"/>
          </a:xfrm>
          <a:prstGeom prst="rect">
            <a:avLst/>
          </a:prstGeom>
          <a:solidFill>
            <a:srgbClr val="1A9AAE"/>
          </a:solidFill>
          <a:ln w="8890">
            <a:solidFill>
              <a:srgbClr val="1A9AA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0" name="Text 19">
            <a:extLst>
              <a:ext uri="{FF2B5EF4-FFF2-40B4-BE49-F238E27FC236}">
                <a16:creationId xmlns:a16="http://schemas.microsoft.com/office/drawing/2014/main" id="{703DB129-C812-2024-096A-43CFB04744A0}"/>
              </a:ext>
            </a:extLst>
          </p:cNvPr>
          <p:cNvSpPr/>
          <p:nvPr/>
        </p:nvSpPr>
        <p:spPr>
          <a:xfrm>
            <a:off x="1794053" y="4270248"/>
            <a:ext cx="555498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606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p1</a:t>
            </a:r>
            <a:endParaRPr lang="en-US" sz="800" dirty="0"/>
          </a:p>
        </p:txBody>
      </p:sp>
      <p:sp>
        <p:nvSpPr>
          <p:cNvPr id="63" name="Shape 20">
            <a:extLst>
              <a:ext uri="{FF2B5EF4-FFF2-40B4-BE49-F238E27FC236}">
                <a16:creationId xmlns:a16="http://schemas.microsoft.com/office/drawing/2014/main" id="{F3F64708-B8B0-A356-B112-C256F02A8C7A}"/>
              </a:ext>
            </a:extLst>
          </p:cNvPr>
          <p:cNvSpPr/>
          <p:nvPr/>
        </p:nvSpPr>
        <p:spPr>
          <a:xfrm>
            <a:off x="2589124" y="4183380"/>
            <a:ext cx="500634" cy="22860"/>
          </a:xfrm>
          <a:prstGeom prst="rect">
            <a:avLst/>
          </a:prstGeom>
          <a:solidFill>
            <a:srgbClr val="1A9AAE"/>
          </a:solidFill>
          <a:ln w="8890">
            <a:solidFill>
              <a:srgbClr val="1A9AA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6" name="Text 21">
            <a:extLst>
              <a:ext uri="{FF2B5EF4-FFF2-40B4-BE49-F238E27FC236}">
                <a16:creationId xmlns:a16="http://schemas.microsoft.com/office/drawing/2014/main" id="{4AAD5FB0-ECC8-0AA1-9930-81D821DE92BF}"/>
              </a:ext>
            </a:extLst>
          </p:cNvPr>
          <p:cNvSpPr/>
          <p:nvPr/>
        </p:nvSpPr>
        <p:spPr>
          <a:xfrm>
            <a:off x="2561692" y="4270248"/>
            <a:ext cx="555498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606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p2</a:t>
            </a:r>
            <a:endParaRPr lang="en-US" sz="800" dirty="0"/>
          </a:p>
        </p:txBody>
      </p:sp>
      <p:sp>
        <p:nvSpPr>
          <p:cNvPr id="70" name="Shape 22">
            <a:extLst>
              <a:ext uri="{FF2B5EF4-FFF2-40B4-BE49-F238E27FC236}">
                <a16:creationId xmlns:a16="http://schemas.microsoft.com/office/drawing/2014/main" id="{1D6FE174-A5F6-0651-E48B-9E7A95A29200}"/>
              </a:ext>
            </a:extLst>
          </p:cNvPr>
          <p:cNvSpPr/>
          <p:nvPr/>
        </p:nvSpPr>
        <p:spPr>
          <a:xfrm>
            <a:off x="3356762" y="3177540"/>
            <a:ext cx="500634" cy="1028700"/>
          </a:xfrm>
          <a:prstGeom prst="rect">
            <a:avLst/>
          </a:prstGeom>
          <a:solidFill>
            <a:srgbClr val="1A9AAE"/>
          </a:solidFill>
          <a:ln w="8890">
            <a:solidFill>
              <a:srgbClr val="1A9AA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4" name="Text 23">
            <a:extLst>
              <a:ext uri="{FF2B5EF4-FFF2-40B4-BE49-F238E27FC236}">
                <a16:creationId xmlns:a16="http://schemas.microsoft.com/office/drawing/2014/main" id="{EF365BB2-AC67-07CC-D701-ED308FD65E34}"/>
              </a:ext>
            </a:extLst>
          </p:cNvPr>
          <p:cNvSpPr/>
          <p:nvPr/>
        </p:nvSpPr>
        <p:spPr>
          <a:xfrm>
            <a:off x="3329330" y="4270248"/>
            <a:ext cx="555498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606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p3</a:t>
            </a:r>
            <a:endParaRPr lang="en-US" sz="800" dirty="0"/>
          </a:p>
        </p:txBody>
      </p:sp>
      <p:sp>
        <p:nvSpPr>
          <p:cNvPr id="78" name="Shape 24">
            <a:extLst>
              <a:ext uri="{FF2B5EF4-FFF2-40B4-BE49-F238E27FC236}">
                <a16:creationId xmlns:a16="http://schemas.microsoft.com/office/drawing/2014/main" id="{EA686674-0B08-DBAF-3A10-0FC50660F8CF}"/>
              </a:ext>
            </a:extLst>
          </p:cNvPr>
          <p:cNvSpPr/>
          <p:nvPr/>
        </p:nvSpPr>
        <p:spPr>
          <a:xfrm>
            <a:off x="4124401" y="4149090"/>
            <a:ext cx="500634" cy="57150"/>
          </a:xfrm>
          <a:prstGeom prst="rect">
            <a:avLst/>
          </a:prstGeom>
          <a:solidFill>
            <a:srgbClr val="1A9AAE"/>
          </a:solidFill>
          <a:ln w="8890">
            <a:solidFill>
              <a:srgbClr val="1A9AA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2" name="Text 25">
            <a:extLst>
              <a:ext uri="{FF2B5EF4-FFF2-40B4-BE49-F238E27FC236}">
                <a16:creationId xmlns:a16="http://schemas.microsoft.com/office/drawing/2014/main" id="{BA5BACCE-A61C-2042-4DFA-D9145FFDCF0F}"/>
              </a:ext>
            </a:extLst>
          </p:cNvPr>
          <p:cNvSpPr/>
          <p:nvPr/>
        </p:nvSpPr>
        <p:spPr>
          <a:xfrm>
            <a:off x="4096969" y="4270248"/>
            <a:ext cx="555498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606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p4</a:t>
            </a:r>
            <a:endParaRPr lang="en-US" sz="800" dirty="0"/>
          </a:p>
        </p:txBody>
      </p:sp>
      <p:sp>
        <p:nvSpPr>
          <p:cNvPr id="86" name="Text 26">
            <a:extLst>
              <a:ext uri="{FF2B5EF4-FFF2-40B4-BE49-F238E27FC236}">
                <a16:creationId xmlns:a16="http://schemas.microsoft.com/office/drawing/2014/main" id="{4309020A-379D-DE4D-BC1D-5031986E81F2}"/>
              </a:ext>
            </a:extLst>
          </p:cNvPr>
          <p:cNvSpPr/>
          <p:nvPr/>
        </p:nvSpPr>
        <p:spPr>
          <a:xfrm>
            <a:off x="1298448" y="3026664"/>
            <a:ext cx="219456" cy="1097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606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1.0</a:t>
            </a:r>
            <a:endParaRPr lang="en-US" sz="800" dirty="0"/>
          </a:p>
        </p:txBody>
      </p:sp>
      <p:sp>
        <p:nvSpPr>
          <p:cNvPr id="90" name="Text 27">
            <a:extLst>
              <a:ext uri="{FF2B5EF4-FFF2-40B4-BE49-F238E27FC236}">
                <a16:creationId xmlns:a16="http://schemas.microsoft.com/office/drawing/2014/main" id="{5D6B061E-EB05-2E42-DB16-211317DB5880}"/>
              </a:ext>
            </a:extLst>
          </p:cNvPr>
          <p:cNvSpPr/>
          <p:nvPr/>
        </p:nvSpPr>
        <p:spPr>
          <a:xfrm>
            <a:off x="1298448" y="3579876"/>
            <a:ext cx="219456" cy="1097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606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0.5</a:t>
            </a:r>
            <a:endParaRPr lang="en-US" sz="800" dirty="0"/>
          </a:p>
        </p:txBody>
      </p:sp>
      <p:sp>
        <p:nvSpPr>
          <p:cNvPr id="94" name="Text 28">
            <a:extLst>
              <a:ext uri="{FF2B5EF4-FFF2-40B4-BE49-F238E27FC236}">
                <a16:creationId xmlns:a16="http://schemas.microsoft.com/office/drawing/2014/main" id="{FEECF1D3-BA3B-0287-F3C9-1709B490DB32}"/>
              </a:ext>
            </a:extLst>
          </p:cNvPr>
          <p:cNvSpPr/>
          <p:nvPr/>
        </p:nvSpPr>
        <p:spPr>
          <a:xfrm>
            <a:off x="1298448" y="4151376"/>
            <a:ext cx="219456" cy="1097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606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800" dirty="0"/>
          </a:p>
        </p:txBody>
      </p:sp>
      <p:sp>
        <p:nvSpPr>
          <p:cNvPr id="98" name="Text 29">
            <a:extLst>
              <a:ext uri="{FF2B5EF4-FFF2-40B4-BE49-F238E27FC236}">
                <a16:creationId xmlns:a16="http://schemas.microsoft.com/office/drawing/2014/main" id="{125B6464-8B24-863B-BF20-01E2359AEA1E}"/>
              </a:ext>
            </a:extLst>
          </p:cNvPr>
          <p:cNvSpPr/>
          <p:nvPr/>
        </p:nvSpPr>
        <p:spPr>
          <a:xfrm>
            <a:off x="914400" y="4617720"/>
            <a:ext cx="132588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2F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pmax = 0.90</a:t>
            </a:r>
            <a:endParaRPr lang="en-US" sz="1500" dirty="0"/>
          </a:p>
        </p:txBody>
      </p:sp>
      <p:sp>
        <p:nvSpPr>
          <p:cNvPr id="102" name="Text 30">
            <a:extLst>
              <a:ext uri="{FF2B5EF4-FFF2-40B4-BE49-F238E27FC236}">
                <a16:creationId xmlns:a16="http://schemas.microsoft.com/office/drawing/2014/main" id="{B111C468-FCC6-0B62-0611-E9AFCC8ED03E}"/>
              </a:ext>
            </a:extLst>
          </p:cNvPr>
          <p:cNvSpPr/>
          <p:nvPr/>
        </p:nvSpPr>
        <p:spPr>
          <a:xfrm>
            <a:off x="2377440" y="4617720"/>
            <a:ext cx="283464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0.90 ≥ τ</a:t>
            </a:r>
            <a:endParaRPr lang="en-US" sz="1500" dirty="0"/>
          </a:p>
        </p:txBody>
      </p:sp>
      <p:sp>
        <p:nvSpPr>
          <p:cNvPr id="105" name="Text 31">
            <a:extLst>
              <a:ext uri="{FF2B5EF4-FFF2-40B4-BE49-F238E27FC236}">
                <a16:creationId xmlns:a16="http://schemas.microsoft.com/office/drawing/2014/main" id="{3ABF0EA6-348D-F0A3-5932-27AB663EEB5F}"/>
              </a:ext>
            </a:extLst>
          </p:cNvPr>
          <p:cNvSpPr/>
          <p:nvPr/>
        </p:nvSpPr>
        <p:spPr>
          <a:xfrm>
            <a:off x="914400" y="4983480"/>
            <a:ext cx="46177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1A9AA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MSB result; no LSB fetch.</a:t>
            </a:r>
            <a:endParaRPr lang="en-US" sz="1320" dirty="0"/>
          </a:p>
        </p:txBody>
      </p:sp>
      <p:sp>
        <p:nvSpPr>
          <p:cNvPr id="107" name="Text 32">
            <a:extLst>
              <a:ext uri="{FF2B5EF4-FFF2-40B4-BE49-F238E27FC236}">
                <a16:creationId xmlns:a16="http://schemas.microsoft.com/office/drawing/2014/main" id="{3716379B-1F80-0949-EB51-40D40AED0ADB}"/>
              </a:ext>
            </a:extLst>
          </p:cNvPr>
          <p:cNvSpPr/>
          <p:nvPr/>
        </p:nvSpPr>
        <p:spPr>
          <a:xfrm>
            <a:off x="914400" y="5422392"/>
            <a:ext cx="46177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606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dominant token remains clear even with low-bit quantization.</a:t>
            </a:r>
            <a:endParaRPr lang="en-US" sz="1120" dirty="0"/>
          </a:p>
        </p:txBody>
      </p:sp>
      <p:sp>
        <p:nvSpPr>
          <p:cNvPr id="109" name="Text 33">
            <a:extLst>
              <a:ext uri="{FF2B5EF4-FFF2-40B4-BE49-F238E27FC236}">
                <a16:creationId xmlns:a16="http://schemas.microsoft.com/office/drawing/2014/main" id="{104A4548-AC04-C2EE-C647-21DA209CDA32}"/>
              </a:ext>
            </a:extLst>
          </p:cNvPr>
          <p:cNvSpPr/>
          <p:nvPr/>
        </p:nvSpPr>
        <p:spPr>
          <a:xfrm>
            <a:off x="6400800" y="1828800"/>
            <a:ext cx="525780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2A9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B. Flat distribution</a:t>
            </a:r>
            <a:endParaRPr lang="en-US" sz="1900" dirty="0"/>
          </a:p>
        </p:txBody>
      </p:sp>
      <p:sp>
        <p:nvSpPr>
          <p:cNvPr id="111" name="Text 34">
            <a:extLst>
              <a:ext uri="{FF2B5EF4-FFF2-40B4-BE49-F238E27FC236}">
                <a16:creationId xmlns:a16="http://schemas.microsoft.com/office/drawing/2014/main" id="{E04F261D-06F3-9F63-29E2-97328D95C3AD}"/>
              </a:ext>
            </a:extLst>
          </p:cNvPr>
          <p:cNvSpPr/>
          <p:nvPr/>
        </p:nvSpPr>
        <p:spPr>
          <a:xfrm>
            <a:off x="6400800" y="2148840"/>
            <a:ext cx="5257800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606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 variance: probabilities are close.</a:t>
            </a:r>
            <a:endParaRPr lang="en-US" sz="1250" dirty="0"/>
          </a:p>
        </p:txBody>
      </p:sp>
      <p:sp>
        <p:nvSpPr>
          <p:cNvPr id="113" name="Text 35">
            <a:extLst>
              <a:ext uri="{FF2B5EF4-FFF2-40B4-BE49-F238E27FC236}">
                <a16:creationId xmlns:a16="http://schemas.microsoft.com/office/drawing/2014/main" id="{ED671152-53A3-D010-B7E1-58C2D1FFB968}"/>
              </a:ext>
            </a:extLst>
          </p:cNvPr>
          <p:cNvSpPr/>
          <p:nvPr/>
        </p:nvSpPr>
        <p:spPr>
          <a:xfrm>
            <a:off x="6537960" y="2542032"/>
            <a:ext cx="201168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MSB attention probabilities</a:t>
            </a:r>
            <a:endParaRPr lang="en-US" sz="1150" dirty="0"/>
          </a:p>
        </p:txBody>
      </p:sp>
      <p:sp>
        <p:nvSpPr>
          <p:cNvPr id="115" name="Text 36">
            <a:extLst>
              <a:ext uri="{FF2B5EF4-FFF2-40B4-BE49-F238E27FC236}">
                <a16:creationId xmlns:a16="http://schemas.microsoft.com/office/drawing/2014/main" id="{CB77759A-64FF-F826-DB28-985168E5D99C}"/>
              </a:ext>
            </a:extLst>
          </p:cNvPr>
          <p:cNvSpPr/>
          <p:nvPr/>
        </p:nvSpPr>
        <p:spPr>
          <a:xfrm>
            <a:off x="8641080" y="2496312"/>
            <a:ext cx="28346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111111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[0.27, 0.25, 0.24, 0.24]</a:t>
            </a:r>
            <a:endParaRPr lang="en-US" sz="1400" dirty="0"/>
          </a:p>
        </p:txBody>
      </p:sp>
      <p:sp>
        <p:nvSpPr>
          <p:cNvPr id="117" name="Shape 37">
            <a:extLst>
              <a:ext uri="{FF2B5EF4-FFF2-40B4-BE49-F238E27FC236}">
                <a16:creationId xmlns:a16="http://schemas.microsoft.com/office/drawing/2014/main" id="{41EF4A8D-D270-3B6D-2A33-8A0DBE950190}"/>
              </a:ext>
            </a:extLst>
          </p:cNvPr>
          <p:cNvSpPr/>
          <p:nvPr/>
        </p:nvSpPr>
        <p:spPr>
          <a:xfrm>
            <a:off x="7360920" y="4206240"/>
            <a:ext cx="3337560" cy="0"/>
          </a:xfrm>
          <a:prstGeom prst="line">
            <a:avLst/>
          </a:prstGeom>
          <a:noFill/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9" name="Shape 38">
            <a:extLst>
              <a:ext uri="{FF2B5EF4-FFF2-40B4-BE49-F238E27FC236}">
                <a16:creationId xmlns:a16="http://schemas.microsoft.com/office/drawing/2014/main" id="{652A6EC0-91C3-1759-E367-9D59304192A2}"/>
              </a:ext>
            </a:extLst>
          </p:cNvPr>
          <p:cNvSpPr/>
          <p:nvPr/>
        </p:nvSpPr>
        <p:spPr>
          <a:xfrm>
            <a:off x="7360920" y="3063240"/>
            <a:ext cx="0" cy="1143000"/>
          </a:xfrm>
          <a:prstGeom prst="line">
            <a:avLst/>
          </a:prstGeom>
          <a:noFill/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1" name="Shape 39">
            <a:extLst>
              <a:ext uri="{FF2B5EF4-FFF2-40B4-BE49-F238E27FC236}">
                <a16:creationId xmlns:a16="http://schemas.microsoft.com/office/drawing/2014/main" id="{2C2EF8F8-D583-BCE5-7BC4-FF45B4F82B4D}"/>
              </a:ext>
            </a:extLst>
          </p:cNvPr>
          <p:cNvSpPr/>
          <p:nvPr/>
        </p:nvSpPr>
        <p:spPr>
          <a:xfrm>
            <a:off x="7360920" y="3920490"/>
            <a:ext cx="3337560" cy="0"/>
          </a:xfrm>
          <a:prstGeom prst="line">
            <a:avLst/>
          </a:prstGeom>
          <a:noFill/>
          <a:ln w="6350">
            <a:solidFill>
              <a:srgbClr val="D9DE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3" name="Shape 40">
            <a:extLst>
              <a:ext uri="{FF2B5EF4-FFF2-40B4-BE49-F238E27FC236}">
                <a16:creationId xmlns:a16="http://schemas.microsoft.com/office/drawing/2014/main" id="{08CAB0B3-14BA-0E7B-DE8A-A0300623E309}"/>
              </a:ext>
            </a:extLst>
          </p:cNvPr>
          <p:cNvSpPr/>
          <p:nvPr/>
        </p:nvSpPr>
        <p:spPr>
          <a:xfrm>
            <a:off x="7360920" y="3634740"/>
            <a:ext cx="3337560" cy="0"/>
          </a:xfrm>
          <a:prstGeom prst="line">
            <a:avLst/>
          </a:prstGeom>
          <a:noFill/>
          <a:ln w="6350">
            <a:solidFill>
              <a:srgbClr val="D9DE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5" name="Shape 41">
            <a:extLst>
              <a:ext uri="{FF2B5EF4-FFF2-40B4-BE49-F238E27FC236}">
                <a16:creationId xmlns:a16="http://schemas.microsoft.com/office/drawing/2014/main" id="{20D222C9-EB17-8FBD-7479-CB29FA9ECBC3}"/>
              </a:ext>
            </a:extLst>
          </p:cNvPr>
          <p:cNvSpPr/>
          <p:nvPr/>
        </p:nvSpPr>
        <p:spPr>
          <a:xfrm>
            <a:off x="7360920" y="3348990"/>
            <a:ext cx="3337560" cy="0"/>
          </a:xfrm>
          <a:prstGeom prst="line">
            <a:avLst/>
          </a:prstGeom>
          <a:noFill/>
          <a:ln w="6350">
            <a:solidFill>
              <a:srgbClr val="D9DE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7" name="Shape 42">
            <a:extLst>
              <a:ext uri="{FF2B5EF4-FFF2-40B4-BE49-F238E27FC236}">
                <a16:creationId xmlns:a16="http://schemas.microsoft.com/office/drawing/2014/main" id="{10C6A6AD-124F-C4B3-545F-4492F6EB4827}"/>
              </a:ext>
            </a:extLst>
          </p:cNvPr>
          <p:cNvSpPr/>
          <p:nvPr/>
        </p:nvSpPr>
        <p:spPr>
          <a:xfrm>
            <a:off x="7360920" y="3063240"/>
            <a:ext cx="3337560" cy="0"/>
          </a:xfrm>
          <a:prstGeom prst="line">
            <a:avLst/>
          </a:prstGeom>
          <a:noFill/>
          <a:ln w="6350">
            <a:solidFill>
              <a:srgbClr val="D9DEE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9" name="Shape 43">
            <a:extLst>
              <a:ext uri="{FF2B5EF4-FFF2-40B4-BE49-F238E27FC236}">
                <a16:creationId xmlns:a16="http://schemas.microsoft.com/office/drawing/2014/main" id="{D8F56F1E-9F4E-C680-BD88-1BB5747872D5}"/>
              </a:ext>
            </a:extLst>
          </p:cNvPr>
          <p:cNvSpPr/>
          <p:nvPr/>
        </p:nvSpPr>
        <p:spPr>
          <a:xfrm>
            <a:off x="7627925" y="3897630"/>
            <a:ext cx="500634" cy="308610"/>
          </a:xfrm>
          <a:prstGeom prst="rect">
            <a:avLst/>
          </a:prstGeom>
          <a:solidFill>
            <a:srgbClr val="F2A93B"/>
          </a:solidFill>
          <a:ln w="8890">
            <a:solidFill>
              <a:srgbClr val="F2A93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1" name="Text 44">
            <a:extLst>
              <a:ext uri="{FF2B5EF4-FFF2-40B4-BE49-F238E27FC236}">
                <a16:creationId xmlns:a16="http://schemas.microsoft.com/office/drawing/2014/main" id="{32EF20A6-3209-BB5D-2CB9-F2EE07785C0A}"/>
              </a:ext>
            </a:extLst>
          </p:cNvPr>
          <p:cNvSpPr/>
          <p:nvPr/>
        </p:nvSpPr>
        <p:spPr>
          <a:xfrm>
            <a:off x="7600493" y="4270248"/>
            <a:ext cx="555498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606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p1</a:t>
            </a:r>
            <a:endParaRPr lang="en-US" sz="800" dirty="0"/>
          </a:p>
        </p:txBody>
      </p:sp>
      <p:sp>
        <p:nvSpPr>
          <p:cNvPr id="133" name="Shape 45">
            <a:extLst>
              <a:ext uri="{FF2B5EF4-FFF2-40B4-BE49-F238E27FC236}">
                <a16:creationId xmlns:a16="http://schemas.microsoft.com/office/drawing/2014/main" id="{0B8F0E70-F2AB-F211-64E9-98A406DF9D4C}"/>
              </a:ext>
            </a:extLst>
          </p:cNvPr>
          <p:cNvSpPr/>
          <p:nvPr/>
        </p:nvSpPr>
        <p:spPr>
          <a:xfrm>
            <a:off x="8395564" y="3920490"/>
            <a:ext cx="500634" cy="285750"/>
          </a:xfrm>
          <a:prstGeom prst="rect">
            <a:avLst/>
          </a:prstGeom>
          <a:solidFill>
            <a:srgbClr val="F2A93B"/>
          </a:solidFill>
          <a:ln w="8890">
            <a:solidFill>
              <a:srgbClr val="F2A93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5" name="Text 46">
            <a:extLst>
              <a:ext uri="{FF2B5EF4-FFF2-40B4-BE49-F238E27FC236}">
                <a16:creationId xmlns:a16="http://schemas.microsoft.com/office/drawing/2014/main" id="{20102120-7181-E557-2A2B-D73A9DCB77F7}"/>
              </a:ext>
            </a:extLst>
          </p:cNvPr>
          <p:cNvSpPr/>
          <p:nvPr/>
        </p:nvSpPr>
        <p:spPr>
          <a:xfrm>
            <a:off x="8368132" y="4270248"/>
            <a:ext cx="555498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606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p2</a:t>
            </a:r>
            <a:endParaRPr lang="en-US" sz="800" dirty="0"/>
          </a:p>
        </p:txBody>
      </p:sp>
      <p:sp>
        <p:nvSpPr>
          <p:cNvPr id="137" name="Shape 47">
            <a:extLst>
              <a:ext uri="{FF2B5EF4-FFF2-40B4-BE49-F238E27FC236}">
                <a16:creationId xmlns:a16="http://schemas.microsoft.com/office/drawing/2014/main" id="{1C52C216-98F8-F46B-A890-33C07EEFA26C}"/>
              </a:ext>
            </a:extLst>
          </p:cNvPr>
          <p:cNvSpPr/>
          <p:nvPr/>
        </p:nvSpPr>
        <p:spPr>
          <a:xfrm>
            <a:off x="9163202" y="3931920"/>
            <a:ext cx="500634" cy="274320"/>
          </a:xfrm>
          <a:prstGeom prst="rect">
            <a:avLst/>
          </a:prstGeom>
          <a:solidFill>
            <a:srgbClr val="F2A93B"/>
          </a:solidFill>
          <a:ln w="8890">
            <a:solidFill>
              <a:srgbClr val="F2A93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9" name="Text 48">
            <a:extLst>
              <a:ext uri="{FF2B5EF4-FFF2-40B4-BE49-F238E27FC236}">
                <a16:creationId xmlns:a16="http://schemas.microsoft.com/office/drawing/2014/main" id="{33283231-0C54-650D-75C4-CE9AE1BDF822}"/>
              </a:ext>
            </a:extLst>
          </p:cNvPr>
          <p:cNvSpPr/>
          <p:nvPr/>
        </p:nvSpPr>
        <p:spPr>
          <a:xfrm>
            <a:off x="9135770" y="4270248"/>
            <a:ext cx="555498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606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p3</a:t>
            </a:r>
            <a:endParaRPr lang="en-US" sz="800" dirty="0"/>
          </a:p>
        </p:txBody>
      </p:sp>
      <p:sp>
        <p:nvSpPr>
          <p:cNvPr id="141" name="Shape 49">
            <a:extLst>
              <a:ext uri="{FF2B5EF4-FFF2-40B4-BE49-F238E27FC236}">
                <a16:creationId xmlns:a16="http://schemas.microsoft.com/office/drawing/2014/main" id="{213C0BBC-6C0E-AB09-046E-30FCDEDCE663}"/>
              </a:ext>
            </a:extLst>
          </p:cNvPr>
          <p:cNvSpPr/>
          <p:nvPr/>
        </p:nvSpPr>
        <p:spPr>
          <a:xfrm>
            <a:off x="9930841" y="3931920"/>
            <a:ext cx="500634" cy="274320"/>
          </a:xfrm>
          <a:prstGeom prst="rect">
            <a:avLst/>
          </a:prstGeom>
          <a:solidFill>
            <a:srgbClr val="F2A93B"/>
          </a:solidFill>
          <a:ln w="8890">
            <a:solidFill>
              <a:srgbClr val="F2A93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3" name="Text 50">
            <a:extLst>
              <a:ext uri="{FF2B5EF4-FFF2-40B4-BE49-F238E27FC236}">
                <a16:creationId xmlns:a16="http://schemas.microsoft.com/office/drawing/2014/main" id="{2CE11E13-7B36-9941-A924-D758121773C8}"/>
              </a:ext>
            </a:extLst>
          </p:cNvPr>
          <p:cNvSpPr/>
          <p:nvPr/>
        </p:nvSpPr>
        <p:spPr>
          <a:xfrm>
            <a:off x="9903409" y="4270248"/>
            <a:ext cx="555498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606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p4</a:t>
            </a:r>
            <a:endParaRPr lang="en-US" sz="800" dirty="0"/>
          </a:p>
        </p:txBody>
      </p:sp>
      <p:sp>
        <p:nvSpPr>
          <p:cNvPr id="145" name="Text 51">
            <a:extLst>
              <a:ext uri="{FF2B5EF4-FFF2-40B4-BE49-F238E27FC236}">
                <a16:creationId xmlns:a16="http://schemas.microsoft.com/office/drawing/2014/main" id="{6587F248-F061-B5C8-D5E9-34A03862D526}"/>
              </a:ext>
            </a:extLst>
          </p:cNvPr>
          <p:cNvSpPr/>
          <p:nvPr/>
        </p:nvSpPr>
        <p:spPr>
          <a:xfrm>
            <a:off x="7104888" y="3026664"/>
            <a:ext cx="219456" cy="1097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606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1.0</a:t>
            </a:r>
            <a:endParaRPr lang="en-US" sz="800" dirty="0"/>
          </a:p>
        </p:txBody>
      </p:sp>
      <p:sp>
        <p:nvSpPr>
          <p:cNvPr id="147" name="Text 52">
            <a:extLst>
              <a:ext uri="{FF2B5EF4-FFF2-40B4-BE49-F238E27FC236}">
                <a16:creationId xmlns:a16="http://schemas.microsoft.com/office/drawing/2014/main" id="{03059E36-A650-18D6-7B70-36C06F4F7749}"/>
              </a:ext>
            </a:extLst>
          </p:cNvPr>
          <p:cNvSpPr/>
          <p:nvPr/>
        </p:nvSpPr>
        <p:spPr>
          <a:xfrm>
            <a:off x="7104888" y="3579876"/>
            <a:ext cx="219456" cy="1097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606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0.5</a:t>
            </a:r>
            <a:endParaRPr lang="en-US" sz="800" dirty="0"/>
          </a:p>
        </p:txBody>
      </p:sp>
      <p:sp>
        <p:nvSpPr>
          <p:cNvPr id="149" name="Text 53">
            <a:extLst>
              <a:ext uri="{FF2B5EF4-FFF2-40B4-BE49-F238E27FC236}">
                <a16:creationId xmlns:a16="http://schemas.microsoft.com/office/drawing/2014/main" id="{0CA062DC-F81D-AD63-EDD2-3C0D5924ECA1}"/>
              </a:ext>
            </a:extLst>
          </p:cNvPr>
          <p:cNvSpPr/>
          <p:nvPr/>
        </p:nvSpPr>
        <p:spPr>
          <a:xfrm>
            <a:off x="7104888" y="4151376"/>
            <a:ext cx="219456" cy="1097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606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800" dirty="0"/>
          </a:p>
        </p:txBody>
      </p:sp>
      <p:sp>
        <p:nvSpPr>
          <p:cNvPr id="151" name="Text 54">
            <a:extLst>
              <a:ext uri="{FF2B5EF4-FFF2-40B4-BE49-F238E27FC236}">
                <a16:creationId xmlns:a16="http://schemas.microsoft.com/office/drawing/2014/main" id="{C389659D-A40E-D0F7-B0EE-26AD4548C663}"/>
              </a:ext>
            </a:extLst>
          </p:cNvPr>
          <p:cNvSpPr/>
          <p:nvPr/>
        </p:nvSpPr>
        <p:spPr>
          <a:xfrm>
            <a:off x="6720840" y="4617720"/>
            <a:ext cx="132588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2F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pmax = 0.27</a:t>
            </a:r>
            <a:endParaRPr lang="en-US" sz="1500" dirty="0"/>
          </a:p>
        </p:txBody>
      </p:sp>
      <p:sp>
        <p:nvSpPr>
          <p:cNvPr id="153" name="Text 55">
            <a:extLst>
              <a:ext uri="{FF2B5EF4-FFF2-40B4-BE49-F238E27FC236}">
                <a16:creationId xmlns:a16="http://schemas.microsoft.com/office/drawing/2014/main" id="{478D492C-F0E1-5DB2-83B8-3802AE57B3FF}"/>
              </a:ext>
            </a:extLst>
          </p:cNvPr>
          <p:cNvSpPr/>
          <p:nvPr/>
        </p:nvSpPr>
        <p:spPr>
          <a:xfrm>
            <a:off x="8183880" y="4617720"/>
            <a:ext cx="283464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0.27 &lt; τ</a:t>
            </a:r>
            <a:endParaRPr lang="en-US" sz="1500" dirty="0"/>
          </a:p>
        </p:txBody>
      </p:sp>
      <p:sp>
        <p:nvSpPr>
          <p:cNvPr id="155" name="Text 56">
            <a:extLst>
              <a:ext uri="{FF2B5EF4-FFF2-40B4-BE49-F238E27FC236}">
                <a16:creationId xmlns:a16="http://schemas.microsoft.com/office/drawing/2014/main" id="{E7B86F1E-D136-390E-3984-93E196B93A12}"/>
              </a:ext>
            </a:extLst>
          </p:cNvPr>
          <p:cNvSpPr/>
          <p:nvPr/>
        </p:nvSpPr>
        <p:spPr>
          <a:xfrm>
            <a:off x="6720840" y="4983480"/>
            <a:ext cx="46177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F2A9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Fetch LSB, combine MSB+LSB, and recompute.</a:t>
            </a:r>
            <a:endParaRPr lang="en-US" sz="1320" dirty="0"/>
          </a:p>
        </p:txBody>
      </p:sp>
      <p:sp>
        <p:nvSpPr>
          <p:cNvPr id="157" name="Text 57">
            <a:extLst>
              <a:ext uri="{FF2B5EF4-FFF2-40B4-BE49-F238E27FC236}">
                <a16:creationId xmlns:a16="http://schemas.microsoft.com/office/drawing/2014/main" id="{9251D793-9546-9B60-94F3-A86D6170B0FB}"/>
              </a:ext>
            </a:extLst>
          </p:cNvPr>
          <p:cNvSpPr/>
          <p:nvPr/>
        </p:nvSpPr>
        <p:spPr>
          <a:xfrm>
            <a:off x="6720840" y="5422392"/>
            <a:ext cx="46177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6069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Small quantization errors can change the ordering between tokens.</a:t>
            </a:r>
            <a:endParaRPr lang="en-US" sz="1120" dirty="0"/>
          </a:p>
        </p:txBody>
      </p:sp>
      <p:sp>
        <p:nvSpPr>
          <p:cNvPr id="159" name="Shape 58">
            <a:extLst>
              <a:ext uri="{FF2B5EF4-FFF2-40B4-BE49-F238E27FC236}">
                <a16:creationId xmlns:a16="http://schemas.microsoft.com/office/drawing/2014/main" id="{7F74ADA1-FB30-AE4E-55A1-BAAA56A74B56}"/>
              </a:ext>
            </a:extLst>
          </p:cNvPr>
          <p:cNvSpPr/>
          <p:nvPr/>
        </p:nvSpPr>
        <p:spPr>
          <a:xfrm>
            <a:off x="495290" y="5832244"/>
            <a:ext cx="11201400" cy="0"/>
          </a:xfrm>
          <a:prstGeom prst="line">
            <a:avLst/>
          </a:prstGeom>
          <a:noFill/>
          <a:ln w="21590">
            <a:solidFill>
              <a:srgbClr val="0B2F6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1" name="Text 59">
            <a:extLst>
              <a:ext uri="{FF2B5EF4-FFF2-40B4-BE49-F238E27FC236}">
                <a16:creationId xmlns:a16="http://schemas.microsoft.com/office/drawing/2014/main" id="{89EF56AF-C20F-4DDF-FD35-FD7A67C9F92B}"/>
              </a:ext>
            </a:extLst>
          </p:cNvPr>
          <p:cNvSpPr/>
          <p:nvPr/>
        </p:nvSpPr>
        <p:spPr>
          <a:xfrm>
            <a:off x="731520" y="5959881"/>
            <a:ext cx="1074420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520" b="1" dirty="0">
                <a:solidFill>
                  <a:srgbClr val="0B2F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idea: flat attention distributions are more sensitive to quantization error, so SpAtten refines precision only for those cases.</a:t>
            </a:r>
            <a:endParaRPr lang="en-US" sz="1520" dirty="0"/>
          </a:p>
        </p:txBody>
      </p:sp>
    </p:spTree>
    <p:extLst>
      <p:ext uri="{BB962C8B-B14F-4D97-AF65-F5344CB8AC3E}">
        <p14:creationId xmlns:p14="http://schemas.microsoft.com/office/powerpoint/2010/main" val="6588605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4279F-8B57-E1EB-14B3-59AA24182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ca_top.png">
            <a:extLst>
              <a:ext uri="{FF2B5EF4-FFF2-40B4-BE49-F238E27FC236}">
                <a16:creationId xmlns:a16="http://schemas.microsoft.com/office/drawing/2014/main" id="{85F24A3D-0FDA-ED42-CD14-C75A108E7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" y="45720"/>
            <a:ext cx="2057400" cy="566928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9E7D5919-D4C2-B858-44D3-11957D88142C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C0281A07-8008-388A-5A44-F672E30CD2D0}"/>
              </a:ext>
            </a:extLst>
          </p:cNvPr>
          <p:cNvSpPr/>
          <p:nvPr/>
        </p:nvSpPr>
        <p:spPr>
          <a:xfrm>
            <a:off x="960120" y="2737595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Hardware Architecture</a:t>
            </a:r>
            <a:endParaRPr lang="en-US" sz="4800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2DCC7C38-58D4-53F5-A4DF-FD25B898B46D}"/>
              </a:ext>
            </a:extLst>
          </p:cNvPr>
          <p:cNvSpPr/>
          <p:nvPr/>
        </p:nvSpPr>
        <p:spPr>
          <a:xfrm>
            <a:off x="3017520" y="3600118"/>
            <a:ext cx="612648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136987FB-91E7-81D2-79D0-AE2AEAA76D77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1" descr="/mnt/data/aca_footer.png">
            <a:extLst>
              <a:ext uri="{FF2B5EF4-FFF2-40B4-BE49-F238E27FC236}">
                <a16:creationId xmlns:a16="http://schemas.microsoft.com/office/drawing/2014/main" id="{77DD5768-269B-F9E4-38D7-5DA9DC94B0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F1EEAA4E-6972-976B-8AD1-A3EB2526F26D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61884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BC928-05D1-12EE-153C-2CEF4F3E8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F6031BC7-199F-503F-A674-09D99CF8FEB3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D3EFA3AE-7507-092C-1659-AF6F9D23B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B10FF390-BAA7-6947-7DB6-37CDCB6D890C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AB6138A2-24C8-E1F4-E507-7E7B64DDE1D8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Zero Eliminator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4E68A008-5C23-8225-62B8-5960F132E7C3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E7882E0C-6954-02BD-D114-F2919296CD1D}"/>
              </a:ext>
            </a:extLst>
          </p:cNvPr>
          <p:cNvSpPr/>
          <p:nvPr/>
        </p:nvSpPr>
        <p:spPr>
          <a:xfrm>
            <a:off x="533609" y="92517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D5C"/>
                </a:solidFill>
              </a:rPr>
              <a:t>Problem: filtering creates holes</a:t>
            </a:r>
            <a:endParaRPr lang="en-US" sz="1700" dirty="0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81B31831-4092-A391-2C10-F9AA6078045B}"/>
              </a:ext>
            </a:extLst>
          </p:cNvPr>
          <p:cNvSpPr/>
          <p:nvPr/>
        </p:nvSpPr>
        <p:spPr>
          <a:xfrm>
            <a:off x="533609" y="1290932"/>
            <a:ext cx="502920" cy="292608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050" dirty="0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2C5600FA-5651-F0B0-6535-C7B7A48DAB85}"/>
              </a:ext>
            </a:extLst>
          </p:cNvPr>
          <p:cNvSpPr/>
          <p:nvPr/>
        </p:nvSpPr>
        <p:spPr>
          <a:xfrm>
            <a:off x="1036529" y="1290932"/>
            <a:ext cx="502920" cy="292608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050" dirty="0"/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973349FF-251B-E0E1-4497-4B9A8D3858DC}"/>
              </a:ext>
            </a:extLst>
          </p:cNvPr>
          <p:cNvSpPr/>
          <p:nvPr/>
        </p:nvSpPr>
        <p:spPr>
          <a:xfrm>
            <a:off x="1539449" y="1290932"/>
            <a:ext cx="502920" cy="292608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050" dirty="0"/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1FC8ACD0-242F-0F4E-BA1C-5EF5C0DD19FB}"/>
              </a:ext>
            </a:extLst>
          </p:cNvPr>
          <p:cNvSpPr/>
          <p:nvPr/>
        </p:nvSpPr>
        <p:spPr>
          <a:xfrm>
            <a:off x="2042369" y="1290932"/>
            <a:ext cx="502920" cy="292608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050" dirty="0"/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78675D72-F576-3E6B-41C3-7BC82CB34CBB}"/>
              </a:ext>
            </a:extLst>
          </p:cNvPr>
          <p:cNvSpPr/>
          <p:nvPr/>
        </p:nvSpPr>
        <p:spPr>
          <a:xfrm>
            <a:off x="2545289" y="1290932"/>
            <a:ext cx="502920" cy="292608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050" dirty="0"/>
          </a:p>
        </p:txBody>
      </p:sp>
      <p:sp>
        <p:nvSpPr>
          <p:cNvPr id="25" name="Text 9">
            <a:extLst>
              <a:ext uri="{FF2B5EF4-FFF2-40B4-BE49-F238E27FC236}">
                <a16:creationId xmlns:a16="http://schemas.microsoft.com/office/drawing/2014/main" id="{3852B398-27EA-86A6-6CAE-6D2870217054}"/>
              </a:ext>
            </a:extLst>
          </p:cNvPr>
          <p:cNvSpPr/>
          <p:nvPr/>
        </p:nvSpPr>
        <p:spPr>
          <a:xfrm>
            <a:off x="3048209" y="1290932"/>
            <a:ext cx="502920" cy="292608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050" dirty="0"/>
          </a:p>
        </p:txBody>
      </p:sp>
      <p:sp>
        <p:nvSpPr>
          <p:cNvPr id="27" name="Text 10">
            <a:extLst>
              <a:ext uri="{FF2B5EF4-FFF2-40B4-BE49-F238E27FC236}">
                <a16:creationId xmlns:a16="http://schemas.microsoft.com/office/drawing/2014/main" id="{C9A62F9A-CB98-394A-6569-022846DE721E}"/>
              </a:ext>
            </a:extLst>
          </p:cNvPr>
          <p:cNvSpPr/>
          <p:nvPr/>
        </p:nvSpPr>
        <p:spPr>
          <a:xfrm>
            <a:off x="3551129" y="1290932"/>
            <a:ext cx="502920" cy="292608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050" dirty="0"/>
          </a:p>
        </p:txBody>
      </p:sp>
      <p:sp>
        <p:nvSpPr>
          <p:cNvPr id="30" name="Text 11">
            <a:extLst>
              <a:ext uri="{FF2B5EF4-FFF2-40B4-BE49-F238E27FC236}">
                <a16:creationId xmlns:a16="http://schemas.microsoft.com/office/drawing/2014/main" id="{486303FA-4CEE-7A8B-8739-890373E9901B}"/>
              </a:ext>
            </a:extLst>
          </p:cNvPr>
          <p:cNvSpPr/>
          <p:nvPr/>
        </p:nvSpPr>
        <p:spPr>
          <a:xfrm>
            <a:off x="4054049" y="1290932"/>
            <a:ext cx="502920" cy="292608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050" dirty="0"/>
          </a:p>
        </p:txBody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A8419C83-42EE-82EF-47BE-21BA8C4E1231}"/>
              </a:ext>
            </a:extLst>
          </p:cNvPr>
          <p:cNvSpPr/>
          <p:nvPr/>
        </p:nvSpPr>
        <p:spPr>
          <a:xfrm>
            <a:off x="533609" y="1583540"/>
            <a:ext cx="502920" cy="512064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700" dirty="0"/>
          </a:p>
        </p:txBody>
      </p:sp>
      <p:sp>
        <p:nvSpPr>
          <p:cNvPr id="35" name="Text 13">
            <a:extLst>
              <a:ext uri="{FF2B5EF4-FFF2-40B4-BE49-F238E27FC236}">
                <a16:creationId xmlns:a16="http://schemas.microsoft.com/office/drawing/2014/main" id="{B36A928B-3780-AD6B-E0CE-3F03396BFC4F}"/>
              </a:ext>
            </a:extLst>
          </p:cNvPr>
          <p:cNvSpPr/>
          <p:nvPr/>
        </p:nvSpPr>
        <p:spPr>
          <a:xfrm>
            <a:off x="1036529" y="1583540"/>
            <a:ext cx="502920" cy="512064"/>
          </a:xfrm>
          <a:prstGeom prst="rect">
            <a:avLst/>
          </a:prstGeom>
          <a:solidFill>
            <a:srgbClr val="E9EDF2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700" dirty="0"/>
          </a:p>
        </p:txBody>
      </p:sp>
      <p:sp>
        <p:nvSpPr>
          <p:cNvPr id="39" name="Text 14">
            <a:extLst>
              <a:ext uri="{FF2B5EF4-FFF2-40B4-BE49-F238E27FC236}">
                <a16:creationId xmlns:a16="http://schemas.microsoft.com/office/drawing/2014/main" id="{9396C703-0EA1-E013-BEDB-2BC028CA18BC}"/>
              </a:ext>
            </a:extLst>
          </p:cNvPr>
          <p:cNvSpPr/>
          <p:nvPr/>
        </p:nvSpPr>
        <p:spPr>
          <a:xfrm>
            <a:off x="1539449" y="1583540"/>
            <a:ext cx="502920" cy="512064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</a:t>
            </a:r>
            <a:endParaRPr lang="en-US" sz="1700" dirty="0"/>
          </a:p>
        </p:txBody>
      </p:sp>
      <p:sp>
        <p:nvSpPr>
          <p:cNvPr id="43" name="Text 15">
            <a:extLst>
              <a:ext uri="{FF2B5EF4-FFF2-40B4-BE49-F238E27FC236}">
                <a16:creationId xmlns:a16="http://schemas.microsoft.com/office/drawing/2014/main" id="{97D77297-CD75-19BD-1805-AEE6600BF09E}"/>
              </a:ext>
            </a:extLst>
          </p:cNvPr>
          <p:cNvSpPr/>
          <p:nvPr/>
        </p:nvSpPr>
        <p:spPr>
          <a:xfrm>
            <a:off x="2042369" y="1583540"/>
            <a:ext cx="502920" cy="512064"/>
          </a:xfrm>
          <a:prstGeom prst="rect">
            <a:avLst/>
          </a:prstGeom>
          <a:solidFill>
            <a:srgbClr val="E9EDF2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700" dirty="0"/>
          </a:p>
        </p:txBody>
      </p:sp>
      <p:sp>
        <p:nvSpPr>
          <p:cNvPr id="47" name="Text 16">
            <a:extLst>
              <a:ext uri="{FF2B5EF4-FFF2-40B4-BE49-F238E27FC236}">
                <a16:creationId xmlns:a16="http://schemas.microsoft.com/office/drawing/2014/main" id="{650D201F-44BD-FFA2-0B0B-1E035EA5B4D2}"/>
              </a:ext>
            </a:extLst>
          </p:cNvPr>
          <p:cNvSpPr/>
          <p:nvPr/>
        </p:nvSpPr>
        <p:spPr>
          <a:xfrm>
            <a:off x="2545289" y="1583540"/>
            <a:ext cx="502920" cy="512064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</a:t>
            </a:r>
            <a:endParaRPr lang="en-US" sz="1700" dirty="0"/>
          </a:p>
        </p:txBody>
      </p:sp>
      <p:sp>
        <p:nvSpPr>
          <p:cNvPr id="51" name="Text 17">
            <a:extLst>
              <a:ext uri="{FF2B5EF4-FFF2-40B4-BE49-F238E27FC236}">
                <a16:creationId xmlns:a16="http://schemas.microsoft.com/office/drawing/2014/main" id="{D66837AE-A12B-36A4-A3B5-6520DB341B39}"/>
              </a:ext>
            </a:extLst>
          </p:cNvPr>
          <p:cNvSpPr/>
          <p:nvPr/>
        </p:nvSpPr>
        <p:spPr>
          <a:xfrm>
            <a:off x="3048209" y="1583540"/>
            <a:ext cx="502920" cy="512064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</a:t>
            </a:r>
            <a:endParaRPr lang="en-US" sz="1700" dirty="0"/>
          </a:p>
        </p:txBody>
      </p:sp>
      <p:sp>
        <p:nvSpPr>
          <p:cNvPr id="54" name="Text 18">
            <a:extLst>
              <a:ext uri="{FF2B5EF4-FFF2-40B4-BE49-F238E27FC236}">
                <a16:creationId xmlns:a16="http://schemas.microsoft.com/office/drawing/2014/main" id="{EC81DE75-5DD3-091A-7705-326E0A7E74D4}"/>
              </a:ext>
            </a:extLst>
          </p:cNvPr>
          <p:cNvSpPr/>
          <p:nvPr/>
        </p:nvSpPr>
        <p:spPr>
          <a:xfrm>
            <a:off x="3551129" y="1583540"/>
            <a:ext cx="502920" cy="512064"/>
          </a:xfrm>
          <a:prstGeom prst="rect">
            <a:avLst/>
          </a:prstGeom>
          <a:solidFill>
            <a:srgbClr val="E9EDF2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700" dirty="0"/>
          </a:p>
        </p:txBody>
      </p:sp>
      <p:sp>
        <p:nvSpPr>
          <p:cNvPr id="57" name="Text 19">
            <a:extLst>
              <a:ext uri="{FF2B5EF4-FFF2-40B4-BE49-F238E27FC236}">
                <a16:creationId xmlns:a16="http://schemas.microsoft.com/office/drawing/2014/main" id="{D735B07B-8DDA-ABFC-F3ED-C271E43618CA}"/>
              </a:ext>
            </a:extLst>
          </p:cNvPr>
          <p:cNvSpPr/>
          <p:nvPr/>
        </p:nvSpPr>
        <p:spPr>
          <a:xfrm>
            <a:off x="4054049" y="1583540"/>
            <a:ext cx="502920" cy="512064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</a:t>
            </a:r>
            <a:endParaRPr lang="en-US" sz="1700" dirty="0"/>
          </a:p>
        </p:txBody>
      </p:sp>
      <p:sp>
        <p:nvSpPr>
          <p:cNvPr id="60" name="Text 20">
            <a:extLst>
              <a:ext uri="{FF2B5EF4-FFF2-40B4-BE49-F238E27FC236}">
                <a16:creationId xmlns:a16="http://schemas.microsoft.com/office/drawing/2014/main" id="{738034C0-B0BA-DF13-645A-FA756F3AE904}"/>
              </a:ext>
            </a:extLst>
          </p:cNvPr>
          <p:cNvSpPr/>
          <p:nvPr/>
        </p:nvSpPr>
        <p:spPr>
          <a:xfrm>
            <a:off x="533609" y="2205332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66273"/>
                </a:solidFill>
              </a:rPr>
              <a:t>Sparse vector after comparison</a:t>
            </a:r>
            <a:endParaRPr lang="en-US" sz="1250" dirty="0"/>
          </a:p>
        </p:txBody>
      </p:sp>
      <p:sp>
        <p:nvSpPr>
          <p:cNvPr id="63" name="Shape 21">
            <a:extLst>
              <a:ext uri="{FF2B5EF4-FFF2-40B4-BE49-F238E27FC236}">
                <a16:creationId xmlns:a16="http://schemas.microsoft.com/office/drawing/2014/main" id="{C604374B-8D24-2EB8-41B1-5E3136233CE0}"/>
              </a:ext>
            </a:extLst>
          </p:cNvPr>
          <p:cNvSpPr/>
          <p:nvPr/>
        </p:nvSpPr>
        <p:spPr>
          <a:xfrm>
            <a:off x="4877009" y="1839572"/>
            <a:ext cx="1737360" cy="0"/>
          </a:xfrm>
          <a:prstGeom prst="line">
            <a:avLst/>
          </a:prstGeom>
          <a:noFill/>
          <a:ln w="27940">
            <a:solidFill>
              <a:srgbClr val="0B2D5C"/>
            </a:solidFill>
            <a:prstDash val="solid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6" name="Text 22">
            <a:extLst>
              <a:ext uri="{FF2B5EF4-FFF2-40B4-BE49-F238E27FC236}">
                <a16:creationId xmlns:a16="http://schemas.microsoft.com/office/drawing/2014/main" id="{FA335D12-F576-5BF8-646A-59E440E6B6AB}"/>
              </a:ext>
            </a:extLst>
          </p:cNvPr>
          <p:cNvSpPr/>
          <p:nvPr/>
        </p:nvSpPr>
        <p:spPr>
          <a:xfrm>
            <a:off x="5059889" y="1446380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B2D5C"/>
                </a:solidFill>
              </a:rPr>
              <a:t>Zero Eliminator</a:t>
            </a:r>
            <a:endParaRPr lang="en-US" sz="1350" dirty="0"/>
          </a:p>
        </p:txBody>
      </p:sp>
      <p:sp>
        <p:nvSpPr>
          <p:cNvPr id="70" name="Text 23">
            <a:extLst>
              <a:ext uri="{FF2B5EF4-FFF2-40B4-BE49-F238E27FC236}">
                <a16:creationId xmlns:a16="http://schemas.microsoft.com/office/drawing/2014/main" id="{A43F6D66-838D-3322-DF1E-43057EC35436}"/>
              </a:ext>
            </a:extLst>
          </p:cNvPr>
          <p:cNvSpPr/>
          <p:nvPr/>
        </p:nvSpPr>
        <p:spPr>
          <a:xfrm>
            <a:off x="6888689" y="925172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D5C"/>
                </a:solidFill>
              </a:rPr>
              <a:t>Output: dense stream</a:t>
            </a:r>
            <a:endParaRPr lang="en-US" sz="1700" dirty="0"/>
          </a:p>
        </p:txBody>
      </p:sp>
      <p:sp>
        <p:nvSpPr>
          <p:cNvPr id="74" name="Text 24">
            <a:extLst>
              <a:ext uri="{FF2B5EF4-FFF2-40B4-BE49-F238E27FC236}">
                <a16:creationId xmlns:a16="http://schemas.microsoft.com/office/drawing/2014/main" id="{CA1CA73E-3AC4-F13C-9E96-EAEF57C72C0A}"/>
              </a:ext>
            </a:extLst>
          </p:cNvPr>
          <p:cNvSpPr/>
          <p:nvPr/>
        </p:nvSpPr>
        <p:spPr>
          <a:xfrm>
            <a:off x="6888689" y="1290932"/>
            <a:ext cx="502920" cy="292608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050" dirty="0"/>
          </a:p>
        </p:txBody>
      </p:sp>
      <p:sp>
        <p:nvSpPr>
          <p:cNvPr id="78" name="Text 25">
            <a:extLst>
              <a:ext uri="{FF2B5EF4-FFF2-40B4-BE49-F238E27FC236}">
                <a16:creationId xmlns:a16="http://schemas.microsoft.com/office/drawing/2014/main" id="{F449DAC4-87A9-D739-1779-7BC981D613B6}"/>
              </a:ext>
            </a:extLst>
          </p:cNvPr>
          <p:cNvSpPr/>
          <p:nvPr/>
        </p:nvSpPr>
        <p:spPr>
          <a:xfrm>
            <a:off x="7391609" y="1290932"/>
            <a:ext cx="502920" cy="292608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050" dirty="0"/>
          </a:p>
        </p:txBody>
      </p:sp>
      <p:sp>
        <p:nvSpPr>
          <p:cNvPr id="82" name="Text 26">
            <a:extLst>
              <a:ext uri="{FF2B5EF4-FFF2-40B4-BE49-F238E27FC236}">
                <a16:creationId xmlns:a16="http://schemas.microsoft.com/office/drawing/2014/main" id="{3B68F7B4-4004-4A0C-2958-C3AC3439C629}"/>
              </a:ext>
            </a:extLst>
          </p:cNvPr>
          <p:cNvSpPr/>
          <p:nvPr/>
        </p:nvSpPr>
        <p:spPr>
          <a:xfrm>
            <a:off x="7894529" y="1290932"/>
            <a:ext cx="502920" cy="292608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050" dirty="0"/>
          </a:p>
        </p:txBody>
      </p:sp>
      <p:sp>
        <p:nvSpPr>
          <p:cNvPr id="86" name="Text 27">
            <a:extLst>
              <a:ext uri="{FF2B5EF4-FFF2-40B4-BE49-F238E27FC236}">
                <a16:creationId xmlns:a16="http://schemas.microsoft.com/office/drawing/2014/main" id="{7F80CD9F-9A39-986A-31BE-7B6762D5FA63}"/>
              </a:ext>
            </a:extLst>
          </p:cNvPr>
          <p:cNvSpPr/>
          <p:nvPr/>
        </p:nvSpPr>
        <p:spPr>
          <a:xfrm>
            <a:off x="8397449" y="1290932"/>
            <a:ext cx="502920" cy="292608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050" dirty="0"/>
          </a:p>
        </p:txBody>
      </p:sp>
      <p:sp>
        <p:nvSpPr>
          <p:cNvPr id="90" name="Text 28">
            <a:extLst>
              <a:ext uri="{FF2B5EF4-FFF2-40B4-BE49-F238E27FC236}">
                <a16:creationId xmlns:a16="http://schemas.microsoft.com/office/drawing/2014/main" id="{14928126-5917-D6F9-FEF2-37CD5CE19861}"/>
              </a:ext>
            </a:extLst>
          </p:cNvPr>
          <p:cNvSpPr/>
          <p:nvPr/>
        </p:nvSpPr>
        <p:spPr>
          <a:xfrm>
            <a:off x="8900369" y="1290932"/>
            <a:ext cx="502920" cy="292608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050" dirty="0"/>
          </a:p>
        </p:txBody>
      </p:sp>
      <p:sp>
        <p:nvSpPr>
          <p:cNvPr id="94" name="Text 29">
            <a:extLst>
              <a:ext uri="{FF2B5EF4-FFF2-40B4-BE49-F238E27FC236}">
                <a16:creationId xmlns:a16="http://schemas.microsoft.com/office/drawing/2014/main" id="{09A2CDB7-37E0-6E7C-8B62-A3DD05FDA28D}"/>
              </a:ext>
            </a:extLst>
          </p:cNvPr>
          <p:cNvSpPr/>
          <p:nvPr/>
        </p:nvSpPr>
        <p:spPr>
          <a:xfrm>
            <a:off x="9403289" y="1290932"/>
            <a:ext cx="502920" cy="292608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050" dirty="0"/>
          </a:p>
        </p:txBody>
      </p:sp>
      <p:sp>
        <p:nvSpPr>
          <p:cNvPr id="98" name="Text 30">
            <a:extLst>
              <a:ext uri="{FF2B5EF4-FFF2-40B4-BE49-F238E27FC236}">
                <a16:creationId xmlns:a16="http://schemas.microsoft.com/office/drawing/2014/main" id="{41ED22E5-030B-EFDD-8ADC-18398CD0417F}"/>
              </a:ext>
            </a:extLst>
          </p:cNvPr>
          <p:cNvSpPr/>
          <p:nvPr/>
        </p:nvSpPr>
        <p:spPr>
          <a:xfrm>
            <a:off x="9906209" y="1290932"/>
            <a:ext cx="502920" cy="292608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050" dirty="0"/>
          </a:p>
        </p:txBody>
      </p:sp>
      <p:sp>
        <p:nvSpPr>
          <p:cNvPr id="102" name="Text 31">
            <a:extLst>
              <a:ext uri="{FF2B5EF4-FFF2-40B4-BE49-F238E27FC236}">
                <a16:creationId xmlns:a16="http://schemas.microsoft.com/office/drawing/2014/main" id="{ECB1D0A0-5974-6C3E-5EED-78962EEB0292}"/>
              </a:ext>
            </a:extLst>
          </p:cNvPr>
          <p:cNvSpPr/>
          <p:nvPr/>
        </p:nvSpPr>
        <p:spPr>
          <a:xfrm>
            <a:off x="10409129" y="1290932"/>
            <a:ext cx="502920" cy="292608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050" dirty="0"/>
          </a:p>
        </p:txBody>
      </p:sp>
      <p:sp>
        <p:nvSpPr>
          <p:cNvPr id="105" name="Text 32">
            <a:extLst>
              <a:ext uri="{FF2B5EF4-FFF2-40B4-BE49-F238E27FC236}">
                <a16:creationId xmlns:a16="http://schemas.microsoft.com/office/drawing/2014/main" id="{CE570960-39CB-B6EB-E064-8C2A61BA4513}"/>
              </a:ext>
            </a:extLst>
          </p:cNvPr>
          <p:cNvSpPr/>
          <p:nvPr/>
        </p:nvSpPr>
        <p:spPr>
          <a:xfrm>
            <a:off x="6888689" y="1583540"/>
            <a:ext cx="502920" cy="512064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700" dirty="0"/>
          </a:p>
        </p:txBody>
      </p:sp>
      <p:sp>
        <p:nvSpPr>
          <p:cNvPr id="107" name="Text 33">
            <a:extLst>
              <a:ext uri="{FF2B5EF4-FFF2-40B4-BE49-F238E27FC236}">
                <a16:creationId xmlns:a16="http://schemas.microsoft.com/office/drawing/2014/main" id="{132FC139-7F44-DD7D-152F-D37D0AE37562}"/>
              </a:ext>
            </a:extLst>
          </p:cNvPr>
          <p:cNvSpPr/>
          <p:nvPr/>
        </p:nvSpPr>
        <p:spPr>
          <a:xfrm>
            <a:off x="7391609" y="1583540"/>
            <a:ext cx="502920" cy="512064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</a:t>
            </a:r>
            <a:endParaRPr lang="en-US" sz="1700" dirty="0"/>
          </a:p>
        </p:txBody>
      </p:sp>
      <p:sp>
        <p:nvSpPr>
          <p:cNvPr id="109" name="Text 34">
            <a:extLst>
              <a:ext uri="{FF2B5EF4-FFF2-40B4-BE49-F238E27FC236}">
                <a16:creationId xmlns:a16="http://schemas.microsoft.com/office/drawing/2014/main" id="{9B41918A-0523-AAA2-6C93-B0D64A849B32}"/>
              </a:ext>
            </a:extLst>
          </p:cNvPr>
          <p:cNvSpPr/>
          <p:nvPr/>
        </p:nvSpPr>
        <p:spPr>
          <a:xfrm>
            <a:off x="7894529" y="1583540"/>
            <a:ext cx="502920" cy="512064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</a:t>
            </a:r>
            <a:endParaRPr lang="en-US" sz="1700" dirty="0"/>
          </a:p>
        </p:txBody>
      </p:sp>
      <p:sp>
        <p:nvSpPr>
          <p:cNvPr id="111" name="Text 35">
            <a:extLst>
              <a:ext uri="{FF2B5EF4-FFF2-40B4-BE49-F238E27FC236}">
                <a16:creationId xmlns:a16="http://schemas.microsoft.com/office/drawing/2014/main" id="{EC748A32-A663-C568-F638-7C91A3391724}"/>
              </a:ext>
            </a:extLst>
          </p:cNvPr>
          <p:cNvSpPr/>
          <p:nvPr/>
        </p:nvSpPr>
        <p:spPr>
          <a:xfrm>
            <a:off x="8397449" y="1583540"/>
            <a:ext cx="502920" cy="512064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</a:t>
            </a:r>
            <a:endParaRPr lang="en-US" sz="1700" dirty="0"/>
          </a:p>
        </p:txBody>
      </p:sp>
      <p:sp>
        <p:nvSpPr>
          <p:cNvPr id="113" name="Text 36">
            <a:extLst>
              <a:ext uri="{FF2B5EF4-FFF2-40B4-BE49-F238E27FC236}">
                <a16:creationId xmlns:a16="http://schemas.microsoft.com/office/drawing/2014/main" id="{EBAE078A-9D2E-BB8E-E411-DBD06F966E8F}"/>
              </a:ext>
            </a:extLst>
          </p:cNvPr>
          <p:cNvSpPr/>
          <p:nvPr/>
        </p:nvSpPr>
        <p:spPr>
          <a:xfrm>
            <a:off x="8900369" y="1583540"/>
            <a:ext cx="502920" cy="512064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</a:t>
            </a:r>
            <a:endParaRPr lang="en-US" sz="1700" dirty="0"/>
          </a:p>
        </p:txBody>
      </p:sp>
      <p:sp>
        <p:nvSpPr>
          <p:cNvPr id="115" name="Text 37">
            <a:extLst>
              <a:ext uri="{FF2B5EF4-FFF2-40B4-BE49-F238E27FC236}">
                <a16:creationId xmlns:a16="http://schemas.microsoft.com/office/drawing/2014/main" id="{37C03427-68C9-60FC-6209-67714B8C9F7A}"/>
              </a:ext>
            </a:extLst>
          </p:cNvPr>
          <p:cNvSpPr/>
          <p:nvPr/>
        </p:nvSpPr>
        <p:spPr>
          <a:xfrm>
            <a:off x="9403289" y="1583540"/>
            <a:ext cx="502920" cy="512064"/>
          </a:xfrm>
          <a:prstGeom prst="rect">
            <a:avLst/>
          </a:prstGeom>
          <a:solidFill>
            <a:srgbClr val="E9EDF2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700" dirty="0"/>
          </a:p>
        </p:txBody>
      </p:sp>
      <p:sp>
        <p:nvSpPr>
          <p:cNvPr id="117" name="Text 38">
            <a:extLst>
              <a:ext uri="{FF2B5EF4-FFF2-40B4-BE49-F238E27FC236}">
                <a16:creationId xmlns:a16="http://schemas.microsoft.com/office/drawing/2014/main" id="{2D6C2A40-82BC-46A0-A9B1-8ECF2930FB1A}"/>
              </a:ext>
            </a:extLst>
          </p:cNvPr>
          <p:cNvSpPr/>
          <p:nvPr/>
        </p:nvSpPr>
        <p:spPr>
          <a:xfrm>
            <a:off x="9906209" y="1583540"/>
            <a:ext cx="502920" cy="512064"/>
          </a:xfrm>
          <a:prstGeom prst="rect">
            <a:avLst/>
          </a:prstGeom>
          <a:solidFill>
            <a:srgbClr val="E9EDF2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700" dirty="0"/>
          </a:p>
        </p:txBody>
      </p:sp>
      <p:sp>
        <p:nvSpPr>
          <p:cNvPr id="119" name="Text 39">
            <a:extLst>
              <a:ext uri="{FF2B5EF4-FFF2-40B4-BE49-F238E27FC236}">
                <a16:creationId xmlns:a16="http://schemas.microsoft.com/office/drawing/2014/main" id="{79CE8DF7-7D39-0E97-00F8-36AC2B438E5F}"/>
              </a:ext>
            </a:extLst>
          </p:cNvPr>
          <p:cNvSpPr/>
          <p:nvPr/>
        </p:nvSpPr>
        <p:spPr>
          <a:xfrm>
            <a:off x="10409129" y="1583540"/>
            <a:ext cx="502920" cy="512064"/>
          </a:xfrm>
          <a:prstGeom prst="rect">
            <a:avLst/>
          </a:prstGeom>
          <a:solidFill>
            <a:srgbClr val="E9EDF2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700" dirty="0"/>
          </a:p>
        </p:txBody>
      </p:sp>
      <p:sp>
        <p:nvSpPr>
          <p:cNvPr id="121" name="Text 40">
            <a:extLst>
              <a:ext uri="{FF2B5EF4-FFF2-40B4-BE49-F238E27FC236}">
                <a16:creationId xmlns:a16="http://schemas.microsoft.com/office/drawing/2014/main" id="{5CEB8DE6-B265-E212-DDEF-C6F6975C4DE3}"/>
              </a:ext>
            </a:extLst>
          </p:cNvPr>
          <p:cNvSpPr/>
          <p:nvPr/>
        </p:nvSpPr>
        <p:spPr>
          <a:xfrm>
            <a:off x="6888689" y="2205332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66273"/>
                </a:solidFill>
              </a:rPr>
              <a:t>Valid elements keep the original relative order</a:t>
            </a:r>
            <a:endParaRPr lang="en-US" sz="1250" dirty="0"/>
          </a:p>
        </p:txBody>
      </p:sp>
      <p:sp>
        <p:nvSpPr>
          <p:cNvPr id="123" name="Shape 41">
            <a:extLst>
              <a:ext uri="{FF2B5EF4-FFF2-40B4-BE49-F238E27FC236}">
                <a16:creationId xmlns:a16="http://schemas.microsoft.com/office/drawing/2014/main" id="{F6F41EF4-120A-BCFC-996A-ABD869175561}"/>
              </a:ext>
            </a:extLst>
          </p:cNvPr>
          <p:cNvSpPr/>
          <p:nvPr/>
        </p:nvSpPr>
        <p:spPr>
          <a:xfrm>
            <a:off x="533609" y="3028292"/>
            <a:ext cx="10972800" cy="1143000"/>
          </a:xfrm>
          <a:prstGeom prst="roundRect">
            <a:avLst>
              <a:gd name="adj" fmla="val 6400"/>
            </a:avLst>
          </a:prstGeom>
          <a:solidFill>
            <a:srgbClr val="F8FBFF"/>
          </a:solidFill>
          <a:ln w="15240">
            <a:solidFill>
              <a:srgbClr val="1F77B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5" name="Text 42">
            <a:extLst>
              <a:ext uri="{FF2B5EF4-FFF2-40B4-BE49-F238E27FC236}">
                <a16:creationId xmlns:a16="http://schemas.microsoft.com/office/drawing/2014/main" id="{1789A821-766D-DDBF-0BC5-D360D910C03E}"/>
              </a:ext>
            </a:extLst>
          </p:cNvPr>
          <p:cNvSpPr/>
          <p:nvPr/>
        </p:nvSpPr>
        <p:spPr>
          <a:xfrm>
            <a:off x="762209" y="321117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D5C"/>
                </a:solidFill>
              </a:rPr>
              <a:t>Core operation</a:t>
            </a:r>
            <a:endParaRPr lang="en-US" sz="1400" dirty="0"/>
          </a:p>
        </p:txBody>
      </p:sp>
      <p:sp>
        <p:nvSpPr>
          <p:cNvPr id="127" name="Text 43">
            <a:extLst>
              <a:ext uri="{FF2B5EF4-FFF2-40B4-BE49-F238E27FC236}">
                <a16:creationId xmlns:a16="http://schemas.microsoft.com/office/drawing/2014/main" id="{C79F3A05-F882-6A45-7139-1272C03A4554}"/>
              </a:ext>
            </a:extLst>
          </p:cNvPr>
          <p:cNvSpPr/>
          <p:nvPr/>
        </p:nvSpPr>
        <p:spPr>
          <a:xfrm>
            <a:off x="2956769" y="321117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11827"/>
                </a:solidFill>
              </a:rPr>
              <a:t>For each valid element, count how many zeros are before it, then shift it left by that count.</a:t>
            </a:r>
            <a:endParaRPr lang="en-US" sz="1600" dirty="0"/>
          </a:p>
        </p:txBody>
      </p:sp>
      <p:sp>
        <p:nvSpPr>
          <p:cNvPr id="129" name="Text 44">
            <a:extLst>
              <a:ext uri="{FF2B5EF4-FFF2-40B4-BE49-F238E27FC236}">
                <a16:creationId xmlns:a16="http://schemas.microsoft.com/office/drawing/2014/main" id="{90BEBD4D-D59C-5CA1-5B0F-CB1E370E64BF}"/>
              </a:ext>
            </a:extLst>
          </p:cNvPr>
          <p:cNvSpPr/>
          <p:nvPr/>
        </p:nvSpPr>
        <p:spPr>
          <a:xfrm>
            <a:off x="3185369" y="3558644"/>
            <a:ext cx="5577840" cy="438912"/>
          </a:xfrm>
          <a:prstGeom prst="rect">
            <a:avLst/>
          </a:prstGeom>
          <a:solidFill>
            <a:srgbClr val="FFFFFF"/>
          </a:solidFill>
          <a:ln w="17780">
            <a:solidFill>
              <a:srgbClr val="1F77B4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300" dirty="0">
                <a:solidFill>
                  <a:srgbClr val="111827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new_index(xᵢ) = i − zᵢ</a:t>
            </a:r>
            <a:endParaRPr lang="en-US" sz="2300" dirty="0"/>
          </a:p>
        </p:txBody>
      </p:sp>
      <p:sp>
        <p:nvSpPr>
          <p:cNvPr id="131" name="Text 45">
            <a:extLst>
              <a:ext uri="{FF2B5EF4-FFF2-40B4-BE49-F238E27FC236}">
                <a16:creationId xmlns:a16="http://schemas.microsoft.com/office/drawing/2014/main" id="{A5242623-8BD4-4F2C-89B2-C10666A79098}"/>
              </a:ext>
            </a:extLst>
          </p:cNvPr>
          <p:cNvSpPr/>
          <p:nvPr/>
        </p:nvSpPr>
        <p:spPr>
          <a:xfrm>
            <a:off x="716489" y="4582772"/>
            <a:ext cx="2286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77B4"/>
                </a:solidFill>
              </a:rPr>
              <a:t>•</a:t>
            </a:r>
            <a:endParaRPr lang="en-US" sz="1400" dirty="0"/>
          </a:p>
        </p:txBody>
      </p:sp>
      <p:sp>
        <p:nvSpPr>
          <p:cNvPr id="133" name="Text 46">
            <a:extLst>
              <a:ext uri="{FF2B5EF4-FFF2-40B4-BE49-F238E27FC236}">
                <a16:creationId xmlns:a16="http://schemas.microsoft.com/office/drawing/2014/main" id="{812CE627-607A-86C4-3703-8D73E71D4D63}"/>
              </a:ext>
            </a:extLst>
          </p:cNvPr>
          <p:cNvSpPr/>
          <p:nvPr/>
        </p:nvSpPr>
        <p:spPr>
          <a:xfrm>
            <a:off x="972521" y="4582772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11827"/>
                </a:solidFill>
              </a:rPr>
              <a:t>Used after top-k filtering to remove zeros before pushing values into FIFO.</a:t>
            </a:r>
            <a:endParaRPr lang="en-US" sz="1400" dirty="0"/>
          </a:p>
        </p:txBody>
      </p:sp>
      <p:sp>
        <p:nvSpPr>
          <p:cNvPr id="135" name="Text 47">
            <a:extLst>
              <a:ext uri="{FF2B5EF4-FFF2-40B4-BE49-F238E27FC236}">
                <a16:creationId xmlns:a16="http://schemas.microsoft.com/office/drawing/2014/main" id="{7AFB0D51-FF4D-B107-D9AB-D22A6C27F5CA}"/>
              </a:ext>
            </a:extLst>
          </p:cNvPr>
          <p:cNvSpPr/>
          <p:nvPr/>
        </p:nvSpPr>
        <p:spPr>
          <a:xfrm>
            <a:off x="716489" y="4930244"/>
            <a:ext cx="2286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77B4"/>
                </a:solidFill>
              </a:rPr>
              <a:t>•</a:t>
            </a:r>
            <a:endParaRPr lang="en-US" sz="1400" dirty="0"/>
          </a:p>
        </p:txBody>
      </p:sp>
      <p:sp>
        <p:nvSpPr>
          <p:cNvPr id="137" name="Text 48">
            <a:extLst>
              <a:ext uri="{FF2B5EF4-FFF2-40B4-BE49-F238E27FC236}">
                <a16:creationId xmlns:a16="http://schemas.microsoft.com/office/drawing/2014/main" id="{51666D02-159E-7E31-A40F-C9E4815144CB}"/>
              </a:ext>
            </a:extLst>
          </p:cNvPr>
          <p:cNvSpPr/>
          <p:nvPr/>
        </p:nvSpPr>
        <p:spPr>
          <a:xfrm>
            <a:off x="972521" y="4930244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11827"/>
                </a:solidFill>
              </a:rPr>
              <a:t>Does not sort values; it only compacts valid items.</a:t>
            </a:r>
            <a:endParaRPr lang="en-US" sz="1400" dirty="0"/>
          </a:p>
        </p:txBody>
      </p:sp>
      <p:sp>
        <p:nvSpPr>
          <p:cNvPr id="139" name="Text 49">
            <a:extLst>
              <a:ext uri="{FF2B5EF4-FFF2-40B4-BE49-F238E27FC236}">
                <a16:creationId xmlns:a16="http://schemas.microsoft.com/office/drawing/2014/main" id="{B0EAFDD9-2E57-BAF0-BAF0-2CE3E9C531C2}"/>
              </a:ext>
            </a:extLst>
          </p:cNvPr>
          <p:cNvSpPr/>
          <p:nvPr/>
        </p:nvSpPr>
        <p:spPr>
          <a:xfrm>
            <a:off x="716489" y="5277716"/>
            <a:ext cx="2286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77B4"/>
                </a:solidFill>
              </a:rPr>
              <a:t>•</a:t>
            </a:r>
            <a:endParaRPr lang="en-US" sz="1400" dirty="0"/>
          </a:p>
        </p:txBody>
      </p:sp>
      <p:sp>
        <p:nvSpPr>
          <p:cNvPr id="141" name="Text 50">
            <a:extLst>
              <a:ext uri="{FF2B5EF4-FFF2-40B4-BE49-F238E27FC236}">
                <a16:creationId xmlns:a16="http://schemas.microsoft.com/office/drawing/2014/main" id="{E7FDC74F-5EEC-F8A0-A0CA-DCDBE1ADF958}"/>
              </a:ext>
            </a:extLst>
          </p:cNvPr>
          <p:cNvSpPr/>
          <p:nvPr/>
        </p:nvSpPr>
        <p:spPr>
          <a:xfrm>
            <a:off x="972521" y="5277716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11827"/>
                </a:solidFill>
              </a:rPr>
              <a:t>Scores and their token/value/head IDs move together.</a:t>
            </a:r>
            <a:endParaRPr lang="en-US" sz="1400" dirty="0"/>
          </a:p>
        </p:txBody>
      </p:sp>
      <p:sp>
        <p:nvSpPr>
          <p:cNvPr id="143" name="Shape 51">
            <a:extLst>
              <a:ext uri="{FF2B5EF4-FFF2-40B4-BE49-F238E27FC236}">
                <a16:creationId xmlns:a16="http://schemas.microsoft.com/office/drawing/2014/main" id="{24F5F3FB-C569-3E22-CA5B-319DF506102D}"/>
              </a:ext>
            </a:extLst>
          </p:cNvPr>
          <p:cNvSpPr/>
          <p:nvPr/>
        </p:nvSpPr>
        <p:spPr>
          <a:xfrm>
            <a:off x="305009" y="5835500"/>
            <a:ext cx="11292840" cy="0"/>
          </a:xfrm>
          <a:prstGeom prst="line">
            <a:avLst/>
          </a:prstGeom>
          <a:noFill/>
          <a:ln w="20320">
            <a:solidFill>
              <a:srgbClr val="0B2D5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5" name="Text 52">
            <a:extLst>
              <a:ext uri="{FF2B5EF4-FFF2-40B4-BE49-F238E27FC236}">
                <a16:creationId xmlns:a16="http://schemas.microsoft.com/office/drawing/2014/main" id="{67C3AF48-C866-3DF5-F9E8-DFA76B66A753}"/>
              </a:ext>
            </a:extLst>
          </p:cNvPr>
          <p:cNvSpPr/>
          <p:nvPr/>
        </p:nvSpPr>
        <p:spPr>
          <a:xfrm>
            <a:off x="442169" y="59269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2D5C"/>
                </a:solidFill>
              </a:rPr>
              <a:t>Zero Eliminator = order-preserving compression of nonzero elements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623525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3F79A-92CF-AA3B-CFF3-6C1971CE2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759B1242-15F5-2C19-049F-0DF160DE8A9D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BD7F4822-6E32-1E0A-ABC7-A9FBD7DB4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9EF3F864-2248-034F-FE2F-E097528A58BD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F506EA35-2E79-1A80-A04C-E455B8163611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Zero Eliminator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57C3D3C1-639E-3880-270C-3C887DFC031F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2C73F327-E5B2-2614-CB36-14D38B317661}"/>
              </a:ext>
            </a:extLst>
          </p:cNvPr>
          <p:cNvSpPr/>
          <p:nvPr/>
        </p:nvSpPr>
        <p:spPr>
          <a:xfrm>
            <a:off x="438912" y="941832"/>
            <a:ext cx="11201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66273"/>
                </a:solidFill>
              </a:rPr>
              <a:t>For each position, compute the prefix count of zeros that appeared earlier in the vector.</a:t>
            </a:r>
            <a:endParaRPr lang="en-US" sz="1350" dirty="0"/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192951EA-7058-CA13-380B-39085DB5BA80}"/>
              </a:ext>
            </a:extLst>
          </p:cNvPr>
          <p:cNvSpPr/>
          <p:nvPr/>
        </p:nvSpPr>
        <p:spPr>
          <a:xfrm>
            <a:off x="640080" y="141732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D5C"/>
                </a:solidFill>
              </a:rPr>
              <a:t>Input vector</a:t>
            </a:r>
            <a:endParaRPr lang="en-US" sz="1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 4">
                <a:extLst>
                  <a:ext uri="{FF2B5EF4-FFF2-40B4-BE49-F238E27FC236}">
                    <a16:creationId xmlns:a16="http://schemas.microsoft.com/office/drawing/2014/main" id="{AE9A1C6B-676B-1FB5-5AD8-1862CE2DA7B0}"/>
                  </a:ext>
                </a:extLst>
              </p:cNvPr>
              <p:cNvSpPr/>
              <p:nvPr/>
            </p:nvSpPr>
            <p:spPr>
              <a:xfrm>
                <a:off x="640080" y="1783080"/>
                <a:ext cx="658368" cy="292608"/>
              </a:xfrm>
              <a:prstGeom prst="rect">
                <a:avLst/>
              </a:prstGeom>
              <a:solidFill>
                <a:srgbClr val="F3F5F7"/>
              </a:solidFill>
              <a:ln w="12700">
                <a:solidFill>
                  <a:srgbClr val="C9D1DB"/>
                </a:solidFill>
              </a:ln>
            </p:spPr>
            <p:txBody>
              <a:bodyPr wrap="square" lIns="508" tIns="508" rIns="508" bIns="508" rtlCol="0" anchor="ctr"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050" dirty="0" smtClean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1050" i="1" dirty="0" smtClean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ko-KR" sz="1050" i="0" dirty="0" smtClean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050" dirty="0"/>
              </a:p>
            </p:txBody>
          </p:sp>
        </mc:Choice>
        <mc:Fallback>
          <p:sp>
            <p:nvSpPr>
              <p:cNvPr id="14" name="Text 4">
                <a:extLst>
                  <a:ext uri="{FF2B5EF4-FFF2-40B4-BE49-F238E27FC236}">
                    <a16:creationId xmlns:a16="http://schemas.microsoft.com/office/drawing/2014/main" id="{AE9A1C6B-676B-1FB5-5AD8-1862CE2DA7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" y="1783080"/>
                <a:ext cx="658368" cy="2926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solidFill>
                  <a:srgbClr val="C9D1DB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 5">
                <a:extLst>
                  <a:ext uri="{FF2B5EF4-FFF2-40B4-BE49-F238E27FC236}">
                    <a16:creationId xmlns:a16="http://schemas.microsoft.com/office/drawing/2014/main" id="{61A77978-09AD-17DE-1886-BCD1FE954323}"/>
                  </a:ext>
                </a:extLst>
              </p:cNvPr>
              <p:cNvSpPr/>
              <p:nvPr/>
            </p:nvSpPr>
            <p:spPr>
              <a:xfrm>
                <a:off x="1298448" y="1783080"/>
                <a:ext cx="658368" cy="292608"/>
              </a:xfrm>
              <a:prstGeom prst="rect">
                <a:avLst/>
              </a:prstGeom>
              <a:solidFill>
                <a:srgbClr val="F3F5F7"/>
              </a:solidFill>
              <a:ln w="12700">
                <a:solidFill>
                  <a:srgbClr val="C9D1DB"/>
                </a:solidFill>
              </a:ln>
            </p:spPr>
            <p:txBody>
              <a:bodyPr wrap="square" lIns="508" tIns="508" rIns="508" bIns="508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050" dirty="0" smtClean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050" i="1" dirty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ko-KR" sz="1050" i="0" dirty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050" dirty="0"/>
              </a:p>
            </p:txBody>
          </p:sp>
        </mc:Choice>
        <mc:Fallback>
          <p:sp>
            <p:nvSpPr>
              <p:cNvPr id="17" name="Text 5">
                <a:extLst>
                  <a:ext uri="{FF2B5EF4-FFF2-40B4-BE49-F238E27FC236}">
                    <a16:creationId xmlns:a16="http://schemas.microsoft.com/office/drawing/2014/main" id="{61A77978-09AD-17DE-1886-BCD1FE9543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8448" y="1783080"/>
                <a:ext cx="658368" cy="2926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2700">
                <a:solidFill>
                  <a:srgbClr val="C9D1DB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 6">
                <a:extLst>
                  <a:ext uri="{FF2B5EF4-FFF2-40B4-BE49-F238E27FC236}">
                    <a16:creationId xmlns:a16="http://schemas.microsoft.com/office/drawing/2014/main" id="{E8C670AE-E244-195C-F26B-64E991E044AC}"/>
                  </a:ext>
                </a:extLst>
              </p:cNvPr>
              <p:cNvSpPr/>
              <p:nvPr/>
            </p:nvSpPr>
            <p:spPr>
              <a:xfrm>
                <a:off x="1956816" y="1783080"/>
                <a:ext cx="658368" cy="292608"/>
              </a:xfrm>
              <a:prstGeom prst="rect">
                <a:avLst/>
              </a:prstGeom>
              <a:solidFill>
                <a:srgbClr val="F3F5F7"/>
              </a:solidFill>
              <a:ln w="12700">
                <a:solidFill>
                  <a:srgbClr val="C9D1DB"/>
                </a:solidFill>
              </a:ln>
            </p:spPr>
            <p:txBody>
              <a:bodyPr wrap="square" lIns="508" tIns="508" rIns="508" bIns="508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050" dirty="0" smtClean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050" i="1" dirty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ko-KR" sz="1050" i="0" dirty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050" dirty="0"/>
              </a:p>
            </p:txBody>
          </p:sp>
        </mc:Choice>
        <mc:Fallback>
          <p:sp>
            <p:nvSpPr>
              <p:cNvPr id="21" name="Text 6">
                <a:extLst>
                  <a:ext uri="{FF2B5EF4-FFF2-40B4-BE49-F238E27FC236}">
                    <a16:creationId xmlns:a16="http://schemas.microsoft.com/office/drawing/2014/main" id="{E8C670AE-E244-195C-F26B-64E991E044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6816" y="1783080"/>
                <a:ext cx="658368" cy="2926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2700">
                <a:solidFill>
                  <a:srgbClr val="C9D1DB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 7">
                <a:extLst>
                  <a:ext uri="{FF2B5EF4-FFF2-40B4-BE49-F238E27FC236}">
                    <a16:creationId xmlns:a16="http://schemas.microsoft.com/office/drawing/2014/main" id="{4CE9333F-1505-670D-424B-39638DEB94AD}"/>
                  </a:ext>
                </a:extLst>
              </p:cNvPr>
              <p:cNvSpPr/>
              <p:nvPr/>
            </p:nvSpPr>
            <p:spPr>
              <a:xfrm>
                <a:off x="2615184" y="1783080"/>
                <a:ext cx="658368" cy="292608"/>
              </a:xfrm>
              <a:prstGeom prst="rect">
                <a:avLst/>
              </a:prstGeom>
              <a:solidFill>
                <a:srgbClr val="F3F5F7"/>
              </a:solidFill>
              <a:ln w="12700">
                <a:solidFill>
                  <a:srgbClr val="C9D1DB"/>
                </a:solidFill>
              </a:ln>
            </p:spPr>
            <p:txBody>
              <a:bodyPr wrap="square" lIns="508" tIns="508" rIns="508" bIns="508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050" dirty="0" smtClean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050" i="1" dirty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ko-KR" sz="1050" i="0" dirty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050" dirty="0"/>
              </a:p>
            </p:txBody>
          </p:sp>
        </mc:Choice>
        <mc:Fallback>
          <p:sp>
            <p:nvSpPr>
              <p:cNvPr id="24" name="Text 7">
                <a:extLst>
                  <a:ext uri="{FF2B5EF4-FFF2-40B4-BE49-F238E27FC236}">
                    <a16:creationId xmlns:a16="http://schemas.microsoft.com/office/drawing/2014/main" id="{4CE9333F-1505-670D-424B-39638DEB94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5184" y="1783080"/>
                <a:ext cx="658368" cy="2926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>
                <a:solidFill>
                  <a:srgbClr val="C9D1DB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 8">
                <a:extLst>
                  <a:ext uri="{FF2B5EF4-FFF2-40B4-BE49-F238E27FC236}">
                    <a16:creationId xmlns:a16="http://schemas.microsoft.com/office/drawing/2014/main" id="{EB4DF8EE-5A56-DDB5-DCC8-F7191AAE35AB}"/>
                  </a:ext>
                </a:extLst>
              </p:cNvPr>
              <p:cNvSpPr/>
              <p:nvPr/>
            </p:nvSpPr>
            <p:spPr>
              <a:xfrm>
                <a:off x="3273552" y="1783080"/>
                <a:ext cx="658368" cy="292608"/>
              </a:xfrm>
              <a:prstGeom prst="rect">
                <a:avLst/>
              </a:prstGeom>
              <a:solidFill>
                <a:srgbClr val="F3F5F7"/>
              </a:solidFill>
              <a:ln w="12700">
                <a:solidFill>
                  <a:srgbClr val="C9D1DB"/>
                </a:solidFill>
              </a:ln>
            </p:spPr>
            <p:txBody>
              <a:bodyPr wrap="square" lIns="508" tIns="508" rIns="508" bIns="508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050" dirty="0" smtClean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050" i="1" dirty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ko-KR" sz="1050" i="0" dirty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1050" dirty="0"/>
              </a:p>
            </p:txBody>
          </p:sp>
        </mc:Choice>
        <mc:Fallback>
          <p:sp>
            <p:nvSpPr>
              <p:cNvPr id="28" name="Text 8">
                <a:extLst>
                  <a:ext uri="{FF2B5EF4-FFF2-40B4-BE49-F238E27FC236}">
                    <a16:creationId xmlns:a16="http://schemas.microsoft.com/office/drawing/2014/main" id="{EB4DF8EE-5A56-DDB5-DCC8-F7191AAE35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3552" y="1783080"/>
                <a:ext cx="658368" cy="2926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2700">
                <a:solidFill>
                  <a:srgbClr val="C9D1DB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 9">
                <a:extLst>
                  <a:ext uri="{FF2B5EF4-FFF2-40B4-BE49-F238E27FC236}">
                    <a16:creationId xmlns:a16="http://schemas.microsoft.com/office/drawing/2014/main" id="{354A1959-D216-28C6-3152-2C91D8922192}"/>
                  </a:ext>
                </a:extLst>
              </p:cNvPr>
              <p:cNvSpPr/>
              <p:nvPr/>
            </p:nvSpPr>
            <p:spPr>
              <a:xfrm>
                <a:off x="3931920" y="1783080"/>
                <a:ext cx="658368" cy="292608"/>
              </a:xfrm>
              <a:prstGeom prst="rect">
                <a:avLst/>
              </a:prstGeom>
              <a:solidFill>
                <a:srgbClr val="F3F5F7"/>
              </a:solidFill>
              <a:ln w="12700">
                <a:solidFill>
                  <a:srgbClr val="C9D1DB"/>
                </a:solidFill>
              </a:ln>
            </p:spPr>
            <p:txBody>
              <a:bodyPr wrap="square" lIns="508" tIns="508" rIns="508" bIns="508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050" dirty="0" smtClean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050" i="1" dirty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ko-KR" sz="1050" i="0" dirty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1050" dirty="0"/>
              </a:p>
            </p:txBody>
          </p:sp>
        </mc:Choice>
        <mc:Fallback>
          <p:sp>
            <p:nvSpPr>
              <p:cNvPr id="31" name="Text 9">
                <a:extLst>
                  <a:ext uri="{FF2B5EF4-FFF2-40B4-BE49-F238E27FC236}">
                    <a16:creationId xmlns:a16="http://schemas.microsoft.com/office/drawing/2014/main" id="{354A1959-D216-28C6-3152-2C91D89221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920" y="1783080"/>
                <a:ext cx="658368" cy="2926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2700">
                <a:solidFill>
                  <a:srgbClr val="C9D1DB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 10">
                <a:extLst>
                  <a:ext uri="{FF2B5EF4-FFF2-40B4-BE49-F238E27FC236}">
                    <a16:creationId xmlns:a16="http://schemas.microsoft.com/office/drawing/2014/main" id="{7EF85365-0739-E369-E474-49F5A7BFC3E3}"/>
                  </a:ext>
                </a:extLst>
              </p:cNvPr>
              <p:cNvSpPr/>
              <p:nvPr/>
            </p:nvSpPr>
            <p:spPr>
              <a:xfrm>
                <a:off x="4590288" y="1783080"/>
                <a:ext cx="658368" cy="292608"/>
              </a:xfrm>
              <a:prstGeom prst="rect">
                <a:avLst/>
              </a:prstGeom>
              <a:solidFill>
                <a:srgbClr val="F3F5F7"/>
              </a:solidFill>
              <a:ln w="12700">
                <a:solidFill>
                  <a:srgbClr val="C9D1DB"/>
                </a:solidFill>
              </a:ln>
            </p:spPr>
            <p:txBody>
              <a:bodyPr wrap="square" lIns="508" tIns="508" rIns="508" bIns="508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050" dirty="0" smtClean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050" i="1" dirty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ko-KR" sz="1050" i="0" dirty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1050" dirty="0"/>
              </a:p>
            </p:txBody>
          </p:sp>
        </mc:Choice>
        <mc:Fallback>
          <p:sp>
            <p:nvSpPr>
              <p:cNvPr id="34" name="Text 10">
                <a:extLst>
                  <a:ext uri="{FF2B5EF4-FFF2-40B4-BE49-F238E27FC236}">
                    <a16:creationId xmlns:a16="http://schemas.microsoft.com/office/drawing/2014/main" id="{7EF85365-0739-E369-E474-49F5A7BFC3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0288" y="1783080"/>
                <a:ext cx="658368" cy="2926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2700">
                <a:solidFill>
                  <a:srgbClr val="C9D1DB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 11">
                <a:extLst>
                  <a:ext uri="{FF2B5EF4-FFF2-40B4-BE49-F238E27FC236}">
                    <a16:creationId xmlns:a16="http://schemas.microsoft.com/office/drawing/2014/main" id="{46E0A32A-6AC7-644C-C32F-46B4856B0F10}"/>
                  </a:ext>
                </a:extLst>
              </p:cNvPr>
              <p:cNvSpPr/>
              <p:nvPr/>
            </p:nvSpPr>
            <p:spPr>
              <a:xfrm>
                <a:off x="5248656" y="1783080"/>
                <a:ext cx="658368" cy="292608"/>
              </a:xfrm>
              <a:prstGeom prst="rect">
                <a:avLst/>
              </a:prstGeom>
              <a:solidFill>
                <a:srgbClr val="F3F5F7"/>
              </a:solidFill>
              <a:ln w="12700">
                <a:solidFill>
                  <a:srgbClr val="C9D1DB"/>
                </a:solidFill>
              </a:ln>
            </p:spPr>
            <p:txBody>
              <a:bodyPr wrap="square" lIns="508" tIns="508" rIns="508" bIns="508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050" dirty="0" smtClean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050" i="1" dirty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ko-KR" sz="1050" i="0" dirty="0">
                              <a:solidFill>
                                <a:srgbClr val="566273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</m:oMath>
                  </m:oMathPara>
                </a14:m>
                <a:endParaRPr lang="en-US" sz="1050" dirty="0"/>
              </a:p>
            </p:txBody>
          </p:sp>
        </mc:Choice>
        <mc:Fallback>
          <p:sp>
            <p:nvSpPr>
              <p:cNvPr id="37" name="Text 11">
                <a:extLst>
                  <a:ext uri="{FF2B5EF4-FFF2-40B4-BE49-F238E27FC236}">
                    <a16:creationId xmlns:a16="http://schemas.microsoft.com/office/drawing/2014/main" id="{46E0A32A-6AC7-644C-C32F-46B4856B0F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656" y="1783080"/>
                <a:ext cx="658368" cy="2926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12700">
                <a:solidFill>
                  <a:srgbClr val="C9D1DB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 12">
            <a:extLst>
              <a:ext uri="{FF2B5EF4-FFF2-40B4-BE49-F238E27FC236}">
                <a16:creationId xmlns:a16="http://schemas.microsoft.com/office/drawing/2014/main" id="{561520D0-631D-C2E6-2EE0-859D98F608D7}"/>
              </a:ext>
            </a:extLst>
          </p:cNvPr>
          <p:cNvSpPr/>
          <p:nvPr/>
        </p:nvSpPr>
        <p:spPr>
          <a:xfrm>
            <a:off x="640080" y="2075688"/>
            <a:ext cx="658368" cy="502920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600" dirty="0"/>
          </a:p>
        </p:txBody>
      </p:sp>
      <p:sp>
        <p:nvSpPr>
          <p:cNvPr id="42" name="Text 13">
            <a:extLst>
              <a:ext uri="{FF2B5EF4-FFF2-40B4-BE49-F238E27FC236}">
                <a16:creationId xmlns:a16="http://schemas.microsoft.com/office/drawing/2014/main" id="{FE425FFF-3D90-D23B-28DD-B0365E6D9660}"/>
              </a:ext>
            </a:extLst>
          </p:cNvPr>
          <p:cNvSpPr/>
          <p:nvPr/>
        </p:nvSpPr>
        <p:spPr>
          <a:xfrm>
            <a:off x="1298448" y="2075688"/>
            <a:ext cx="658368" cy="502920"/>
          </a:xfrm>
          <a:prstGeom prst="rect">
            <a:avLst/>
          </a:prstGeom>
          <a:solidFill>
            <a:srgbClr val="E9EDF2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600" dirty="0"/>
          </a:p>
        </p:txBody>
      </p:sp>
      <p:sp>
        <p:nvSpPr>
          <p:cNvPr id="45" name="Text 14">
            <a:extLst>
              <a:ext uri="{FF2B5EF4-FFF2-40B4-BE49-F238E27FC236}">
                <a16:creationId xmlns:a16="http://schemas.microsoft.com/office/drawing/2014/main" id="{0709D136-5DF2-DB16-5AA6-B8D4CE0DCA39}"/>
              </a:ext>
            </a:extLst>
          </p:cNvPr>
          <p:cNvSpPr/>
          <p:nvPr/>
        </p:nvSpPr>
        <p:spPr>
          <a:xfrm>
            <a:off x="1956816" y="2075688"/>
            <a:ext cx="658368" cy="502920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</a:t>
            </a:r>
            <a:endParaRPr lang="en-US" sz="1600" dirty="0"/>
          </a:p>
        </p:txBody>
      </p:sp>
      <p:sp>
        <p:nvSpPr>
          <p:cNvPr id="48" name="Text 15">
            <a:extLst>
              <a:ext uri="{FF2B5EF4-FFF2-40B4-BE49-F238E27FC236}">
                <a16:creationId xmlns:a16="http://schemas.microsoft.com/office/drawing/2014/main" id="{2693EE4B-E0B4-C685-EEA7-D59F9A11D4CE}"/>
              </a:ext>
            </a:extLst>
          </p:cNvPr>
          <p:cNvSpPr/>
          <p:nvPr/>
        </p:nvSpPr>
        <p:spPr>
          <a:xfrm>
            <a:off x="2615184" y="2075688"/>
            <a:ext cx="658368" cy="502920"/>
          </a:xfrm>
          <a:prstGeom prst="rect">
            <a:avLst/>
          </a:prstGeom>
          <a:solidFill>
            <a:srgbClr val="E9EDF2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600" dirty="0"/>
          </a:p>
        </p:txBody>
      </p:sp>
      <p:sp>
        <p:nvSpPr>
          <p:cNvPr id="50" name="Text 16">
            <a:extLst>
              <a:ext uri="{FF2B5EF4-FFF2-40B4-BE49-F238E27FC236}">
                <a16:creationId xmlns:a16="http://schemas.microsoft.com/office/drawing/2014/main" id="{81B4AFB2-396E-AE6D-5B94-B13740F41908}"/>
              </a:ext>
            </a:extLst>
          </p:cNvPr>
          <p:cNvSpPr/>
          <p:nvPr/>
        </p:nvSpPr>
        <p:spPr>
          <a:xfrm>
            <a:off x="3273552" y="2075688"/>
            <a:ext cx="658368" cy="502920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</a:t>
            </a:r>
            <a:endParaRPr lang="en-US" sz="1600" dirty="0"/>
          </a:p>
        </p:txBody>
      </p:sp>
      <p:sp>
        <p:nvSpPr>
          <p:cNvPr id="53" name="Text 17">
            <a:extLst>
              <a:ext uri="{FF2B5EF4-FFF2-40B4-BE49-F238E27FC236}">
                <a16:creationId xmlns:a16="http://schemas.microsoft.com/office/drawing/2014/main" id="{59F33AB0-9797-C72E-2807-6C8F69E4D881}"/>
              </a:ext>
            </a:extLst>
          </p:cNvPr>
          <p:cNvSpPr/>
          <p:nvPr/>
        </p:nvSpPr>
        <p:spPr>
          <a:xfrm>
            <a:off x="3931920" y="2075688"/>
            <a:ext cx="658368" cy="502920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</a:t>
            </a:r>
            <a:endParaRPr lang="en-US" sz="1600" dirty="0"/>
          </a:p>
        </p:txBody>
      </p:sp>
      <p:sp>
        <p:nvSpPr>
          <p:cNvPr id="56" name="Text 18">
            <a:extLst>
              <a:ext uri="{FF2B5EF4-FFF2-40B4-BE49-F238E27FC236}">
                <a16:creationId xmlns:a16="http://schemas.microsoft.com/office/drawing/2014/main" id="{C75A38AB-2511-B717-1CA9-9FBF13B71503}"/>
              </a:ext>
            </a:extLst>
          </p:cNvPr>
          <p:cNvSpPr/>
          <p:nvPr/>
        </p:nvSpPr>
        <p:spPr>
          <a:xfrm>
            <a:off x="4590288" y="2075688"/>
            <a:ext cx="658368" cy="502920"/>
          </a:xfrm>
          <a:prstGeom prst="rect">
            <a:avLst/>
          </a:prstGeom>
          <a:solidFill>
            <a:srgbClr val="E9EDF2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600" dirty="0"/>
          </a:p>
        </p:txBody>
      </p:sp>
      <p:sp>
        <p:nvSpPr>
          <p:cNvPr id="59" name="Text 19">
            <a:extLst>
              <a:ext uri="{FF2B5EF4-FFF2-40B4-BE49-F238E27FC236}">
                <a16:creationId xmlns:a16="http://schemas.microsoft.com/office/drawing/2014/main" id="{30DCD075-3E9F-9783-0060-2866BD571929}"/>
              </a:ext>
            </a:extLst>
          </p:cNvPr>
          <p:cNvSpPr/>
          <p:nvPr/>
        </p:nvSpPr>
        <p:spPr>
          <a:xfrm>
            <a:off x="5248656" y="2075688"/>
            <a:ext cx="658368" cy="502920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</a:t>
            </a:r>
            <a:endParaRPr lang="en-US" sz="1600" dirty="0"/>
          </a:p>
        </p:txBody>
      </p:sp>
      <p:sp>
        <p:nvSpPr>
          <p:cNvPr id="62" name="Text 20">
            <a:extLst>
              <a:ext uri="{FF2B5EF4-FFF2-40B4-BE49-F238E27FC236}">
                <a16:creationId xmlns:a16="http://schemas.microsoft.com/office/drawing/2014/main" id="{8A8B9D44-8A86-4CB9-225C-88032950877F}"/>
              </a:ext>
            </a:extLst>
          </p:cNvPr>
          <p:cNvSpPr/>
          <p:nvPr/>
        </p:nvSpPr>
        <p:spPr>
          <a:xfrm>
            <a:off x="640080" y="2671927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D5C"/>
                </a:solidFill>
              </a:rPr>
              <a:t>Prefix zero count</a:t>
            </a:r>
            <a:endParaRPr lang="en-US" sz="1600" dirty="0"/>
          </a:p>
        </p:txBody>
      </p:sp>
      <p:sp>
        <p:nvSpPr>
          <p:cNvPr id="65" name="Text 21">
            <a:extLst>
              <a:ext uri="{FF2B5EF4-FFF2-40B4-BE49-F238E27FC236}">
                <a16:creationId xmlns:a16="http://schemas.microsoft.com/office/drawing/2014/main" id="{423D034D-0063-21F9-9FF4-54ABB734C9FD}"/>
              </a:ext>
            </a:extLst>
          </p:cNvPr>
          <p:cNvSpPr/>
          <p:nvPr/>
        </p:nvSpPr>
        <p:spPr>
          <a:xfrm>
            <a:off x="640080" y="3037687"/>
            <a:ext cx="658368" cy="502920"/>
          </a:xfrm>
          <a:prstGeom prst="rect">
            <a:avLst/>
          </a:prstGeom>
          <a:solidFill>
            <a:srgbClr val="FFF8E1"/>
          </a:solidFill>
          <a:ln w="12700">
            <a:solidFill>
              <a:srgbClr val="C8B56E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600" dirty="0"/>
          </a:p>
        </p:txBody>
      </p:sp>
      <p:sp>
        <p:nvSpPr>
          <p:cNvPr id="68" name="Text 22">
            <a:extLst>
              <a:ext uri="{FF2B5EF4-FFF2-40B4-BE49-F238E27FC236}">
                <a16:creationId xmlns:a16="http://schemas.microsoft.com/office/drawing/2014/main" id="{BB1A2AF1-FA6A-13C5-2D3A-A2F42F8724BE}"/>
              </a:ext>
            </a:extLst>
          </p:cNvPr>
          <p:cNvSpPr/>
          <p:nvPr/>
        </p:nvSpPr>
        <p:spPr>
          <a:xfrm>
            <a:off x="1298448" y="3037687"/>
            <a:ext cx="658368" cy="502920"/>
          </a:xfrm>
          <a:prstGeom prst="rect">
            <a:avLst/>
          </a:prstGeom>
          <a:solidFill>
            <a:srgbClr val="FFF8E1"/>
          </a:solidFill>
          <a:ln w="12700">
            <a:solidFill>
              <a:srgbClr val="C8B56E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600" dirty="0"/>
          </a:p>
        </p:txBody>
      </p:sp>
      <p:sp>
        <p:nvSpPr>
          <p:cNvPr id="71" name="Text 23">
            <a:extLst>
              <a:ext uri="{FF2B5EF4-FFF2-40B4-BE49-F238E27FC236}">
                <a16:creationId xmlns:a16="http://schemas.microsoft.com/office/drawing/2014/main" id="{67295AF6-BDD0-D709-7244-4AEFDE866BBB}"/>
              </a:ext>
            </a:extLst>
          </p:cNvPr>
          <p:cNvSpPr/>
          <p:nvPr/>
        </p:nvSpPr>
        <p:spPr>
          <a:xfrm>
            <a:off x="1956816" y="3037687"/>
            <a:ext cx="658368" cy="502920"/>
          </a:xfrm>
          <a:prstGeom prst="rect">
            <a:avLst/>
          </a:prstGeom>
          <a:solidFill>
            <a:srgbClr val="FFF8E1"/>
          </a:solidFill>
          <a:ln w="12700">
            <a:solidFill>
              <a:srgbClr val="C8B56E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600" dirty="0"/>
          </a:p>
        </p:txBody>
      </p:sp>
      <p:sp>
        <p:nvSpPr>
          <p:cNvPr id="73" name="Text 24">
            <a:extLst>
              <a:ext uri="{FF2B5EF4-FFF2-40B4-BE49-F238E27FC236}">
                <a16:creationId xmlns:a16="http://schemas.microsoft.com/office/drawing/2014/main" id="{63327067-4D0B-86C3-7804-B4657CC972DC}"/>
              </a:ext>
            </a:extLst>
          </p:cNvPr>
          <p:cNvSpPr/>
          <p:nvPr/>
        </p:nvSpPr>
        <p:spPr>
          <a:xfrm>
            <a:off x="2615184" y="3037687"/>
            <a:ext cx="658368" cy="502920"/>
          </a:xfrm>
          <a:prstGeom prst="rect">
            <a:avLst/>
          </a:prstGeom>
          <a:solidFill>
            <a:srgbClr val="FFF8E1"/>
          </a:solidFill>
          <a:ln w="12700">
            <a:solidFill>
              <a:srgbClr val="C8B56E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600" dirty="0"/>
          </a:p>
        </p:txBody>
      </p:sp>
      <p:sp>
        <p:nvSpPr>
          <p:cNvPr id="76" name="Text 25">
            <a:extLst>
              <a:ext uri="{FF2B5EF4-FFF2-40B4-BE49-F238E27FC236}">
                <a16:creationId xmlns:a16="http://schemas.microsoft.com/office/drawing/2014/main" id="{7D9646B5-C234-2B71-94E1-07FA67C90A85}"/>
              </a:ext>
            </a:extLst>
          </p:cNvPr>
          <p:cNvSpPr/>
          <p:nvPr/>
        </p:nvSpPr>
        <p:spPr>
          <a:xfrm>
            <a:off x="3273552" y="3037687"/>
            <a:ext cx="658368" cy="502920"/>
          </a:xfrm>
          <a:prstGeom prst="rect">
            <a:avLst/>
          </a:prstGeom>
          <a:solidFill>
            <a:srgbClr val="FFF8E1"/>
          </a:solidFill>
          <a:ln w="12700">
            <a:solidFill>
              <a:srgbClr val="C8B56E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600" dirty="0"/>
          </a:p>
        </p:txBody>
      </p:sp>
      <p:sp>
        <p:nvSpPr>
          <p:cNvPr id="79" name="Text 26">
            <a:extLst>
              <a:ext uri="{FF2B5EF4-FFF2-40B4-BE49-F238E27FC236}">
                <a16:creationId xmlns:a16="http://schemas.microsoft.com/office/drawing/2014/main" id="{74C8E501-6809-34A4-BAD2-AC7F09073273}"/>
              </a:ext>
            </a:extLst>
          </p:cNvPr>
          <p:cNvSpPr/>
          <p:nvPr/>
        </p:nvSpPr>
        <p:spPr>
          <a:xfrm>
            <a:off x="3931920" y="3037687"/>
            <a:ext cx="658368" cy="502920"/>
          </a:xfrm>
          <a:prstGeom prst="rect">
            <a:avLst/>
          </a:prstGeom>
          <a:solidFill>
            <a:srgbClr val="FFF8E1"/>
          </a:solidFill>
          <a:ln w="12700">
            <a:solidFill>
              <a:srgbClr val="C8B56E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600" dirty="0"/>
          </a:p>
        </p:txBody>
      </p:sp>
      <p:sp>
        <p:nvSpPr>
          <p:cNvPr id="81" name="Text 27">
            <a:extLst>
              <a:ext uri="{FF2B5EF4-FFF2-40B4-BE49-F238E27FC236}">
                <a16:creationId xmlns:a16="http://schemas.microsoft.com/office/drawing/2014/main" id="{A11E419F-C833-17FA-8C74-DB476222D3B4}"/>
              </a:ext>
            </a:extLst>
          </p:cNvPr>
          <p:cNvSpPr/>
          <p:nvPr/>
        </p:nvSpPr>
        <p:spPr>
          <a:xfrm>
            <a:off x="4590288" y="3037687"/>
            <a:ext cx="658368" cy="502920"/>
          </a:xfrm>
          <a:prstGeom prst="rect">
            <a:avLst/>
          </a:prstGeom>
          <a:solidFill>
            <a:srgbClr val="FFF8E1"/>
          </a:solidFill>
          <a:ln w="12700">
            <a:solidFill>
              <a:srgbClr val="C8B56E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600" dirty="0"/>
          </a:p>
        </p:txBody>
      </p:sp>
      <p:sp>
        <p:nvSpPr>
          <p:cNvPr id="84" name="Text 28">
            <a:extLst>
              <a:ext uri="{FF2B5EF4-FFF2-40B4-BE49-F238E27FC236}">
                <a16:creationId xmlns:a16="http://schemas.microsoft.com/office/drawing/2014/main" id="{5B6FC716-E127-EED5-3FF3-2EF17865C478}"/>
              </a:ext>
            </a:extLst>
          </p:cNvPr>
          <p:cNvSpPr/>
          <p:nvPr/>
        </p:nvSpPr>
        <p:spPr>
          <a:xfrm>
            <a:off x="5248656" y="3037687"/>
            <a:ext cx="658368" cy="502920"/>
          </a:xfrm>
          <a:prstGeom prst="rect">
            <a:avLst/>
          </a:prstGeom>
          <a:solidFill>
            <a:srgbClr val="FFF8E1"/>
          </a:solidFill>
          <a:ln w="12700">
            <a:solidFill>
              <a:srgbClr val="C8B56E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600" dirty="0"/>
          </a:p>
        </p:txBody>
      </p:sp>
      <p:sp>
        <p:nvSpPr>
          <p:cNvPr id="87" name="Text 29">
            <a:extLst>
              <a:ext uri="{FF2B5EF4-FFF2-40B4-BE49-F238E27FC236}">
                <a16:creationId xmlns:a16="http://schemas.microsoft.com/office/drawing/2014/main" id="{3C0ADCFC-DFD2-E867-E7FC-3635A82F28EC}"/>
              </a:ext>
            </a:extLst>
          </p:cNvPr>
          <p:cNvSpPr/>
          <p:nvPr/>
        </p:nvSpPr>
        <p:spPr>
          <a:xfrm>
            <a:off x="6016752" y="3192635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66273"/>
                </a:solidFill>
              </a:rPr>
              <a:t>zero_cnt</a:t>
            </a:r>
            <a:endParaRPr lang="en-US" sz="1150" dirty="0"/>
          </a:p>
        </p:txBody>
      </p:sp>
      <p:sp>
        <p:nvSpPr>
          <p:cNvPr id="91" name="Text 30">
            <a:extLst>
              <a:ext uri="{FF2B5EF4-FFF2-40B4-BE49-F238E27FC236}">
                <a16:creationId xmlns:a16="http://schemas.microsoft.com/office/drawing/2014/main" id="{E393D489-526F-B24E-9848-34B32970B770}"/>
              </a:ext>
            </a:extLst>
          </p:cNvPr>
          <p:cNvSpPr/>
          <p:nvPr/>
        </p:nvSpPr>
        <p:spPr>
          <a:xfrm>
            <a:off x="6804326" y="1912469"/>
            <a:ext cx="4721684" cy="749808"/>
          </a:xfrm>
          <a:prstGeom prst="rect">
            <a:avLst/>
          </a:prstGeom>
          <a:solidFill>
            <a:srgbClr val="F8FBFF"/>
          </a:solidFill>
          <a:ln w="17780">
            <a:solidFill>
              <a:srgbClr val="1F77B4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600" dirty="0">
                <a:solidFill>
                  <a:srgbClr val="111827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zᵢ = Σⱼ₌₀ⁱ⁻¹ 1(xⱼ = 0)</a:t>
            </a:r>
            <a:endParaRPr lang="en-US" sz="2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3" name="Text 31">
                <a:extLst>
                  <a:ext uri="{FF2B5EF4-FFF2-40B4-BE49-F238E27FC236}">
                    <a16:creationId xmlns:a16="http://schemas.microsoft.com/office/drawing/2014/main" id="{FFE98067-E607-B64B-E8E3-80B82F309EDA}"/>
                  </a:ext>
                </a:extLst>
              </p:cNvPr>
              <p:cNvSpPr/>
              <p:nvPr/>
            </p:nvSpPr>
            <p:spPr>
              <a:xfrm>
                <a:off x="6804325" y="2854301"/>
                <a:ext cx="4721685" cy="749808"/>
              </a:xfrm>
              <a:prstGeom prst="rect">
                <a:avLst/>
              </a:prstGeom>
              <a:solidFill>
                <a:srgbClr val="FFFFFF"/>
              </a:solidFill>
              <a:ln w="17780">
                <a:solidFill>
                  <a:srgbClr val="A6B8CE"/>
                </a:solidFill>
              </a:ln>
            </p:spPr>
            <p:txBody>
              <a:bodyPr wrap="square" lIns="1016" tIns="1016" rIns="1016" bIns="1016" rtlCol="0" anchor="ctr">
                <a:norm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b="1" smtClean="0">
                          <a:latin typeface="Cambria Math" panose="02040503050406030204" pitchFamily="18" charset="0"/>
                        </a:rPr>
                        <m:t>𝟏</m:t>
                      </m:r>
                      <m:d>
                        <m:dPr>
                          <m:ctrlPr>
                            <a:rPr lang="en-US" altLang="ko-KR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ko-K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b="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ko-KR" b="0" i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d>
                      <m:r>
                        <m:rPr>
                          <m:nor/>
                        </m:rPr>
                        <a:rPr lang="en-US" altLang="ko-KR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ko-KR"/>
                        <m:t>=</m:t>
                      </m:r>
                      <m:r>
                        <a:rPr lang="en-US" altLang="ko-KR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ko-KR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ko-KR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aln/>
                                </m:rPr>
                                <a:rPr lang="en-US" altLang="ko-KR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altLang="ko-KR">
                                  <a:latin typeface="Cambria Math" panose="02040503050406030204" pitchFamily="18" charset="0"/>
                                </a:rPr>
                                <m:t>=0,</m:t>
                              </m:r>
                              <m:r>
                                <m:rPr>
                                  <m:nor/>
                                </m:rPr>
                                <a:rPr lang="ko-KR" altLang="ko-KR" dirty="0"/>
                                <m:t> </m:t>
                              </m:r>
                            </m:e>
                            <m:e>
                              <m:r>
                                <a:rPr lang="en-US" altLang="ko-KR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altLang="ko-KR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aln/>
                                </m:rPr>
                                <a:rPr lang="en-US" altLang="ko-KR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altLang="ko-KR">
                                  <a:latin typeface="Cambria Math" panose="02040503050406030204" pitchFamily="18" charset="0"/>
                                </a:rPr>
                                <m:t>≠0.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ko-KR" altLang="ko-KR" dirty="0"/>
              </a:p>
            </p:txBody>
          </p:sp>
        </mc:Choice>
        <mc:Fallback>
          <p:sp>
            <p:nvSpPr>
              <p:cNvPr id="93" name="Text 31">
                <a:extLst>
                  <a:ext uri="{FF2B5EF4-FFF2-40B4-BE49-F238E27FC236}">
                    <a16:creationId xmlns:a16="http://schemas.microsoft.com/office/drawing/2014/main" id="{FFE98067-E607-B64B-E8E3-80B82F309E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325" y="2854301"/>
                <a:ext cx="4721685" cy="7498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17780">
                <a:solidFill>
                  <a:srgbClr val="A6B8CE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Text 32">
            <a:extLst>
              <a:ext uri="{FF2B5EF4-FFF2-40B4-BE49-F238E27FC236}">
                <a16:creationId xmlns:a16="http://schemas.microsoft.com/office/drawing/2014/main" id="{C1156457-AE66-2848-CCF9-9FB303940AE4}"/>
              </a:ext>
            </a:extLst>
          </p:cNvPr>
          <p:cNvSpPr/>
          <p:nvPr/>
        </p:nvSpPr>
        <p:spPr>
          <a:xfrm>
            <a:off x="6804326" y="4061309"/>
            <a:ext cx="4721686" cy="1325880"/>
          </a:xfrm>
          <a:prstGeom prst="rect">
            <a:avLst/>
          </a:prstGeom>
          <a:solidFill>
            <a:srgbClr val="F8FBFF"/>
          </a:solidFill>
          <a:ln w="13970">
            <a:solidFill>
              <a:srgbClr val="A6B8C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111827"/>
                </a:solidFill>
              </a:rPr>
              <a:t>Example reading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11827"/>
                </a:solidFill>
              </a:rPr>
              <a:t>At position 4, the value is c. Before c, there are two zeros, so z₄ = 2.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11827"/>
                </a:solidFill>
              </a:rPr>
              <a:t>At position 7, the value is e. Before e, there are three zeros, so z₇ = 3.</a:t>
            </a:r>
            <a:endParaRPr lang="en-US" sz="1200" dirty="0"/>
          </a:p>
        </p:txBody>
      </p:sp>
      <p:sp>
        <p:nvSpPr>
          <p:cNvPr id="99" name="Text 33">
            <a:extLst>
              <a:ext uri="{FF2B5EF4-FFF2-40B4-BE49-F238E27FC236}">
                <a16:creationId xmlns:a16="http://schemas.microsoft.com/office/drawing/2014/main" id="{50E3F9D9-48AC-B1BE-8FF4-C55769F27325}"/>
              </a:ext>
            </a:extLst>
          </p:cNvPr>
          <p:cNvSpPr/>
          <p:nvPr/>
        </p:nvSpPr>
        <p:spPr>
          <a:xfrm>
            <a:off x="640080" y="3767328"/>
            <a:ext cx="1143000" cy="310896"/>
          </a:xfrm>
          <a:prstGeom prst="rect">
            <a:avLst/>
          </a:prstGeom>
          <a:solidFill>
            <a:srgbClr val="0B2D5C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Element</a:t>
            </a:r>
            <a:endParaRPr lang="en-US" sz="1150" dirty="0"/>
          </a:p>
        </p:txBody>
      </p:sp>
      <p:sp>
        <p:nvSpPr>
          <p:cNvPr id="101" name="Text 34">
            <a:extLst>
              <a:ext uri="{FF2B5EF4-FFF2-40B4-BE49-F238E27FC236}">
                <a16:creationId xmlns:a16="http://schemas.microsoft.com/office/drawing/2014/main" id="{3361CC4F-0A31-ACD4-BAB2-634A7332E2C7}"/>
              </a:ext>
            </a:extLst>
          </p:cNvPr>
          <p:cNvSpPr/>
          <p:nvPr/>
        </p:nvSpPr>
        <p:spPr>
          <a:xfrm>
            <a:off x="1783080" y="3767328"/>
            <a:ext cx="1280160" cy="310896"/>
          </a:xfrm>
          <a:prstGeom prst="rect">
            <a:avLst/>
          </a:prstGeom>
          <a:solidFill>
            <a:srgbClr val="0B2D5C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Original index</a:t>
            </a:r>
            <a:endParaRPr lang="en-US" sz="1150" dirty="0"/>
          </a:p>
        </p:txBody>
      </p:sp>
      <p:sp>
        <p:nvSpPr>
          <p:cNvPr id="104" name="Text 35">
            <a:extLst>
              <a:ext uri="{FF2B5EF4-FFF2-40B4-BE49-F238E27FC236}">
                <a16:creationId xmlns:a16="http://schemas.microsoft.com/office/drawing/2014/main" id="{F0340FB7-ACEC-6F5C-FA08-ABA0B9838D8A}"/>
              </a:ext>
            </a:extLst>
          </p:cNvPr>
          <p:cNvSpPr/>
          <p:nvPr/>
        </p:nvSpPr>
        <p:spPr>
          <a:xfrm>
            <a:off x="3063240" y="3767328"/>
            <a:ext cx="1280160" cy="310896"/>
          </a:xfrm>
          <a:prstGeom prst="rect">
            <a:avLst/>
          </a:prstGeom>
          <a:solidFill>
            <a:srgbClr val="0B2D5C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Zeros before</a:t>
            </a:r>
            <a:endParaRPr lang="en-US" sz="1150" dirty="0"/>
          </a:p>
        </p:txBody>
      </p:sp>
      <p:sp>
        <p:nvSpPr>
          <p:cNvPr id="108" name="Text 36">
            <a:extLst>
              <a:ext uri="{FF2B5EF4-FFF2-40B4-BE49-F238E27FC236}">
                <a16:creationId xmlns:a16="http://schemas.microsoft.com/office/drawing/2014/main" id="{DD40F13D-7694-4CFE-1BB1-D976A6C80C02}"/>
              </a:ext>
            </a:extLst>
          </p:cNvPr>
          <p:cNvSpPr/>
          <p:nvPr/>
        </p:nvSpPr>
        <p:spPr>
          <a:xfrm>
            <a:off x="4343400" y="3767328"/>
            <a:ext cx="1417320" cy="310896"/>
          </a:xfrm>
          <a:prstGeom prst="rect">
            <a:avLst/>
          </a:prstGeom>
          <a:solidFill>
            <a:srgbClr val="0B2D5C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Shift amount</a:t>
            </a:r>
            <a:endParaRPr lang="en-US" sz="1150" dirty="0"/>
          </a:p>
        </p:txBody>
      </p:sp>
      <p:sp>
        <p:nvSpPr>
          <p:cNvPr id="112" name="Text 37">
            <a:extLst>
              <a:ext uri="{FF2B5EF4-FFF2-40B4-BE49-F238E27FC236}">
                <a16:creationId xmlns:a16="http://schemas.microsoft.com/office/drawing/2014/main" id="{1B4F9FA8-C716-B3E0-C6C4-2713A54E257A}"/>
              </a:ext>
            </a:extLst>
          </p:cNvPr>
          <p:cNvSpPr/>
          <p:nvPr/>
        </p:nvSpPr>
        <p:spPr>
          <a:xfrm>
            <a:off x="640080" y="4078224"/>
            <a:ext cx="114300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150" dirty="0"/>
          </a:p>
        </p:txBody>
      </p:sp>
      <p:sp>
        <p:nvSpPr>
          <p:cNvPr id="116" name="Text 38">
            <a:extLst>
              <a:ext uri="{FF2B5EF4-FFF2-40B4-BE49-F238E27FC236}">
                <a16:creationId xmlns:a16="http://schemas.microsoft.com/office/drawing/2014/main" id="{BFA917C5-5DE5-E896-B1C9-4A7DC2CE2AF7}"/>
              </a:ext>
            </a:extLst>
          </p:cNvPr>
          <p:cNvSpPr/>
          <p:nvPr/>
        </p:nvSpPr>
        <p:spPr>
          <a:xfrm>
            <a:off x="1783080" y="4078224"/>
            <a:ext cx="128016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150" dirty="0"/>
          </a:p>
        </p:txBody>
      </p:sp>
      <p:sp>
        <p:nvSpPr>
          <p:cNvPr id="120" name="Text 39">
            <a:extLst>
              <a:ext uri="{FF2B5EF4-FFF2-40B4-BE49-F238E27FC236}">
                <a16:creationId xmlns:a16="http://schemas.microsoft.com/office/drawing/2014/main" id="{61834A09-8515-070C-1C88-8B14E8A636DF}"/>
              </a:ext>
            </a:extLst>
          </p:cNvPr>
          <p:cNvSpPr/>
          <p:nvPr/>
        </p:nvSpPr>
        <p:spPr>
          <a:xfrm>
            <a:off x="3063240" y="4078224"/>
            <a:ext cx="128016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150" dirty="0"/>
          </a:p>
        </p:txBody>
      </p:sp>
      <p:sp>
        <p:nvSpPr>
          <p:cNvPr id="124" name="Text 40">
            <a:extLst>
              <a:ext uri="{FF2B5EF4-FFF2-40B4-BE49-F238E27FC236}">
                <a16:creationId xmlns:a16="http://schemas.microsoft.com/office/drawing/2014/main" id="{83290774-F0C5-4DF5-D20B-2041B714B122}"/>
              </a:ext>
            </a:extLst>
          </p:cNvPr>
          <p:cNvSpPr/>
          <p:nvPr/>
        </p:nvSpPr>
        <p:spPr>
          <a:xfrm>
            <a:off x="4343400" y="4078224"/>
            <a:ext cx="141732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150" dirty="0"/>
          </a:p>
        </p:txBody>
      </p:sp>
      <p:sp>
        <p:nvSpPr>
          <p:cNvPr id="128" name="Text 41">
            <a:extLst>
              <a:ext uri="{FF2B5EF4-FFF2-40B4-BE49-F238E27FC236}">
                <a16:creationId xmlns:a16="http://schemas.microsoft.com/office/drawing/2014/main" id="{A9C6669C-A5C9-43E2-E20D-96403CBFBFAE}"/>
              </a:ext>
            </a:extLst>
          </p:cNvPr>
          <p:cNvSpPr/>
          <p:nvPr/>
        </p:nvSpPr>
        <p:spPr>
          <a:xfrm>
            <a:off x="640080" y="4389120"/>
            <a:ext cx="114300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</a:t>
            </a:r>
            <a:endParaRPr lang="en-US" sz="1150" dirty="0"/>
          </a:p>
        </p:txBody>
      </p:sp>
      <p:sp>
        <p:nvSpPr>
          <p:cNvPr id="132" name="Text 42">
            <a:extLst>
              <a:ext uri="{FF2B5EF4-FFF2-40B4-BE49-F238E27FC236}">
                <a16:creationId xmlns:a16="http://schemas.microsoft.com/office/drawing/2014/main" id="{E339CD5A-A7B2-E4B4-28F2-15CC7FDC8091}"/>
              </a:ext>
            </a:extLst>
          </p:cNvPr>
          <p:cNvSpPr/>
          <p:nvPr/>
        </p:nvSpPr>
        <p:spPr>
          <a:xfrm>
            <a:off x="1783080" y="4389120"/>
            <a:ext cx="128016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50" dirty="0"/>
          </a:p>
        </p:txBody>
      </p:sp>
      <p:sp>
        <p:nvSpPr>
          <p:cNvPr id="136" name="Text 43">
            <a:extLst>
              <a:ext uri="{FF2B5EF4-FFF2-40B4-BE49-F238E27FC236}">
                <a16:creationId xmlns:a16="http://schemas.microsoft.com/office/drawing/2014/main" id="{56C397E3-7507-A392-0162-431C4789DB87}"/>
              </a:ext>
            </a:extLst>
          </p:cNvPr>
          <p:cNvSpPr/>
          <p:nvPr/>
        </p:nvSpPr>
        <p:spPr>
          <a:xfrm>
            <a:off x="3063240" y="4389120"/>
            <a:ext cx="128016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50" dirty="0"/>
          </a:p>
        </p:txBody>
      </p:sp>
      <p:sp>
        <p:nvSpPr>
          <p:cNvPr id="140" name="Text 44">
            <a:extLst>
              <a:ext uri="{FF2B5EF4-FFF2-40B4-BE49-F238E27FC236}">
                <a16:creationId xmlns:a16="http://schemas.microsoft.com/office/drawing/2014/main" id="{C14C9FC9-FF50-D8F9-F074-5624F29B1285}"/>
              </a:ext>
            </a:extLst>
          </p:cNvPr>
          <p:cNvSpPr/>
          <p:nvPr/>
        </p:nvSpPr>
        <p:spPr>
          <a:xfrm>
            <a:off x="4343400" y="4389120"/>
            <a:ext cx="141732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50" dirty="0"/>
          </a:p>
        </p:txBody>
      </p:sp>
      <p:sp>
        <p:nvSpPr>
          <p:cNvPr id="144" name="Text 45">
            <a:extLst>
              <a:ext uri="{FF2B5EF4-FFF2-40B4-BE49-F238E27FC236}">
                <a16:creationId xmlns:a16="http://schemas.microsoft.com/office/drawing/2014/main" id="{F1A804A1-8961-4918-6EA5-6CA18941A414}"/>
              </a:ext>
            </a:extLst>
          </p:cNvPr>
          <p:cNvSpPr/>
          <p:nvPr/>
        </p:nvSpPr>
        <p:spPr>
          <a:xfrm>
            <a:off x="640080" y="4700016"/>
            <a:ext cx="114300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</a:t>
            </a:r>
            <a:endParaRPr lang="en-US" sz="1150" dirty="0"/>
          </a:p>
        </p:txBody>
      </p:sp>
      <p:sp>
        <p:nvSpPr>
          <p:cNvPr id="147" name="Text 46">
            <a:extLst>
              <a:ext uri="{FF2B5EF4-FFF2-40B4-BE49-F238E27FC236}">
                <a16:creationId xmlns:a16="http://schemas.microsoft.com/office/drawing/2014/main" id="{A6444D19-DDB9-8AE7-9DC8-6BB37803E580}"/>
              </a:ext>
            </a:extLst>
          </p:cNvPr>
          <p:cNvSpPr/>
          <p:nvPr/>
        </p:nvSpPr>
        <p:spPr>
          <a:xfrm>
            <a:off x="1783080" y="4700016"/>
            <a:ext cx="128016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150" dirty="0"/>
          </a:p>
        </p:txBody>
      </p:sp>
      <p:sp>
        <p:nvSpPr>
          <p:cNvPr id="149" name="Text 47">
            <a:extLst>
              <a:ext uri="{FF2B5EF4-FFF2-40B4-BE49-F238E27FC236}">
                <a16:creationId xmlns:a16="http://schemas.microsoft.com/office/drawing/2014/main" id="{4D8A3B3B-D33C-E604-9579-1758B81AC65A}"/>
              </a:ext>
            </a:extLst>
          </p:cNvPr>
          <p:cNvSpPr/>
          <p:nvPr/>
        </p:nvSpPr>
        <p:spPr>
          <a:xfrm>
            <a:off x="3063240" y="4700016"/>
            <a:ext cx="128016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50" dirty="0"/>
          </a:p>
        </p:txBody>
      </p:sp>
      <p:sp>
        <p:nvSpPr>
          <p:cNvPr id="151" name="Text 48">
            <a:extLst>
              <a:ext uri="{FF2B5EF4-FFF2-40B4-BE49-F238E27FC236}">
                <a16:creationId xmlns:a16="http://schemas.microsoft.com/office/drawing/2014/main" id="{B75D2EE1-07F6-8107-FFF4-DA332BB684C9}"/>
              </a:ext>
            </a:extLst>
          </p:cNvPr>
          <p:cNvSpPr/>
          <p:nvPr/>
        </p:nvSpPr>
        <p:spPr>
          <a:xfrm>
            <a:off x="4343400" y="4700016"/>
            <a:ext cx="141732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50" dirty="0"/>
          </a:p>
        </p:txBody>
      </p:sp>
      <p:sp>
        <p:nvSpPr>
          <p:cNvPr id="153" name="Text 49">
            <a:extLst>
              <a:ext uri="{FF2B5EF4-FFF2-40B4-BE49-F238E27FC236}">
                <a16:creationId xmlns:a16="http://schemas.microsoft.com/office/drawing/2014/main" id="{B3D143DB-CFCD-53F1-12FA-E64141D5AEC1}"/>
              </a:ext>
            </a:extLst>
          </p:cNvPr>
          <p:cNvSpPr/>
          <p:nvPr/>
        </p:nvSpPr>
        <p:spPr>
          <a:xfrm>
            <a:off x="640080" y="5010912"/>
            <a:ext cx="114300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</a:t>
            </a:r>
            <a:endParaRPr lang="en-US" sz="1150" dirty="0"/>
          </a:p>
        </p:txBody>
      </p:sp>
      <p:sp>
        <p:nvSpPr>
          <p:cNvPr id="155" name="Text 50">
            <a:extLst>
              <a:ext uri="{FF2B5EF4-FFF2-40B4-BE49-F238E27FC236}">
                <a16:creationId xmlns:a16="http://schemas.microsoft.com/office/drawing/2014/main" id="{568E120B-40A6-C5C9-F383-64373BF1905A}"/>
              </a:ext>
            </a:extLst>
          </p:cNvPr>
          <p:cNvSpPr/>
          <p:nvPr/>
        </p:nvSpPr>
        <p:spPr>
          <a:xfrm>
            <a:off x="1783080" y="5010912"/>
            <a:ext cx="128016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150" dirty="0"/>
          </a:p>
        </p:txBody>
      </p:sp>
      <p:sp>
        <p:nvSpPr>
          <p:cNvPr id="157" name="Text 51">
            <a:extLst>
              <a:ext uri="{FF2B5EF4-FFF2-40B4-BE49-F238E27FC236}">
                <a16:creationId xmlns:a16="http://schemas.microsoft.com/office/drawing/2014/main" id="{85E144A2-A120-2A0A-2FB6-07DEBD84B5E6}"/>
              </a:ext>
            </a:extLst>
          </p:cNvPr>
          <p:cNvSpPr/>
          <p:nvPr/>
        </p:nvSpPr>
        <p:spPr>
          <a:xfrm>
            <a:off x="3063240" y="5010912"/>
            <a:ext cx="128016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50" dirty="0"/>
          </a:p>
        </p:txBody>
      </p:sp>
      <p:sp>
        <p:nvSpPr>
          <p:cNvPr id="159" name="Text 52">
            <a:extLst>
              <a:ext uri="{FF2B5EF4-FFF2-40B4-BE49-F238E27FC236}">
                <a16:creationId xmlns:a16="http://schemas.microsoft.com/office/drawing/2014/main" id="{4D7695C6-57C9-FCF7-BD91-7414746DFA17}"/>
              </a:ext>
            </a:extLst>
          </p:cNvPr>
          <p:cNvSpPr/>
          <p:nvPr/>
        </p:nvSpPr>
        <p:spPr>
          <a:xfrm>
            <a:off x="4343400" y="5010912"/>
            <a:ext cx="141732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50" dirty="0"/>
          </a:p>
        </p:txBody>
      </p:sp>
      <p:sp>
        <p:nvSpPr>
          <p:cNvPr id="161" name="Text 53">
            <a:extLst>
              <a:ext uri="{FF2B5EF4-FFF2-40B4-BE49-F238E27FC236}">
                <a16:creationId xmlns:a16="http://schemas.microsoft.com/office/drawing/2014/main" id="{DDE1AD9D-943C-3986-2C9C-E9D83FFCB0E2}"/>
              </a:ext>
            </a:extLst>
          </p:cNvPr>
          <p:cNvSpPr/>
          <p:nvPr/>
        </p:nvSpPr>
        <p:spPr>
          <a:xfrm>
            <a:off x="640080" y="5321808"/>
            <a:ext cx="114300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</a:t>
            </a:r>
            <a:endParaRPr lang="en-US" sz="1150" dirty="0"/>
          </a:p>
        </p:txBody>
      </p:sp>
      <p:sp>
        <p:nvSpPr>
          <p:cNvPr id="163" name="Text 54">
            <a:extLst>
              <a:ext uri="{FF2B5EF4-FFF2-40B4-BE49-F238E27FC236}">
                <a16:creationId xmlns:a16="http://schemas.microsoft.com/office/drawing/2014/main" id="{084160C1-A9E8-3810-5B23-301B1AE8AE4E}"/>
              </a:ext>
            </a:extLst>
          </p:cNvPr>
          <p:cNvSpPr/>
          <p:nvPr/>
        </p:nvSpPr>
        <p:spPr>
          <a:xfrm>
            <a:off x="1783080" y="5321808"/>
            <a:ext cx="128016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150" dirty="0"/>
          </a:p>
        </p:txBody>
      </p:sp>
      <p:sp>
        <p:nvSpPr>
          <p:cNvPr id="165" name="Text 55">
            <a:extLst>
              <a:ext uri="{FF2B5EF4-FFF2-40B4-BE49-F238E27FC236}">
                <a16:creationId xmlns:a16="http://schemas.microsoft.com/office/drawing/2014/main" id="{D575FF63-89A3-6EFC-91DB-F3D917123F38}"/>
              </a:ext>
            </a:extLst>
          </p:cNvPr>
          <p:cNvSpPr/>
          <p:nvPr/>
        </p:nvSpPr>
        <p:spPr>
          <a:xfrm>
            <a:off x="3063240" y="5321808"/>
            <a:ext cx="128016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50" dirty="0"/>
          </a:p>
        </p:txBody>
      </p:sp>
      <p:sp>
        <p:nvSpPr>
          <p:cNvPr id="167" name="Text 56">
            <a:extLst>
              <a:ext uri="{FF2B5EF4-FFF2-40B4-BE49-F238E27FC236}">
                <a16:creationId xmlns:a16="http://schemas.microsoft.com/office/drawing/2014/main" id="{B3FC39A5-B898-F0F9-175C-0358F43BF835}"/>
              </a:ext>
            </a:extLst>
          </p:cNvPr>
          <p:cNvSpPr/>
          <p:nvPr/>
        </p:nvSpPr>
        <p:spPr>
          <a:xfrm>
            <a:off x="4343400" y="5321808"/>
            <a:ext cx="141732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50" dirty="0"/>
          </a:p>
        </p:txBody>
      </p:sp>
      <p:sp>
        <p:nvSpPr>
          <p:cNvPr id="169" name="Shape 57">
            <a:extLst>
              <a:ext uri="{FF2B5EF4-FFF2-40B4-BE49-F238E27FC236}">
                <a16:creationId xmlns:a16="http://schemas.microsoft.com/office/drawing/2014/main" id="{99028804-FDC2-F0BF-7AD9-5D1CDEDCBAA5}"/>
              </a:ext>
            </a:extLst>
          </p:cNvPr>
          <p:cNvSpPr/>
          <p:nvPr/>
        </p:nvSpPr>
        <p:spPr>
          <a:xfrm>
            <a:off x="411480" y="5996709"/>
            <a:ext cx="11292840" cy="0"/>
          </a:xfrm>
          <a:prstGeom prst="line">
            <a:avLst/>
          </a:prstGeom>
          <a:noFill/>
          <a:ln w="20320">
            <a:solidFill>
              <a:srgbClr val="0B2D5C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171" name="Text 58">
            <a:extLst>
              <a:ext uri="{FF2B5EF4-FFF2-40B4-BE49-F238E27FC236}">
                <a16:creationId xmlns:a16="http://schemas.microsoft.com/office/drawing/2014/main" id="{B5588CD2-F2ED-79CC-ED37-C7D0CEA95A7A}"/>
              </a:ext>
            </a:extLst>
          </p:cNvPr>
          <p:cNvSpPr/>
          <p:nvPr/>
        </p:nvSpPr>
        <p:spPr>
          <a:xfrm>
            <a:off x="553212" y="6033537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2D5C"/>
                </a:solidFill>
              </a:rPr>
              <a:t>zᵢ tells how far each valid element must move left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27177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2C853-8C7C-5207-FF08-75D99C314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8FFD5D52-F1A4-F7F2-6945-6261E7C599B8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7FDEAC58-8FB7-9EE7-B033-586EF7A7C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11461076-5C6B-A2A2-217D-9A59C1CB3397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52AD23FC-7901-A7E3-FFA1-65693E9701E1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Zero Eliminator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8750EE09-3F71-C81E-F030-CB227D7357EA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B71FED55-EAC2-76EE-AB8C-1F8EC93F55A8}"/>
              </a:ext>
            </a:extLst>
          </p:cNvPr>
          <p:cNvSpPr/>
          <p:nvPr/>
        </p:nvSpPr>
        <p:spPr>
          <a:xfrm>
            <a:off x="438912" y="941832"/>
            <a:ext cx="11201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66273"/>
                </a:solidFill>
              </a:rPr>
              <a:t>A valid element moves left by the number of zeros before it.</a:t>
            </a:r>
            <a:endParaRPr lang="en-US" sz="1350" dirty="0"/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1C30604D-8E64-C298-A97C-A8EA090EB725}"/>
              </a:ext>
            </a:extLst>
          </p:cNvPr>
          <p:cNvSpPr/>
          <p:nvPr/>
        </p:nvSpPr>
        <p:spPr>
          <a:xfrm>
            <a:off x="2880360" y="1481328"/>
            <a:ext cx="6400800" cy="685800"/>
          </a:xfrm>
          <a:prstGeom prst="rect">
            <a:avLst/>
          </a:prstGeom>
          <a:solidFill>
            <a:srgbClr val="F8FBFF"/>
          </a:solidFill>
          <a:ln w="17780">
            <a:solidFill>
              <a:srgbClr val="1F77B4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rgbClr val="111827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new_index(xᵢ) = i − zᵢ</a:t>
            </a:r>
            <a:endParaRPr lang="en-US" sz="3000" dirty="0"/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D2330DE9-914E-574A-68F2-1D3F1631D818}"/>
              </a:ext>
            </a:extLst>
          </p:cNvPr>
          <p:cNvSpPr/>
          <p:nvPr/>
        </p:nvSpPr>
        <p:spPr>
          <a:xfrm>
            <a:off x="685800" y="2596896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D5C"/>
                </a:solidFill>
              </a:rPr>
              <a:t>Mapping from original position to compacted position</a:t>
            </a:r>
            <a:endParaRPr lang="en-US" sz="1600" dirty="0"/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515D8AB8-9843-5DE8-1BA9-41C4B0A34D1E}"/>
              </a:ext>
            </a:extLst>
          </p:cNvPr>
          <p:cNvSpPr/>
          <p:nvPr/>
        </p:nvSpPr>
        <p:spPr>
          <a:xfrm>
            <a:off x="685800" y="3008376"/>
            <a:ext cx="1188720" cy="402336"/>
          </a:xfrm>
          <a:prstGeom prst="rect">
            <a:avLst/>
          </a:prstGeom>
          <a:solidFill>
            <a:srgbClr val="0B2D5C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Element</a:t>
            </a:r>
            <a:endParaRPr lang="en-US" sz="1250" dirty="0"/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B744D0A2-CC9B-BC7C-D9CC-B859EE08676B}"/>
              </a:ext>
            </a:extLst>
          </p:cNvPr>
          <p:cNvSpPr/>
          <p:nvPr/>
        </p:nvSpPr>
        <p:spPr>
          <a:xfrm>
            <a:off x="1874520" y="3008376"/>
            <a:ext cx="685800" cy="402336"/>
          </a:xfrm>
          <a:prstGeom prst="rect">
            <a:avLst/>
          </a:prstGeom>
          <a:solidFill>
            <a:srgbClr val="0B2D5C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</a:t>
            </a:r>
            <a:endParaRPr lang="en-US" sz="1250" dirty="0"/>
          </a:p>
        </p:txBody>
      </p:sp>
      <p:sp>
        <p:nvSpPr>
          <p:cNvPr id="24" name="Text 7">
            <a:extLst>
              <a:ext uri="{FF2B5EF4-FFF2-40B4-BE49-F238E27FC236}">
                <a16:creationId xmlns:a16="http://schemas.microsoft.com/office/drawing/2014/main" id="{91B92285-B364-C959-901E-C9179419B643}"/>
              </a:ext>
            </a:extLst>
          </p:cNvPr>
          <p:cNvSpPr/>
          <p:nvPr/>
        </p:nvSpPr>
        <p:spPr>
          <a:xfrm>
            <a:off x="2560320" y="3008376"/>
            <a:ext cx="685800" cy="402336"/>
          </a:xfrm>
          <a:prstGeom prst="rect">
            <a:avLst/>
          </a:prstGeom>
          <a:solidFill>
            <a:srgbClr val="0B2D5C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zᵢ</a:t>
            </a:r>
            <a:endParaRPr lang="en-US" sz="1250" dirty="0"/>
          </a:p>
        </p:txBody>
      </p:sp>
      <p:sp>
        <p:nvSpPr>
          <p:cNvPr id="28" name="Text 8">
            <a:extLst>
              <a:ext uri="{FF2B5EF4-FFF2-40B4-BE49-F238E27FC236}">
                <a16:creationId xmlns:a16="http://schemas.microsoft.com/office/drawing/2014/main" id="{B3F5F92F-2C5C-CCA7-CF0A-17CA64D21A5B}"/>
              </a:ext>
            </a:extLst>
          </p:cNvPr>
          <p:cNvSpPr/>
          <p:nvPr/>
        </p:nvSpPr>
        <p:spPr>
          <a:xfrm>
            <a:off x="3246120" y="3008376"/>
            <a:ext cx="1828800" cy="402336"/>
          </a:xfrm>
          <a:prstGeom prst="rect">
            <a:avLst/>
          </a:prstGeom>
          <a:solidFill>
            <a:srgbClr val="0B2D5C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new index = i − zᵢ</a:t>
            </a:r>
            <a:endParaRPr lang="en-US" sz="1250" dirty="0"/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8C8FD622-5CE4-5E53-83AE-FCF11A4E5BA0}"/>
              </a:ext>
            </a:extLst>
          </p:cNvPr>
          <p:cNvSpPr/>
          <p:nvPr/>
        </p:nvSpPr>
        <p:spPr>
          <a:xfrm>
            <a:off x="5074920" y="3008376"/>
            <a:ext cx="1097280" cy="402336"/>
          </a:xfrm>
          <a:prstGeom prst="rect">
            <a:avLst/>
          </a:prstGeom>
          <a:solidFill>
            <a:srgbClr val="0B2D5C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Result</a:t>
            </a:r>
            <a:endParaRPr lang="en-US" sz="1250" dirty="0"/>
          </a:p>
        </p:txBody>
      </p:sp>
      <p:sp>
        <p:nvSpPr>
          <p:cNvPr id="34" name="Text 10">
            <a:extLst>
              <a:ext uri="{FF2B5EF4-FFF2-40B4-BE49-F238E27FC236}">
                <a16:creationId xmlns:a16="http://schemas.microsoft.com/office/drawing/2014/main" id="{CE6F66D5-3049-297A-6681-2B8AB906488B}"/>
              </a:ext>
            </a:extLst>
          </p:cNvPr>
          <p:cNvSpPr/>
          <p:nvPr/>
        </p:nvSpPr>
        <p:spPr>
          <a:xfrm>
            <a:off x="685800" y="3410712"/>
            <a:ext cx="118872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250" dirty="0"/>
          </a:p>
        </p:txBody>
      </p:sp>
      <p:sp>
        <p:nvSpPr>
          <p:cNvPr id="37" name="Text 11">
            <a:extLst>
              <a:ext uri="{FF2B5EF4-FFF2-40B4-BE49-F238E27FC236}">
                <a16:creationId xmlns:a16="http://schemas.microsoft.com/office/drawing/2014/main" id="{6D55BF43-8002-B3AE-056F-44812AA1B53D}"/>
              </a:ext>
            </a:extLst>
          </p:cNvPr>
          <p:cNvSpPr/>
          <p:nvPr/>
        </p:nvSpPr>
        <p:spPr>
          <a:xfrm>
            <a:off x="1874520" y="3410712"/>
            <a:ext cx="68580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250" dirty="0"/>
          </a:p>
        </p:txBody>
      </p:sp>
      <p:sp>
        <p:nvSpPr>
          <p:cNvPr id="40" name="Text 12">
            <a:extLst>
              <a:ext uri="{FF2B5EF4-FFF2-40B4-BE49-F238E27FC236}">
                <a16:creationId xmlns:a16="http://schemas.microsoft.com/office/drawing/2014/main" id="{DA50505F-2F87-2BB0-2D80-740784B1ED32}"/>
              </a:ext>
            </a:extLst>
          </p:cNvPr>
          <p:cNvSpPr/>
          <p:nvPr/>
        </p:nvSpPr>
        <p:spPr>
          <a:xfrm>
            <a:off x="2560320" y="3410712"/>
            <a:ext cx="68580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250" dirty="0"/>
          </a:p>
        </p:txBody>
      </p:sp>
      <p:sp>
        <p:nvSpPr>
          <p:cNvPr id="42" name="Text 13">
            <a:extLst>
              <a:ext uri="{FF2B5EF4-FFF2-40B4-BE49-F238E27FC236}">
                <a16:creationId xmlns:a16="http://schemas.microsoft.com/office/drawing/2014/main" id="{DAE10BBF-587D-1406-1333-9740C45B17E6}"/>
              </a:ext>
            </a:extLst>
          </p:cNvPr>
          <p:cNvSpPr/>
          <p:nvPr/>
        </p:nvSpPr>
        <p:spPr>
          <a:xfrm>
            <a:off x="3246120" y="3410712"/>
            <a:ext cx="182880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0 − 0 = 0</a:t>
            </a:r>
            <a:endParaRPr lang="en-US" sz="1250" dirty="0"/>
          </a:p>
        </p:txBody>
      </p:sp>
      <p:sp>
        <p:nvSpPr>
          <p:cNvPr id="45" name="Text 14">
            <a:extLst>
              <a:ext uri="{FF2B5EF4-FFF2-40B4-BE49-F238E27FC236}">
                <a16:creationId xmlns:a16="http://schemas.microsoft.com/office/drawing/2014/main" id="{2E2CFA39-DBED-34B1-CADD-AA7345EE3EA7}"/>
              </a:ext>
            </a:extLst>
          </p:cNvPr>
          <p:cNvSpPr/>
          <p:nvPr/>
        </p:nvSpPr>
        <p:spPr>
          <a:xfrm>
            <a:off x="5074920" y="3410712"/>
            <a:ext cx="109728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y₀ = a</a:t>
            </a:r>
            <a:endParaRPr lang="en-US" sz="1250" dirty="0"/>
          </a:p>
        </p:txBody>
      </p:sp>
      <p:sp>
        <p:nvSpPr>
          <p:cNvPr id="48" name="Text 15">
            <a:extLst>
              <a:ext uri="{FF2B5EF4-FFF2-40B4-BE49-F238E27FC236}">
                <a16:creationId xmlns:a16="http://schemas.microsoft.com/office/drawing/2014/main" id="{6B4EEEEB-AE26-E755-C448-4D968E2CF72F}"/>
              </a:ext>
            </a:extLst>
          </p:cNvPr>
          <p:cNvSpPr/>
          <p:nvPr/>
        </p:nvSpPr>
        <p:spPr>
          <a:xfrm>
            <a:off x="685800" y="3813048"/>
            <a:ext cx="118872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</a:t>
            </a:r>
            <a:endParaRPr lang="en-US" sz="1250" dirty="0"/>
          </a:p>
        </p:txBody>
      </p:sp>
      <p:sp>
        <p:nvSpPr>
          <p:cNvPr id="50" name="Text 16">
            <a:extLst>
              <a:ext uri="{FF2B5EF4-FFF2-40B4-BE49-F238E27FC236}">
                <a16:creationId xmlns:a16="http://schemas.microsoft.com/office/drawing/2014/main" id="{F555DB1B-DCCC-CAFF-B719-C4A8400621BB}"/>
              </a:ext>
            </a:extLst>
          </p:cNvPr>
          <p:cNvSpPr/>
          <p:nvPr/>
        </p:nvSpPr>
        <p:spPr>
          <a:xfrm>
            <a:off x="1874520" y="3813048"/>
            <a:ext cx="68580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250" dirty="0"/>
          </a:p>
        </p:txBody>
      </p:sp>
      <p:sp>
        <p:nvSpPr>
          <p:cNvPr id="53" name="Text 17">
            <a:extLst>
              <a:ext uri="{FF2B5EF4-FFF2-40B4-BE49-F238E27FC236}">
                <a16:creationId xmlns:a16="http://schemas.microsoft.com/office/drawing/2014/main" id="{07C4D985-494B-CB75-F916-829E5C8EAFC2}"/>
              </a:ext>
            </a:extLst>
          </p:cNvPr>
          <p:cNvSpPr/>
          <p:nvPr/>
        </p:nvSpPr>
        <p:spPr>
          <a:xfrm>
            <a:off x="2560320" y="3813048"/>
            <a:ext cx="68580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250" dirty="0"/>
          </a:p>
        </p:txBody>
      </p:sp>
      <p:sp>
        <p:nvSpPr>
          <p:cNvPr id="56" name="Text 18">
            <a:extLst>
              <a:ext uri="{FF2B5EF4-FFF2-40B4-BE49-F238E27FC236}">
                <a16:creationId xmlns:a16="http://schemas.microsoft.com/office/drawing/2014/main" id="{7C2BDD52-B108-4BEB-24FC-CF22715FF2A3}"/>
              </a:ext>
            </a:extLst>
          </p:cNvPr>
          <p:cNvSpPr/>
          <p:nvPr/>
        </p:nvSpPr>
        <p:spPr>
          <a:xfrm>
            <a:off x="3246120" y="3813048"/>
            <a:ext cx="182880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2 − 1 = 1</a:t>
            </a:r>
            <a:endParaRPr lang="en-US" sz="1250" dirty="0"/>
          </a:p>
        </p:txBody>
      </p:sp>
      <p:sp>
        <p:nvSpPr>
          <p:cNvPr id="59" name="Text 19">
            <a:extLst>
              <a:ext uri="{FF2B5EF4-FFF2-40B4-BE49-F238E27FC236}">
                <a16:creationId xmlns:a16="http://schemas.microsoft.com/office/drawing/2014/main" id="{4BFAE209-AE60-852F-E256-7B092C73616A}"/>
              </a:ext>
            </a:extLst>
          </p:cNvPr>
          <p:cNvSpPr/>
          <p:nvPr/>
        </p:nvSpPr>
        <p:spPr>
          <a:xfrm>
            <a:off x="5074920" y="3813048"/>
            <a:ext cx="109728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y₁ = b</a:t>
            </a:r>
            <a:endParaRPr lang="en-US" sz="1250" dirty="0"/>
          </a:p>
        </p:txBody>
      </p:sp>
      <p:sp>
        <p:nvSpPr>
          <p:cNvPr id="62" name="Text 20">
            <a:extLst>
              <a:ext uri="{FF2B5EF4-FFF2-40B4-BE49-F238E27FC236}">
                <a16:creationId xmlns:a16="http://schemas.microsoft.com/office/drawing/2014/main" id="{7002EF04-9FEB-1AAC-7866-91CB66821C7E}"/>
              </a:ext>
            </a:extLst>
          </p:cNvPr>
          <p:cNvSpPr/>
          <p:nvPr/>
        </p:nvSpPr>
        <p:spPr>
          <a:xfrm>
            <a:off x="685800" y="4215384"/>
            <a:ext cx="118872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</a:t>
            </a:r>
            <a:endParaRPr lang="en-US" sz="1250" dirty="0"/>
          </a:p>
        </p:txBody>
      </p:sp>
      <p:sp>
        <p:nvSpPr>
          <p:cNvPr id="65" name="Text 21">
            <a:extLst>
              <a:ext uri="{FF2B5EF4-FFF2-40B4-BE49-F238E27FC236}">
                <a16:creationId xmlns:a16="http://schemas.microsoft.com/office/drawing/2014/main" id="{6ABF8747-B8CB-4AF7-A9A5-97322115BBE5}"/>
              </a:ext>
            </a:extLst>
          </p:cNvPr>
          <p:cNvSpPr/>
          <p:nvPr/>
        </p:nvSpPr>
        <p:spPr>
          <a:xfrm>
            <a:off x="1874520" y="4215384"/>
            <a:ext cx="68580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250" dirty="0"/>
          </a:p>
        </p:txBody>
      </p:sp>
      <p:sp>
        <p:nvSpPr>
          <p:cNvPr id="68" name="Text 22">
            <a:extLst>
              <a:ext uri="{FF2B5EF4-FFF2-40B4-BE49-F238E27FC236}">
                <a16:creationId xmlns:a16="http://schemas.microsoft.com/office/drawing/2014/main" id="{AA330F59-0053-9125-B572-8C1A5E91EA96}"/>
              </a:ext>
            </a:extLst>
          </p:cNvPr>
          <p:cNvSpPr/>
          <p:nvPr/>
        </p:nvSpPr>
        <p:spPr>
          <a:xfrm>
            <a:off x="2560320" y="4215384"/>
            <a:ext cx="68580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250" dirty="0"/>
          </a:p>
        </p:txBody>
      </p:sp>
      <p:sp>
        <p:nvSpPr>
          <p:cNvPr id="71" name="Text 23">
            <a:extLst>
              <a:ext uri="{FF2B5EF4-FFF2-40B4-BE49-F238E27FC236}">
                <a16:creationId xmlns:a16="http://schemas.microsoft.com/office/drawing/2014/main" id="{D9E625AD-830D-8CC8-2048-F527850E86B3}"/>
              </a:ext>
            </a:extLst>
          </p:cNvPr>
          <p:cNvSpPr/>
          <p:nvPr/>
        </p:nvSpPr>
        <p:spPr>
          <a:xfrm>
            <a:off x="3246120" y="4215384"/>
            <a:ext cx="182880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4 − 2 = 2</a:t>
            </a:r>
            <a:endParaRPr lang="en-US" sz="1250" dirty="0"/>
          </a:p>
        </p:txBody>
      </p:sp>
      <p:sp>
        <p:nvSpPr>
          <p:cNvPr id="73" name="Text 24">
            <a:extLst>
              <a:ext uri="{FF2B5EF4-FFF2-40B4-BE49-F238E27FC236}">
                <a16:creationId xmlns:a16="http://schemas.microsoft.com/office/drawing/2014/main" id="{0DAC8955-B147-301C-C5FA-47ADDD2F7DE6}"/>
              </a:ext>
            </a:extLst>
          </p:cNvPr>
          <p:cNvSpPr/>
          <p:nvPr/>
        </p:nvSpPr>
        <p:spPr>
          <a:xfrm>
            <a:off x="5074920" y="4215384"/>
            <a:ext cx="109728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y₂ = c</a:t>
            </a:r>
            <a:endParaRPr lang="en-US" sz="1250" dirty="0"/>
          </a:p>
        </p:txBody>
      </p:sp>
      <p:sp>
        <p:nvSpPr>
          <p:cNvPr id="76" name="Text 25">
            <a:extLst>
              <a:ext uri="{FF2B5EF4-FFF2-40B4-BE49-F238E27FC236}">
                <a16:creationId xmlns:a16="http://schemas.microsoft.com/office/drawing/2014/main" id="{A3C11810-9183-1CA3-423A-842A03629529}"/>
              </a:ext>
            </a:extLst>
          </p:cNvPr>
          <p:cNvSpPr/>
          <p:nvPr/>
        </p:nvSpPr>
        <p:spPr>
          <a:xfrm>
            <a:off x="685800" y="4617720"/>
            <a:ext cx="118872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</a:t>
            </a:r>
            <a:endParaRPr lang="en-US" sz="1250" dirty="0"/>
          </a:p>
        </p:txBody>
      </p:sp>
      <p:sp>
        <p:nvSpPr>
          <p:cNvPr id="79" name="Text 26">
            <a:extLst>
              <a:ext uri="{FF2B5EF4-FFF2-40B4-BE49-F238E27FC236}">
                <a16:creationId xmlns:a16="http://schemas.microsoft.com/office/drawing/2014/main" id="{D8C17021-AE65-B037-BEF2-DDC4312DA0F5}"/>
              </a:ext>
            </a:extLst>
          </p:cNvPr>
          <p:cNvSpPr/>
          <p:nvPr/>
        </p:nvSpPr>
        <p:spPr>
          <a:xfrm>
            <a:off x="1874520" y="4617720"/>
            <a:ext cx="68580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250" dirty="0"/>
          </a:p>
        </p:txBody>
      </p:sp>
      <p:sp>
        <p:nvSpPr>
          <p:cNvPr id="81" name="Text 27">
            <a:extLst>
              <a:ext uri="{FF2B5EF4-FFF2-40B4-BE49-F238E27FC236}">
                <a16:creationId xmlns:a16="http://schemas.microsoft.com/office/drawing/2014/main" id="{D0D48E7D-1E09-9383-53DC-4EBFD08B3E3C}"/>
              </a:ext>
            </a:extLst>
          </p:cNvPr>
          <p:cNvSpPr/>
          <p:nvPr/>
        </p:nvSpPr>
        <p:spPr>
          <a:xfrm>
            <a:off x="2560320" y="4617720"/>
            <a:ext cx="68580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250" dirty="0"/>
          </a:p>
        </p:txBody>
      </p:sp>
      <p:sp>
        <p:nvSpPr>
          <p:cNvPr id="84" name="Text 28">
            <a:extLst>
              <a:ext uri="{FF2B5EF4-FFF2-40B4-BE49-F238E27FC236}">
                <a16:creationId xmlns:a16="http://schemas.microsoft.com/office/drawing/2014/main" id="{1FA6D10B-C22F-233A-2BBB-ACAF6B458B37}"/>
              </a:ext>
            </a:extLst>
          </p:cNvPr>
          <p:cNvSpPr/>
          <p:nvPr/>
        </p:nvSpPr>
        <p:spPr>
          <a:xfrm>
            <a:off x="3246120" y="4617720"/>
            <a:ext cx="182880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5 − 2 = 3</a:t>
            </a:r>
            <a:endParaRPr lang="en-US" sz="1250" dirty="0"/>
          </a:p>
        </p:txBody>
      </p:sp>
      <p:sp>
        <p:nvSpPr>
          <p:cNvPr id="87" name="Text 29">
            <a:extLst>
              <a:ext uri="{FF2B5EF4-FFF2-40B4-BE49-F238E27FC236}">
                <a16:creationId xmlns:a16="http://schemas.microsoft.com/office/drawing/2014/main" id="{DD590AD3-3FFC-D938-BE96-93D7786E93F1}"/>
              </a:ext>
            </a:extLst>
          </p:cNvPr>
          <p:cNvSpPr/>
          <p:nvPr/>
        </p:nvSpPr>
        <p:spPr>
          <a:xfrm>
            <a:off x="5074920" y="4617720"/>
            <a:ext cx="109728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y₃ = d</a:t>
            </a:r>
            <a:endParaRPr lang="en-US" sz="1250" dirty="0"/>
          </a:p>
        </p:txBody>
      </p:sp>
      <p:sp>
        <p:nvSpPr>
          <p:cNvPr id="91" name="Text 30">
            <a:extLst>
              <a:ext uri="{FF2B5EF4-FFF2-40B4-BE49-F238E27FC236}">
                <a16:creationId xmlns:a16="http://schemas.microsoft.com/office/drawing/2014/main" id="{F2BB4390-436F-90F9-0904-8F10DF3CAE97}"/>
              </a:ext>
            </a:extLst>
          </p:cNvPr>
          <p:cNvSpPr/>
          <p:nvPr/>
        </p:nvSpPr>
        <p:spPr>
          <a:xfrm>
            <a:off x="685800" y="5020056"/>
            <a:ext cx="118872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</a:t>
            </a:r>
            <a:endParaRPr lang="en-US" sz="1250" dirty="0"/>
          </a:p>
        </p:txBody>
      </p:sp>
      <p:sp>
        <p:nvSpPr>
          <p:cNvPr id="93" name="Text 31">
            <a:extLst>
              <a:ext uri="{FF2B5EF4-FFF2-40B4-BE49-F238E27FC236}">
                <a16:creationId xmlns:a16="http://schemas.microsoft.com/office/drawing/2014/main" id="{1C2BA0CC-86F1-C710-F5F9-493CE86C85B6}"/>
              </a:ext>
            </a:extLst>
          </p:cNvPr>
          <p:cNvSpPr/>
          <p:nvPr/>
        </p:nvSpPr>
        <p:spPr>
          <a:xfrm>
            <a:off x="1874520" y="5020056"/>
            <a:ext cx="68580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250" dirty="0"/>
          </a:p>
        </p:txBody>
      </p:sp>
      <p:sp>
        <p:nvSpPr>
          <p:cNvPr id="96" name="Text 32">
            <a:extLst>
              <a:ext uri="{FF2B5EF4-FFF2-40B4-BE49-F238E27FC236}">
                <a16:creationId xmlns:a16="http://schemas.microsoft.com/office/drawing/2014/main" id="{D08B8C4E-897C-23D5-FD4A-D38BC60E2F50}"/>
              </a:ext>
            </a:extLst>
          </p:cNvPr>
          <p:cNvSpPr/>
          <p:nvPr/>
        </p:nvSpPr>
        <p:spPr>
          <a:xfrm>
            <a:off x="2560320" y="5020056"/>
            <a:ext cx="68580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250" dirty="0"/>
          </a:p>
        </p:txBody>
      </p:sp>
      <p:sp>
        <p:nvSpPr>
          <p:cNvPr id="99" name="Text 33">
            <a:extLst>
              <a:ext uri="{FF2B5EF4-FFF2-40B4-BE49-F238E27FC236}">
                <a16:creationId xmlns:a16="http://schemas.microsoft.com/office/drawing/2014/main" id="{EF4F72C4-DA53-AB2D-1040-DD9B18B590A2}"/>
              </a:ext>
            </a:extLst>
          </p:cNvPr>
          <p:cNvSpPr/>
          <p:nvPr/>
        </p:nvSpPr>
        <p:spPr>
          <a:xfrm>
            <a:off x="3246120" y="5020056"/>
            <a:ext cx="182880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7 − 3 = 4</a:t>
            </a:r>
            <a:endParaRPr lang="en-US" sz="1250" dirty="0"/>
          </a:p>
        </p:txBody>
      </p:sp>
      <p:sp>
        <p:nvSpPr>
          <p:cNvPr id="101" name="Text 34">
            <a:extLst>
              <a:ext uri="{FF2B5EF4-FFF2-40B4-BE49-F238E27FC236}">
                <a16:creationId xmlns:a16="http://schemas.microsoft.com/office/drawing/2014/main" id="{E2C32D51-5D47-6D68-05B8-26D17699955D}"/>
              </a:ext>
            </a:extLst>
          </p:cNvPr>
          <p:cNvSpPr/>
          <p:nvPr/>
        </p:nvSpPr>
        <p:spPr>
          <a:xfrm>
            <a:off x="5074920" y="5020056"/>
            <a:ext cx="1097280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y₄ = e</a:t>
            </a:r>
            <a:endParaRPr lang="en-US" sz="1250" dirty="0"/>
          </a:p>
        </p:txBody>
      </p:sp>
      <p:sp>
        <p:nvSpPr>
          <p:cNvPr id="104" name="Text 35">
            <a:extLst>
              <a:ext uri="{FF2B5EF4-FFF2-40B4-BE49-F238E27FC236}">
                <a16:creationId xmlns:a16="http://schemas.microsoft.com/office/drawing/2014/main" id="{EFD01549-C345-DB9A-DB93-8BAF1EE9AE5D}"/>
              </a:ext>
            </a:extLst>
          </p:cNvPr>
          <p:cNvSpPr/>
          <p:nvPr/>
        </p:nvSpPr>
        <p:spPr>
          <a:xfrm>
            <a:off x="6858000" y="2660904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D5C"/>
                </a:solidFill>
              </a:rPr>
              <a:t>Before</a:t>
            </a:r>
            <a:endParaRPr lang="en-US" sz="1400" dirty="0"/>
          </a:p>
        </p:txBody>
      </p:sp>
      <p:sp>
        <p:nvSpPr>
          <p:cNvPr id="108" name="Text 36">
            <a:extLst>
              <a:ext uri="{FF2B5EF4-FFF2-40B4-BE49-F238E27FC236}">
                <a16:creationId xmlns:a16="http://schemas.microsoft.com/office/drawing/2014/main" id="{B58400CC-40D1-3B40-DD7C-38161B052880}"/>
              </a:ext>
            </a:extLst>
          </p:cNvPr>
          <p:cNvSpPr/>
          <p:nvPr/>
        </p:nvSpPr>
        <p:spPr>
          <a:xfrm>
            <a:off x="6858000" y="2962656"/>
            <a:ext cx="502920" cy="237744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050" dirty="0"/>
          </a:p>
        </p:txBody>
      </p:sp>
      <p:sp>
        <p:nvSpPr>
          <p:cNvPr id="112" name="Text 37">
            <a:extLst>
              <a:ext uri="{FF2B5EF4-FFF2-40B4-BE49-F238E27FC236}">
                <a16:creationId xmlns:a16="http://schemas.microsoft.com/office/drawing/2014/main" id="{C97B558D-50A0-3E83-B0F4-733780040D66}"/>
              </a:ext>
            </a:extLst>
          </p:cNvPr>
          <p:cNvSpPr/>
          <p:nvPr/>
        </p:nvSpPr>
        <p:spPr>
          <a:xfrm>
            <a:off x="7360920" y="2962656"/>
            <a:ext cx="502920" cy="237744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050" dirty="0"/>
          </a:p>
        </p:txBody>
      </p:sp>
      <p:sp>
        <p:nvSpPr>
          <p:cNvPr id="116" name="Text 38">
            <a:extLst>
              <a:ext uri="{FF2B5EF4-FFF2-40B4-BE49-F238E27FC236}">
                <a16:creationId xmlns:a16="http://schemas.microsoft.com/office/drawing/2014/main" id="{059F4E66-A86B-FA06-FC35-95A6A01BF125}"/>
              </a:ext>
            </a:extLst>
          </p:cNvPr>
          <p:cNvSpPr/>
          <p:nvPr/>
        </p:nvSpPr>
        <p:spPr>
          <a:xfrm>
            <a:off x="7863840" y="2962656"/>
            <a:ext cx="502920" cy="237744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050" dirty="0"/>
          </a:p>
        </p:txBody>
      </p:sp>
      <p:sp>
        <p:nvSpPr>
          <p:cNvPr id="120" name="Text 39">
            <a:extLst>
              <a:ext uri="{FF2B5EF4-FFF2-40B4-BE49-F238E27FC236}">
                <a16:creationId xmlns:a16="http://schemas.microsoft.com/office/drawing/2014/main" id="{F90722C6-1574-AE95-6F26-A773D3C71224}"/>
              </a:ext>
            </a:extLst>
          </p:cNvPr>
          <p:cNvSpPr/>
          <p:nvPr/>
        </p:nvSpPr>
        <p:spPr>
          <a:xfrm>
            <a:off x="8366760" y="2962656"/>
            <a:ext cx="502920" cy="237744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050" dirty="0"/>
          </a:p>
        </p:txBody>
      </p:sp>
      <p:sp>
        <p:nvSpPr>
          <p:cNvPr id="124" name="Text 40">
            <a:extLst>
              <a:ext uri="{FF2B5EF4-FFF2-40B4-BE49-F238E27FC236}">
                <a16:creationId xmlns:a16="http://schemas.microsoft.com/office/drawing/2014/main" id="{250E5C23-1B0A-DA50-B489-02CCDEC01E85}"/>
              </a:ext>
            </a:extLst>
          </p:cNvPr>
          <p:cNvSpPr/>
          <p:nvPr/>
        </p:nvSpPr>
        <p:spPr>
          <a:xfrm>
            <a:off x="8869680" y="2962656"/>
            <a:ext cx="502920" cy="237744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050" dirty="0"/>
          </a:p>
        </p:txBody>
      </p:sp>
      <p:sp>
        <p:nvSpPr>
          <p:cNvPr id="128" name="Text 41">
            <a:extLst>
              <a:ext uri="{FF2B5EF4-FFF2-40B4-BE49-F238E27FC236}">
                <a16:creationId xmlns:a16="http://schemas.microsoft.com/office/drawing/2014/main" id="{3D5160D6-CD26-FC3F-87AB-7470B9A9DBCE}"/>
              </a:ext>
            </a:extLst>
          </p:cNvPr>
          <p:cNvSpPr/>
          <p:nvPr/>
        </p:nvSpPr>
        <p:spPr>
          <a:xfrm>
            <a:off x="9372600" y="2962656"/>
            <a:ext cx="502920" cy="237744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050" dirty="0"/>
          </a:p>
        </p:txBody>
      </p:sp>
      <p:sp>
        <p:nvSpPr>
          <p:cNvPr id="132" name="Text 42">
            <a:extLst>
              <a:ext uri="{FF2B5EF4-FFF2-40B4-BE49-F238E27FC236}">
                <a16:creationId xmlns:a16="http://schemas.microsoft.com/office/drawing/2014/main" id="{A348327F-0967-FD44-CB4C-358168A95866}"/>
              </a:ext>
            </a:extLst>
          </p:cNvPr>
          <p:cNvSpPr/>
          <p:nvPr/>
        </p:nvSpPr>
        <p:spPr>
          <a:xfrm>
            <a:off x="9875520" y="2962656"/>
            <a:ext cx="502920" cy="237744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050" dirty="0"/>
          </a:p>
        </p:txBody>
      </p:sp>
      <p:sp>
        <p:nvSpPr>
          <p:cNvPr id="136" name="Text 43">
            <a:extLst>
              <a:ext uri="{FF2B5EF4-FFF2-40B4-BE49-F238E27FC236}">
                <a16:creationId xmlns:a16="http://schemas.microsoft.com/office/drawing/2014/main" id="{F111FFAD-1D83-8901-CFFE-316065FB0B09}"/>
              </a:ext>
            </a:extLst>
          </p:cNvPr>
          <p:cNvSpPr/>
          <p:nvPr/>
        </p:nvSpPr>
        <p:spPr>
          <a:xfrm>
            <a:off x="10378440" y="2962656"/>
            <a:ext cx="502920" cy="237744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050" dirty="0"/>
          </a:p>
        </p:txBody>
      </p:sp>
      <p:sp>
        <p:nvSpPr>
          <p:cNvPr id="140" name="Text 44">
            <a:extLst>
              <a:ext uri="{FF2B5EF4-FFF2-40B4-BE49-F238E27FC236}">
                <a16:creationId xmlns:a16="http://schemas.microsoft.com/office/drawing/2014/main" id="{DFCF49A7-B3A9-2BFB-FDBD-5C00D5C49475}"/>
              </a:ext>
            </a:extLst>
          </p:cNvPr>
          <p:cNvSpPr/>
          <p:nvPr/>
        </p:nvSpPr>
        <p:spPr>
          <a:xfrm>
            <a:off x="6858000" y="3200400"/>
            <a:ext cx="502920" cy="420624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400" dirty="0"/>
          </a:p>
        </p:txBody>
      </p:sp>
      <p:sp>
        <p:nvSpPr>
          <p:cNvPr id="144" name="Text 45">
            <a:extLst>
              <a:ext uri="{FF2B5EF4-FFF2-40B4-BE49-F238E27FC236}">
                <a16:creationId xmlns:a16="http://schemas.microsoft.com/office/drawing/2014/main" id="{6A35A82F-1A5B-AF0D-71FD-AC3BD0041DDF}"/>
              </a:ext>
            </a:extLst>
          </p:cNvPr>
          <p:cNvSpPr/>
          <p:nvPr/>
        </p:nvSpPr>
        <p:spPr>
          <a:xfrm>
            <a:off x="7360920" y="3200400"/>
            <a:ext cx="502920" cy="420624"/>
          </a:xfrm>
          <a:prstGeom prst="rect">
            <a:avLst/>
          </a:prstGeom>
          <a:solidFill>
            <a:srgbClr val="E9EDF2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400" dirty="0"/>
          </a:p>
        </p:txBody>
      </p:sp>
      <p:sp>
        <p:nvSpPr>
          <p:cNvPr id="147" name="Text 46">
            <a:extLst>
              <a:ext uri="{FF2B5EF4-FFF2-40B4-BE49-F238E27FC236}">
                <a16:creationId xmlns:a16="http://schemas.microsoft.com/office/drawing/2014/main" id="{4089860B-7FBA-287A-FFBA-FE22B1DEA237}"/>
              </a:ext>
            </a:extLst>
          </p:cNvPr>
          <p:cNvSpPr/>
          <p:nvPr/>
        </p:nvSpPr>
        <p:spPr>
          <a:xfrm>
            <a:off x="7863840" y="3200400"/>
            <a:ext cx="502920" cy="420624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</a:t>
            </a:r>
            <a:endParaRPr lang="en-US" sz="1400" dirty="0"/>
          </a:p>
        </p:txBody>
      </p:sp>
      <p:sp>
        <p:nvSpPr>
          <p:cNvPr id="149" name="Text 47">
            <a:extLst>
              <a:ext uri="{FF2B5EF4-FFF2-40B4-BE49-F238E27FC236}">
                <a16:creationId xmlns:a16="http://schemas.microsoft.com/office/drawing/2014/main" id="{146B4319-E6EE-D85D-F58A-DAB94566F3BA}"/>
              </a:ext>
            </a:extLst>
          </p:cNvPr>
          <p:cNvSpPr/>
          <p:nvPr/>
        </p:nvSpPr>
        <p:spPr>
          <a:xfrm>
            <a:off x="8366760" y="3200400"/>
            <a:ext cx="502920" cy="420624"/>
          </a:xfrm>
          <a:prstGeom prst="rect">
            <a:avLst/>
          </a:prstGeom>
          <a:solidFill>
            <a:srgbClr val="E9EDF2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400" dirty="0"/>
          </a:p>
        </p:txBody>
      </p:sp>
      <p:sp>
        <p:nvSpPr>
          <p:cNvPr id="151" name="Text 48">
            <a:extLst>
              <a:ext uri="{FF2B5EF4-FFF2-40B4-BE49-F238E27FC236}">
                <a16:creationId xmlns:a16="http://schemas.microsoft.com/office/drawing/2014/main" id="{32049C64-BFE0-0B77-EFFA-6629FFFB886B}"/>
              </a:ext>
            </a:extLst>
          </p:cNvPr>
          <p:cNvSpPr/>
          <p:nvPr/>
        </p:nvSpPr>
        <p:spPr>
          <a:xfrm>
            <a:off x="8869680" y="3200400"/>
            <a:ext cx="502920" cy="420624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</a:t>
            </a:r>
            <a:endParaRPr lang="en-US" sz="1400" dirty="0"/>
          </a:p>
        </p:txBody>
      </p:sp>
      <p:sp>
        <p:nvSpPr>
          <p:cNvPr id="153" name="Text 49">
            <a:extLst>
              <a:ext uri="{FF2B5EF4-FFF2-40B4-BE49-F238E27FC236}">
                <a16:creationId xmlns:a16="http://schemas.microsoft.com/office/drawing/2014/main" id="{DD32C017-053D-8AF8-18C2-5D7FE9CCE481}"/>
              </a:ext>
            </a:extLst>
          </p:cNvPr>
          <p:cNvSpPr/>
          <p:nvPr/>
        </p:nvSpPr>
        <p:spPr>
          <a:xfrm>
            <a:off x="9372600" y="3200400"/>
            <a:ext cx="502920" cy="420624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</a:t>
            </a:r>
            <a:endParaRPr lang="en-US" sz="1400" dirty="0"/>
          </a:p>
        </p:txBody>
      </p:sp>
      <p:sp>
        <p:nvSpPr>
          <p:cNvPr id="155" name="Text 50">
            <a:extLst>
              <a:ext uri="{FF2B5EF4-FFF2-40B4-BE49-F238E27FC236}">
                <a16:creationId xmlns:a16="http://schemas.microsoft.com/office/drawing/2014/main" id="{52226A2F-AA56-7999-B74D-7CADC6EE1819}"/>
              </a:ext>
            </a:extLst>
          </p:cNvPr>
          <p:cNvSpPr/>
          <p:nvPr/>
        </p:nvSpPr>
        <p:spPr>
          <a:xfrm>
            <a:off x="9875520" y="3200400"/>
            <a:ext cx="502920" cy="420624"/>
          </a:xfrm>
          <a:prstGeom prst="rect">
            <a:avLst/>
          </a:prstGeom>
          <a:solidFill>
            <a:srgbClr val="E9EDF2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400" dirty="0"/>
          </a:p>
        </p:txBody>
      </p:sp>
      <p:sp>
        <p:nvSpPr>
          <p:cNvPr id="157" name="Text 51">
            <a:extLst>
              <a:ext uri="{FF2B5EF4-FFF2-40B4-BE49-F238E27FC236}">
                <a16:creationId xmlns:a16="http://schemas.microsoft.com/office/drawing/2014/main" id="{DCEE745F-CE4B-130D-D3AE-5C12E5A1C3A8}"/>
              </a:ext>
            </a:extLst>
          </p:cNvPr>
          <p:cNvSpPr/>
          <p:nvPr/>
        </p:nvSpPr>
        <p:spPr>
          <a:xfrm>
            <a:off x="10378440" y="3200400"/>
            <a:ext cx="502920" cy="420624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</a:t>
            </a:r>
            <a:endParaRPr lang="en-US" sz="1400" dirty="0"/>
          </a:p>
        </p:txBody>
      </p:sp>
      <p:sp>
        <p:nvSpPr>
          <p:cNvPr id="159" name="Shape 52">
            <a:extLst>
              <a:ext uri="{FF2B5EF4-FFF2-40B4-BE49-F238E27FC236}">
                <a16:creationId xmlns:a16="http://schemas.microsoft.com/office/drawing/2014/main" id="{7D22E019-475C-1AE9-E669-B8DED0421BA8}"/>
              </a:ext>
            </a:extLst>
          </p:cNvPr>
          <p:cNvSpPr/>
          <p:nvPr/>
        </p:nvSpPr>
        <p:spPr>
          <a:xfrm>
            <a:off x="8823960" y="3886200"/>
            <a:ext cx="0" cy="630936"/>
          </a:xfrm>
          <a:prstGeom prst="line">
            <a:avLst/>
          </a:prstGeom>
          <a:noFill/>
          <a:ln w="27940">
            <a:solidFill>
              <a:srgbClr val="0B2D5C"/>
            </a:solidFill>
            <a:prstDash val="solid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1" name="Text 53">
            <a:extLst>
              <a:ext uri="{FF2B5EF4-FFF2-40B4-BE49-F238E27FC236}">
                <a16:creationId xmlns:a16="http://schemas.microsoft.com/office/drawing/2014/main" id="{64B9363D-E528-BC6D-1CDF-81FAAF1F0EF5}"/>
              </a:ext>
            </a:extLst>
          </p:cNvPr>
          <p:cNvSpPr/>
          <p:nvPr/>
        </p:nvSpPr>
        <p:spPr>
          <a:xfrm>
            <a:off x="6858000" y="44348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D5C"/>
                </a:solidFill>
              </a:rPr>
              <a:t>After</a:t>
            </a:r>
            <a:endParaRPr lang="en-US" sz="1400" dirty="0"/>
          </a:p>
        </p:txBody>
      </p:sp>
      <p:sp>
        <p:nvSpPr>
          <p:cNvPr id="163" name="Text 54">
            <a:extLst>
              <a:ext uri="{FF2B5EF4-FFF2-40B4-BE49-F238E27FC236}">
                <a16:creationId xmlns:a16="http://schemas.microsoft.com/office/drawing/2014/main" id="{FBDE011B-38F6-428B-D696-328DC5AA7685}"/>
              </a:ext>
            </a:extLst>
          </p:cNvPr>
          <p:cNvSpPr/>
          <p:nvPr/>
        </p:nvSpPr>
        <p:spPr>
          <a:xfrm>
            <a:off x="6858000" y="4736592"/>
            <a:ext cx="502920" cy="237744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050" dirty="0"/>
          </a:p>
        </p:txBody>
      </p:sp>
      <p:sp>
        <p:nvSpPr>
          <p:cNvPr id="165" name="Text 55">
            <a:extLst>
              <a:ext uri="{FF2B5EF4-FFF2-40B4-BE49-F238E27FC236}">
                <a16:creationId xmlns:a16="http://schemas.microsoft.com/office/drawing/2014/main" id="{19F920BC-AB58-D46C-CFD5-D4C121D94EF2}"/>
              </a:ext>
            </a:extLst>
          </p:cNvPr>
          <p:cNvSpPr/>
          <p:nvPr/>
        </p:nvSpPr>
        <p:spPr>
          <a:xfrm>
            <a:off x="7360920" y="4736592"/>
            <a:ext cx="502920" cy="237744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050" dirty="0"/>
          </a:p>
        </p:txBody>
      </p:sp>
      <p:sp>
        <p:nvSpPr>
          <p:cNvPr id="167" name="Text 56">
            <a:extLst>
              <a:ext uri="{FF2B5EF4-FFF2-40B4-BE49-F238E27FC236}">
                <a16:creationId xmlns:a16="http://schemas.microsoft.com/office/drawing/2014/main" id="{54C11B2C-38C8-90EB-76C3-C8F1640EBDB2}"/>
              </a:ext>
            </a:extLst>
          </p:cNvPr>
          <p:cNvSpPr/>
          <p:nvPr/>
        </p:nvSpPr>
        <p:spPr>
          <a:xfrm>
            <a:off x="7863840" y="4736592"/>
            <a:ext cx="502920" cy="237744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050" dirty="0"/>
          </a:p>
        </p:txBody>
      </p:sp>
      <p:sp>
        <p:nvSpPr>
          <p:cNvPr id="169" name="Text 57">
            <a:extLst>
              <a:ext uri="{FF2B5EF4-FFF2-40B4-BE49-F238E27FC236}">
                <a16:creationId xmlns:a16="http://schemas.microsoft.com/office/drawing/2014/main" id="{96222998-B7DE-701E-C4B1-8974BDCC7AFC}"/>
              </a:ext>
            </a:extLst>
          </p:cNvPr>
          <p:cNvSpPr/>
          <p:nvPr/>
        </p:nvSpPr>
        <p:spPr>
          <a:xfrm>
            <a:off x="8366760" y="4736592"/>
            <a:ext cx="502920" cy="237744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050" dirty="0"/>
          </a:p>
        </p:txBody>
      </p:sp>
      <p:sp>
        <p:nvSpPr>
          <p:cNvPr id="171" name="Text 58">
            <a:extLst>
              <a:ext uri="{FF2B5EF4-FFF2-40B4-BE49-F238E27FC236}">
                <a16:creationId xmlns:a16="http://schemas.microsoft.com/office/drawing/2014/main" id="{3E69B3A7-0AB4-74CD-A128-3CC71D418A03}"/>
              </a:ext>
            </a:extLst>
          </p:cNvPr>
          <p:cNvSpPr/>
          <p:nvPr/>
        </p:nvSpPr>
        <p:spPr>
          <a:xfrm>
            <a:off x="8869680" y="4736592"/>
            <a:ext cx="502920" cy="237744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050" dirty="0"/>
          </a:p>
        </p:txBody>
      </p:sp>
      <p:sp>
        <p:nvSpPr>
          <p:cNvPr id="173" name="Text 59">
            <a:extLst>
              <a:ext uri="{FF2B5EF4-FFF2-40B4-BE49-F238E27FC236}">
                <a16:creationId xmlns:a16="http://schemas.microsoft.com/office/drawing/2014/main" id="{B312B52A-8DA3-7CD2-1ED8-95B41759B3D2}"/>
              </a:ext>
            </a:extLst>
          </p:cNvPr>
          <p:cNvSpPr/>
          <p:nvPr/>
        </p:nvSpPr>
        <p:spPr>
          <a:xfrm>
            <a:off x="9372600" y="4736592"/>
            <a:ext cx="502920" cy="237744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050" dirty="0"/>
          </a:p>
        </p:txBody>
      </p:sp>
      <p:sp>
        <p:nvSpPr>
          <p:cNvPr id="175" name="Text 60">
            <a:extLst>
              <a:ext uri="{FF2B5EF4-FFF2-40B4-BE49-F238E27FC236}">
                <a16:creationId xmlns:a16="http://schemas.microsoft.com/office/drawing/2014/main" id="{2F35AE22-29F7-7004-648C-7138C1EB476D}"/>
              </a:ext>
            </a:extLst>
          </p:cNvPr>
          <p:cNvSpPr/>
          <p:nvPr/>
        </p:nvSpPr>
        <p:spPr>
          <a:xfrm>
            <a:off x="9875520" y="4736592"/>
            <a:ext cx="502920" cy="237744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050" dirty="0"/>
          </a:p>
        </p:txBody>
      </p:sp>
      <p:sp>
        <p:nvSpPr>
          <p:cNvPr id="177" name="Text 61">
            <a:extLst>
              <a:ext uri="{FF2B5EF4-FFF2-40B4-BE49-F238E27FC236}">
                <a16:creationId xmlns:a16="http://schemas.microsoft.com/office/drawing/2014/main" id="{C48F7DFC-4CE9-38C9-1CBA-6BDECBB440E3}"/>
              </a:ext>
            </a:extLst>
          </p:cNvPr>
          <p:cNvSpPr/>
          <p:nvPr/>
        </p:nvSpPr>
        <p:spPr>
          <a:xfrm>
            <a:off x="10378440" y="4736592"/>
            <a:ext cx="502920" cy="237744"/>
          </a:xfrm>
          <a:prstGeom prst="rect">
            <a:avLst/>
          </a:prstGeom>
          <a:solidFill>
            <a:srgbClr val="F3F5F7"/>
          </a:solidFill>
          <a:ln w="12700">
            <a:solidFill>
              <a:srgbClr val="C9D1D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050" dirty="0"/>
          </a:p>
        </p:txBody>
      </p:sp>
      <p:sp>
        <p:nvSpPr>
          <p:cNvPr id="179" name="Text 62">
            <a:extLst>
              <a:ext uri="{FF2B5EF4-FFF2-40B4-BE49-F238E27FC236}">
                <a16:creationId xmlns:a16="http://schemas.microsoft.com/office/drawing/2014/main" id="{D839379F-0B29-CB83-F68F-7BB6EE9F131A}"/>
              </a:ext>
            </a:extLst>
          </p:cNvPr>
          <p:cNvSpPr/>
          <p:nvPr/>
        </p:nvSpPr>
        <p:spPr>
          <a:xfrm>
            <a:off x="6858000" y="4974336"/>
            <a:ext cx="502920" cy="420624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400" dirty="0"/>
          </a:p>
        </p:txBody>
      </p:sp>
      <p:sp>
        <p:nvSpPr>
          <p:cNvPr id="181" name="Text 63">
            <a:extLst>
              <a:ext uri="{FF2B5EF4-FFF2-40B4-BE49-F238E27FC236}">
                <a16:creationId xmlns:a16="http://schemas.microsoft.com/office/drawing/2014/main" id="{48A35D8C-8448-CD13-9886-FB39E9C277F7}"/>
              </a:ext>
            </a:extLst>
          </p:cNvPr>
          <p:cNvSpPr/>
          <p:nvPr/>
        </p:nvSpPr>
        <p:spPr>
          <a:xfrm>
            <a:off x="7360920" y="4974336"/>
            <a:ext cx="502920" cy="420624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</a:t>
            </a:r>
            <a:endParaRPr lang="en-US" sz="1400" dirty="0"/>
          </a:p>
        </p:txBody>
      </p:sp>
      <p:sp>
        <p:nvSpPr>
          <p:cNvPr id="183" name="Text 64">
            <a:extLst>
              <a:ext uri="{FF2B5EF4-FFF2-40B4-BE49-F238E27FC236}">
                <a16:creationId xmlns:a16="http://schemas.microsoft.com/office/drawing/2014/main" id="{B7DE173E-4CB4-2B09-EABC-91F4CA6C3D3C}"/>
              </a:ext>
            </a:extLst>
          </p:cNvPr>
          <p:cNvSpPr/>
          <p:nvPr/>
        </p:nvSpPr>
        <p:spPr>
          <a:xfrm>
            <a:off x="7863840" y="4974336"/>
            <a:ext cx="502920" cy="420624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</a:t>
            </a:r>
            <a:endParaRPr lang="en-US" sz="1400" dirty="0"/>
          </a:p>
        </p:txBody>
      </p:sp>
      <p:sp>
        <p:nvSpPr>
          <p:cNvPr id="185" name="Text 65">
            <a:extLst>
              <a:ext uri="{FF2B5EF4-FFF2-40B4-BE49-F238E27FC236}">
                <a16:creationId xmlns:a16="http://schemas.microsoft.com/office/drawing/2014/main" id="{05D9CA15-8D1C-5DEF-2E7B-151A2409FA37}"/>
              </a:ext>
            </a:extLst>
          </p:cNvPr>
          <p:cNvSpPr/>
          <p:nvPr/>
        </p:nvSpPr>
        <p:spPr>
          <a:xfrm>
            <a:off x="8366760" y="4974336"/>
            <a:ext cx="502920" cy="420624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</a:t>
            </a:r>
            <a:endParaRPr lang="en-US" sz="1400" dirty="0"/>
          </a:p>
        </p:txBody>
      </p:sp>
      <p:sp>
        <p:nvSpPr>
          <p:cNvPr id="187" name="Text 66">
            <a:extLst>
              <a:ext uri="{FF2B5EF4-FFF2-40B4-BE49-F238E27FC236}">
                <a16:creationId xmlns:a16="http://schemas.microsoft.com/office/drawing/2014/main" id="{ECFE52F9-BE06-6C56-B6F5-2EACC786C210}"/>
              </a:ext>
            </a:extLst>
          </p:cNvPr>
          <p:cNvSpPr/>
          <p:nvPr/>
        </p:nvSpPr>
        <p:spPr>
          <a:xfrm>
            <a:off x="8869680" y="4974336"/>
            <a:ext cx="502920" cy="420624"/>
          </a:xfrm>
          <a:prstGeom prst="rect">
            <a:avLst/>
          </a:prstGeom>
          <a:solidFill>
            <a:srgbClr val="EAF3FF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2D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</a:t>
            </a:r>
            <a:endParaRPr lang="en-US" sz="1400" dirty="0"/>
          </a:p>
        </p:txBody>
      </p:sp>
      <p:sp>
        <p:nvSpPr>
          <p:cNvPr id="189" name="Text 67">
            <a:extLst>
              <a:ext uri="{FF2B5EF4-FFF2-40B4-BE49-F238E27FC236}">
                <a16:creationId xmlns:a16="http://schemas.microsoft.com/office/drawing/2014/main" id="{9F4CAF6E-05AC-F3C8-0CB6-239CC75C42A3}"/>
              </a:ext>
            </a:extLst>
          </p:cNvPr>
          <p:cNvSpPr/>
          <p:nvPr/>
        </p:nvSpPr>
        <p:spPr>
          <a:xfrm>
            <a:off x="9372600" y="4974336"/>
            <a:ext cx="502920" cy="420624"/>
          </a:xfrm>
          <a:prstGeom prst="rect">
            <a:avLst/>
          </a:prstGeom>
          <a:solidFill>
            <a:srgbClr val="E9EDF2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400" dirty="0"/>
          </a:p>
        </p:txBody>
      </p:sp>
      <p:sp>
        <p:nvSpPr>
          <p:cNvPr id="191" name="Text 68">
            <a:extLst>
              <a:ext uri="{FF2B5EF4-FFF2-40B4-BE49-F238E27FC236}">
                <a16:creationId xmlns:a16="http://schemas.microsoft.com/office/drawing/2014/main" id="{0C26E520-BED9-12A7-C814-2D660BC5C126}"/>
              </a:ext>
            </a:extLst>
          </p:cNvPr>
          <p:cNvSpPr/>
          <p:nvPr/>
        </p:nvSpPr>
        <p:spPr>
          <a:xfrm>
            <a:off x="9875520" y="4974336"/>
            <a:ext cx="502920" cy="420624"/>
          </a:xfrm>
          <a:prstGeom prst="rect">
            <a:avLst/>
          </a:prstGeom>
          <a:solidFill>
            <a:srgbClr val="E9EDF2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400" dirty="0"/>
          </a:p>
        </p:txBody>
      </p:sp>
      <p:sp>
        <p:nvSpPr>
          <p:cNvPr id="193" name="Text 69">
            <a:extLst>
              <a:ext uri="{FF2B5EF4-FFF2-40B4-BE49-F238E27FC236}">
                <a16:creationId xmlns:a16="http://schemas.microsoft.com/office/drawing/2014/main" id="{B40E0A64-3A57-4F7C-BCBA-8BF9E8AD662C}"/>
              </a:ext>
            </a:extLst>
          </p:cNvPr>
          <p:cNvSpPr/>
          <p:nvPr/>
        </p:nvSpPr>
        <p:spPr>
          <a:xfrm>
            <a:off x="10378440" y="4974336"/>
            <a:ext cx="502920" cy="420624"/>
          </a:xfrm>
          <a:prstGeom prst="rect">
            <a:avLst/>
          </a:prstGeom>
          <a:solidFill>
            <a:srgbClr val="E9EDF2"/>
          </a:solidFill>
          <a:ln w="12700">
            <a:solidFill>
              <a:srgbClr val="69758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662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017970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39461-5404-EBDB-18D6-6BF4227C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C5788D01-B399-CF26-1136-B698F51101CE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C880DF4F-2689-7F5F-F2BD-3DBC2783A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3054BA63-CA7F-DDF7-3F03-DA9FEC2F8AA0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1D18C227-66B0-81FA-254D-CAF757454CAD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Zero Eliminator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446FE81C-7CC5-10DE-A4C9-F23B45BA4C8A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52F5208E-55B1-D03A-A96D-CAC3DF441A2E}"/>
              </a:ext>
            </a:extLst>
          </p:cNvPr>
          <p:cNvSpPr/>
          <p:nvPr/>
        </p:nvSpPr>
        <p:spPr>
          <a:xfrm>
            <a:off x="438912" y="941832"/>
            <a:ext cx="11201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66273"/>
                </a:solidFill>
              </a:rPr>
              <a:t>Hardware does not need a large arbitrary shifter; it performs staged shifts of 1, 2, 4, ... positions.</a:t>
            </a:r>
            <a:endParaRPr lang="en-US" sz="1350" dirty="0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31D0534C-0988-C5C2-FB24-D38F8F4A2A8C}"/>
              </a:ext>
            </a:extLst>
          </p:cNvPr>
          <p:cNvSpPr/>
          <p:nvPr/>
        </p:nvSpPr>
        <p:spPr>
          <a:xfrm>
            <a:off x="640080" y="15324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D5C"/>
                </a:solidFill>
              </a:rPr>
              <a:t>Shift amount as binary</a:t>
            </a:r>
            <a:endParaRPr lang="en-US" sz="1600" dirty="0"/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17EB8C9F-977B-8F1B-D2F4-3C8C67CF7170}"/>
              </a:ext>
            </a:extLst>
          </p:cNvPr>
          <p:cNvSpPr/>
          <p:nvPr/>
        </p:nvSpPr>
        <p:spPr>
          <a:xfrm>
            <a:off x="640080" y="1898176"/>
            <a:ext cx="502920" cy="384048"/>
          </a:xfrm>
          <a:prstGeom prst="rect">
            <a:avLst/>
          </a:prstGeom>
          <a:solidFill>
            <a:srgbClr val="FFF8E1"/>
          </a:solidFill>
          <a:ln w="12700">
            <a:solidFill>
              <a:srgbClr val="C8B56E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350" dirty="0"/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F342DB79-0962-C848-20D4-43F22B49BC7D}"/>
              </a:ext>
            </a:extLst>
          </p:cNvPr>
          <p:cNvSpPr/>
          <p:nvPr/>
        </p:nvSpPr>
        <p:spPr>
          <a:xfrm>
            <a:off x="1143000" y="1898176"/>
            <a:ext cx="502920" cy="384048"/>
          </a:xfrm>
          <a:prstGeom prst="rect">
            <a:avLst/>
          </a:prstGeom>
          <a:solidFill>
            <a:srgbClr val="FFF8E1"/>
          </a:solidFill>
          <a:ln w="12700">
            <a:solidFill>
              <a:srgbClr val="C8B56E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</a:t>
            </a:r>
            <a:endParaRPr lang="en-US" sz="1350" dirty="0"/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674400B9-5574-C4D8-4B97-335170C759C6}"/>
              </a:ext>
            </a:extLst>
          </p:cNvPr>
          <p:cNvSpPr/>
          <p:nvPr/>
        </p:nvSpPr>
        <p:spPr>
          <a:xfrm>
            <a:off x="1645920" y="1898176"/>
            <a:ext cx="502920" cy="384048"/>
          </a:xfrm>
          <a:prstGeom prst="rect">
            <a:avLst/>
          </a:prstGeom>
          <a:solidFill>
            <a:srgbClr val="FFF8E1"/>
          </a:solidFill>
          <a:ln w="12700">
            <a:solidFill>
              <a:srgbClr val="C8B56E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350" dirty="0"/>
          </a:p>
        </p:txBody>
      </p:sp>
      <p:sp>
        <p:nvSpPr>
          <p:cNvPr id="28" name="Text 7">
            <a:extLst>
              <a:ext uri="{FF2B5EF4-FFF2-40B4-BE49-F238E27FC236}">
                <a16:creationId xmlns:a16="http://schemas.microsoft.com/office/drawing/2014/main" id="{2A397BF5-00D5-D11E-27DC-3D7961FAB7C1}"/>
              </a:ext>
            </a:extLst>
          </p:cNvPr>
          <p:cNvSpPr/>
          <p:nvPr/>
        </p:nvSpPr>
        <p:spPr>
          <a:xfrm>
            <a:off x="2148840" y="1898176"/>
            <a:ext cx="502920" cy="384048"/>
          </a:xfrm>
          <a:prstGeom prst="rect">
            <a:avLst/>
          </a:prstGeom>
          <a:solidFill>
            <a:srgbClr val="FFF8E1"/>
          </a:solidFill>
          <a:ln w="12700">
            <a:solidFill>
              <a:srgbClr val="C8B56E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350" dirty="0"/>
          </a:p>
        </p:txBody>
      </p:sp>
      <p:sp>
        <p:nvSpPr>
          <p:cNvPr id="31" name="Text 8">
            <a:extLst>
              <a:ext uri="{FF2B5EF4-FFF2-40B4-BE49-F238E27FC236}">
                <a16:creationId xmlns:a16="http://schemas.microsoft.com/office/drawing/2014/main" id="{859F56A0-78D4-C47B-8371-AF310CF36ADF}"/>
              </a:ext>
            </a:extLst>
          </p:cNvPr>
          <p:cNvSpPr/>
          <p:nvPr/>
        </p:nvSpPr>
        <p:spPr>
          <a:xfrm>
            <a:off x="2651760" y="1898176"/>
            <a:ext cx="502920" cy="384048"/>
          </a:xfrm>
          <a:prstGeom prst="rect">
            <a:avLst/>
          </a:prstGeom>
          <a:solidFill>
            <a:srgbClr val="FFF8E1"/>
          </a:solidFill>
          <a:ln w="12700">
            <a:solidFill>
              <a:srgbClr val="C8B56E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350" dirty="0"/>
          </a:p>
        </p:txBody>
      </p:sp>
      <p:sp>
        <p:nvSpPr>
          <p:cNvPr id="34" name="Text 9">
            <a:extLst>
              <a:ext uri="{FF2B5EF4-FFF2-40B4-BE49-F238E27FC236}">
                <a16:creationId xmlns:a16="http://schemas.microsoft.com/office/drawing/2014/main" id="{939B9243-B4E2-D5BD-76DE-88FB6EC971E3}"/>
              </a:ext>
            </a:extLst>
          </p:cNvPr>
          <p:cNvSpPr/>
          <p:nvPr/>
        </p:nvSpPr>
        <p:spPr>
          <a:xfrm>
            <a:off x="3154680" y="1898176"/>
            <a:ext cx="502920" cy="384048"/>
          </a:xfrm>
          <a:prstGeom prst="rect">
            <a:avLst/>
          </a:prstGeom>
          <a:solidFill>
            <a:srgbClr val="FFF8E1"/>
          </a:solidFill>
          <a:ln w="12700">
            <a:solidFill>
              <a:srgbClr val="C8B56E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350" dirty="0"/>
          </a:p>
        </p:txBody>
      </p:sp>
      <p:sp>
        <p:nvSpPr>
          <p:cNvPr id="37" name="Text 10">
            <a:extLst>
              <a:ext uri="{FF2B5EF4-FFF2-40B4-BE49-F238E27FC236}">
                <a16:creationId xmlns:a16="http://schemas.microsoft.com/office/drawing/2014/main" id="{68E12AFF-E70D-36FF-7CA0-384D8B752C15}"/>
              </a:ext>
            </a:extLst>
          </p:cNvPr>
          <p:cNvSpPr/>
          <p:nvPr/>
        </p:nvSpPr>
        <p:spPr>
          <a:xfrm>
            <a:off x="3657600" y="1898176"/>
            <a:ext cx="502920" cy="384048"/>
          </a:xfrm>
          <a:prstGeom prst="rect">
            <a:avLst/>
          </a:prstGeom>
          <a:solidFill>
            <a:srgbClr val="FFF8E1"/>
          </a:solidFill>
          <a:ln w="12700">
            <a:solidFill>
              <a:srgbClr val="C8B56E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350" dirty="0"/>
          </a:p>
        </p:txBody>
      </p:sp>
      <p:sp>
        <p:nvSpPr>
          <p:cNvPr id="40" name="Text 11">
            <a:extLst>
              <a:ext uri="{FF2B5EF4-FFF2-40B4-BE49-F238E27FC236}">
                <a16:creationId xmlns:a16="http://schemas.microsoft.com/office/drawing/2014/main" id="{133F9B17-F874-25EF-6BC6-89885C70E001}"/>
              </a:ext>
            </a:extLst>
          </p:cNvPr>
          <p:cNvSpPr/>
          <p:nvPr/>
        </p:nvSpPr>
        <p:spPr>
          <a:xfrm>
            <a:off x="4160520" y="1898176"/>
            <a:ext cx="502920" cy="384048"/>
          </a:xfrm>
          <a:prstGeom prst="rect">
            <a:avLst/>
          </a:prstGeom>
          <a:solidFill>
            <a:srgbClr val="FFF8E1"/>
          </a:solidFill>
          <a:ln w="12700">
            <a:solidFill>
              <a:srgbClr val="C8B56E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350" dirty="0"/>
          </a:p>
        </p:txBody>
      </p:sp>
      <p:sp>
        <p:nvSpPr>
          <p:cNvPr id="42" name="Text 12">
            <a:extLst>
              <a:ext uri="{FF2B5EF4-FFF2-40B4-BE49-F238E27FC236}">
                <a16:creationId xmlns:a16="http://schemas.microsoft.com/office/drawing/2014/main" id="{2E4529D5-D259-2342-D2B9-DE2791F7DB55}"/>
              </a:ext>
            </a:extLst>
          </p:cNvPr>
          <p:cNvSpPr/>
          <p:nvPr/>
        </p:nvSpPr>
        <p:spPr>
          <a:xfrm>
            <a:off x="640080" y="2355376"/>
            <a:ext cx="502920" cy="384048"/>
          </a:xfrm>
          <a:prstGeom prst="rect">
            <a:avLst/>
          </a:prstGeom>
          <a:solidFill>
            <a:srgbClr val="EAF3FF"/>
          </a:solidFill>
          <a:ln w="12700">
            <a:solidFill>
              <a:srgbClr val="9DBAD7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00</a:t>
            </a:r>
            <a:endParaRPr lang="en-US" sz="1150" dirty="0"/>
          </a:p>
        </p:txBody>
      </p:sp>
      <p:sp>
        <p:nvSpPr>
          <p:cNvPr id="45" name="Text 13">
            <a:extLst>
              <a:ext uri="{FF2B5EF4-FFF2-40B4-BE49-F238E27FC236}">
                <a16:creationId xmlns:a16="http://schemas.microsoft.com/office/drawing/2014/main" id="{1059E04B-689F-B8D8-0914-F167E344D8BF}"/>
              </a:ext>
            </a:extLst>
          </p:cNvPr>
          <p:cNvSpPr/>
          <p:nvPr/>
        </p:nvSpPr>
        <p:spPr>
          <a:xfrm>
            <a:off x="1143000" y="2355376"/>
            <a:ext cx="502920" cy="384048"/>
          </a:xfrm>
          <a:prstGeom prst="rect">
            <a:avLst/>
          </a:prstGeom>
          <a:solidFill>
            <a:srgbClr val="EAF3FF"/>
          </a:solidFill>
          <a:ln w="12700">
            <a:solidFill>
              <a:srgbClr val="9DBAD7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00</a:t>
            </a:r>
            <a:endParaRPr lang="en-US" sz="1150" dirty="0"/>
          </a:p>
        </p:txBody>
      </p:sp>
      <p:sp>
        <p:nvSpPr>
          <p:cNvPr id="48" name="Text 14">
            <a:extLst>
              <a:ext uri="{FF2B5EF4-FFF2-40B4-BE49-F238E27FC236}">
                <a16:creationId xmlns:a16="http://schemas.microsoft.com/office/drawing/2014/main" id="{1B22BF9F-5223-5C1C-E165-EB171B5203AC}"/>
              </a:ext>
            </a:extLst>
          </p:cNvPr>
          <p:cNvSpPr/>
          <p:nvPr/>
        </p:nvSpPr>
        <p:spPr>
          <a:xfrm>
            <a:off x="1645920" y="2355376"/>
            <a:ext cx="502920" cy="384048"/>
          </a:xfrm>
          <a:prstGeom prst="rect">
            <a:avLst/>
          </a:prstGeom>
          <a:solidFill>
            <a:srgbClr val="EAF3FF"/>
          </a:solidFill>
          <a:ln w="12700">
            <a:solidFill>
              <a:srgbClr val="9DBAD7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150" dirty="0"/>
          </a:p>
        </p:txBody>
      </p:sp>
      <p:sp>
        <p:nvSpPr>
          <p:cNvPr id="50" name="Text 15">
            <a:extLst>
              <a:ext uri="{FF2B5EF4-FFF2-40B4-BE49-F238E27FC236}">
                <a16:creationId xmlns:a16="http://schemas.microsoft.com/office/drawing/2014/main" id="{E5DEDA87-2E2A-FFC8-48F9-FC6811D5AC05}"/>
              </a:ext>
            </a:extLst>
          </p:cNvPr>
          <p:cNvSpPr/>
          <p:nvPr/>
        </p:nvSpPr>
        <p:spPr>
          <a:xfrm>
            <a:off x="2148840" y="2355376"/>
            <a:ext cx="502920" cy="384048"/>
          </a:xfrm>
          <a:prstGeom prst="rect">
            <a:avLst/>
          </a:prstGeom>
          <a:solidFill>
            <a:srgbClr val="EAF3FF"/>
          </a:solidFill>
          <a:ln w="12700">
            <a:solidFill>
              <a:srgbClr val="9DBAD7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150" dirty="0"/>
          </a:p>
        </p:txBody>
      </p:sp>
      <p:sp>
        <p:nvSpPr>
          <p:cNvPr id="53" name="Text 16">
            <a:extLst>
              <a:ext uri="{FF2B5EF4-FFF2-40B4-BE49-F238E27FC236}">
                <a16:creationId xmlns:a16="http://schemas.microsoft.com/office/drawing/2014/main" id="{5ED645C9-C93F-CBDA-66D0-BD0F01193481}"/>
              </a:ext>
            </a:extLst>
          </p:cNvPr>
          <p:cNvSpPr/>
          <p:nvPr/>
        </p:nvSpPr>
        <p:spPr>
          <a:xfrm>
            <a:off x="2651760" y="2355376"/>
            <a:ext cx="502920" cy="384048"/>
          </a:xfrm>
          <a:prstGeom prst="rect">
            <a:avLst/>
          </a:prstGeom>
          <a:solidFill>
            <a:srgbClr val="EAF3FF"/>
          </a:solidFill>
          <a:ln w="12700">
            <a:solidFill>
              <a:srgbClr val="9DBAD7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150" dirty="0"/>
          </a:p>
        </p:txBody>
      </p:sp>
      <p:sp>
        <p:nvSpPr>
          <p:cNvPr id="56" name="Text 17">
            <a:extLst>
              <a:ext uri="{FF2B5EF4-FFF2-40B4-BE49-F238E27FC236}">
                <a16:creationId xmlns:a16="http://schemas.microsoft.com/office/drawing/2014/main" id="{05807E02-E0D8-E115-BB4B-0C9208C4AE76}"/>
              </a:ext>
            </a:extLst>
          </p:cNvPr>
          <p:cNvSpPr/>
          <p:nvPr/>
        </p:nvSpPr>
        <p:spPr>
          <a:xfrm>
            <a:off x="3154680" y="2355376"/>
            <a:ext cx="502920" cy="384048"/>
          </a:xfrm>
          <a:prstGeom prst="rect">
            <a:avLst/>
          </a:prstGeom>
          <a:solidFill>
            <a:srgbClr val="EAF3FF"/>
          </a:solidFill>
          <a:ln w="12700">
            <a:solidFill>
              <a:srgbClr val="9DBAD7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150" dirty="0"/>
          </a:p>
        </p:txBody>
      </p:sp>
      <p:sp>
        <p:nvSpPr>
          <p:cNvPr id="59" name="Text 18">
            <a:extLst>
              <a:ext uri="{FF2B5EF4-FFF2-40B4-BE49-F238E27FC236}">
                <a16:creationId xmlns:a16="http://schemas.microsoft.com/office/drawing/2014/main" id="{D362EEC7-C120-01BC-3465-E7DE67516582}"/>
              </a:ext>
            </a:extLst>
          </p:cNvPr>
          <p:cNvSpPr/>
          <p:nvPr/>
        </p:nvSpPr>
        <p:spPr>
          <a:xfrm>
            <a:off x="3657600" y="2355376"/>
            <a:ext cx="502920" cy="384048"/>
          </a:xfrm>
          <a:prstGeom prst="rect">
            <a:avLst/>
          </a:prstGeom>
          <a:solidFill>
            <a:srgbClr val="EAF3FF"/>
          </a:solidFill>
          <a:ln w="12700">
            <a:solidFill>
              <a:srgbClr val="9DBAD7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150" dirty="0"/>
          </a:p>
        </p:txBody>
      </p:sp>
      <p:sp>
        <p:nvSpPr>
          <p:cNvPr id="62" name="Text 19">
            <a:extLst>
              <a:ext uri="{FF2B5EF4-FFF2-40B4-BE49-F238E27FC236}">
                <a16:creationId xmlns:a16="http://schemas.microsoft.com/office/drawing/2014/main" id="{4CFFCBEC-A258-9ADF-9CCE-632D10759117}"/>
              </a:ext>
            </a:extLst>
          </p:cNvPr>
          <p:cNvSpPr/>
          <p:nvPr/>
        </p:nvSpPr>
        <p:spPr>
          <a:xfrm>
            <a:off x="4160520" y="2355376"/>
            <a:ext cx="502920" cy="384048"/>
          </a:xfrm>
          <a:prstGeom prst="rect">
            <a:avLst/>
          </a:prstGeom>
          <a:solidFill>
            <a:srgbClr val="EAF3FF"/>
          </a:solidFill>
          <a:ln w="12700">
            <a:solidFill>
              <a:srgbClr val="9DBAD7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150" dirty="0"/>
          </a:p>
        </p:txBody>
      </p:sp>
      <p:sp>
        <p:nvSpPr>
          <p:cNvPr id="65" name="Text 20">
            <a:extLst>
              <a:ext uri="{FF2B5EF4-FFF2-40B4-BE49-F238E27FC236}">
                <a16:creationId xmlns:a16="http://schemas.microsoft.com/office/drawing/2014/main" id="{11D6F2A2-08E8-D9BA-261C-4EFB68ED7590}"/>
              </a:ext>
            </a:extLst>
          </p:cNvPr>
          <p:cNvSpPr/>
          <p:nvPr/>
        </p:nvSpPr>
        <p:spPr>
          <a:xfrm>
            <a:off x="5349240" y="199876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66273"/>
                </a:solidFill>
              </a:rPr>
              <a:t>zero_cnt</a:t>
            </a:r>
            <a:endParaRPr lang="en-US" sz="1050" dirty="0"/>
          </a:p>
        </p:txBody>
      </p:sp>
      <p:sp>
        <p:nvSpPr>
          <p:cNvPr id="68" name="Text 21">
            <a:extLst>
              <a:ext uri="{FF2B5EF4-FFF2-40B4-BE49-F238E27FC236}">
                <a16:creationId xmlns:a16="http://schemas.microsoft.com/office/drawing/2014/main" id="{948239A7-88A8-E181-B5F1-2C01F82D8226}"/>
              </a:ext>
            </a:extLst>
          </p:cNvPr>
          <p:cNvSpPr/>
          <p:nvPr/>
        </p:nvSpPr>
        <p:spPr>
          <a:xfrm>
            <a:off x="5349240" y="245596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66273"/>
                </a:solidFill>
              </a:rPr>
              <a:t>binary</a:t>
            </a:r>
            <a:endParaRPr lang="en-US" sz="1050" dirty="0"/>
          </a:p>
        </p:txBody>
      </p:sp>
      <p:sp>
        <p:nvSpPr>
          <p:cNvPr id="71" name="Text 22">
            <a:extLst>
              <a:ext uri="{FF2B5EF4-FFF2-40B4-BE49-F238E27FC236}">
                <a16:creationId xmlns:a16="http://schemas.microsoft.com/office/drawing/2014/main" id="{CC7F341E-0C44-DBBD-4A5F-A3ADF9652FD1}"/>
              </a:ext>
            </a:extLst>
          </p:cNvPr>
          <p:cNvSpPr/>
          <p:nvPr/>
        </p:nvSpPr>
        <p:spPr>
          <a:xfrm>
            <a:off x="6675120" y="1806736"/>
            <a:ext cx="4297680" cy="502920"/>
          </a:xfrm>
          <a:prstGeom prst="rect">
            <a:avLst/>
          </a:prstGeom>
          <a:solidFill>
            <a:srgbClr val="F8FBFF"/>
          </a:solidFill>
          <a:ln w="17780">
            <a:solidFill>
              <a:srgbClr val="1F77B4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600" dirty="0">
                <a:solidFill>
                  <a:srgbClr val="111827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zᵢ = Σᵣ bᵢ,ᵣ 2ʳ</a:t>
            </a:r>
            <a:endParaRPr lang="en-US" sz="2600" dirty="0"/>
          </a:p>
        </p:txBody>
      </p:sp>
      <p:sp>
        <p:nvSpPr>
          <p:cNvPr id="73" name="Text 23">
            <a:extLst>
              <a:ext uri="{FF2B5EF4-FFF2-40B4-BE49-F238E27FC236}">
                <a16:creationId xmlns:a16="http://schemas.microsoft.com/office/drawing/2014/main" id="{19CE6020-1266-EC45-A835-A95B8D0B3EF7}"/>
              </a:ext>
            </a:extLst>
          </p:cNvPr>
          <p:cNvSpPr/>
          <p:nvPr/>
        </p:nvSpPr>
        <p:spPr>
          <a:xfrm>
            <a:off x="6675120" y="2446816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11827"/>
                </a:solidFill>
              </a:rPr>
              <a:t>Each bit controls one shift stage.</a:t>
            </a:r>
            <a:endParaRPr lang="en-US" sz="1450" dirty="0"/>
          </a:p>
        </p:txBody>
      </p:sp>
      <p:pic>
        <p:nvPicPr>
          <p:cNvPr id="76" name="그림 75">
            <a:extLst>
              <a:ext uri="{FF2B5EF4-FFF2-40B4-BE49-F238E27FC236}">
                <a16:creationId xmlns:a16="http://schemas.microsoft.com/office/drawing/2014/main" id="{1D115C8F-F833-0642-1EC1-C5ADF6AF74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40" y="3167998"/>
            <a:ext cx="10202699" cy="248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4851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A4993-26AB-851B-6E13-D8C91A2A5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61BC0D8D-D21D-8EE3-8BCC-A9028EAD7F8B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D670A491-DDED-6B9A-E4FD-1C59AE473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EF0937F9-5252-F7A2-B9AD-A21FD694643E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882ACA50-63E6-7254-638C-FEE98B4EE257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Zero Eliminator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2909338B-20D9-FC77-C0F0-360145EF2754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5" name="Text 2">
            <a:extLst>
              <a:ext uri="{FF2B5EF4-FFF2-40B4-BE49-F238E27FC236}">
                <a16:creationId xmlns:a16="http://schemas.microsoft.com/office/drawing/2014/main" id="{7F2C06D1-6416-1B1A-F3A0-A4D31A1D6A2D}"/>
              </a:ext>
            </a:extLst>
          </p:cNvPr>
          <p:cNvSpPr/>
          <p:nvPr/>
        </p:nvSpPr>
        <p:spPr>
          <a:xfrm>
            <a:off x="338328" y="822960"/>
            <a:ext cx="11201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66273"/>
                </a:solidFill>
              </a:rPr>
              <a:t>The stage distances double each round, so n elements only require ⌈log₂ n⌉ shift stages.</a:t>
            </a:r>
            <a:endParaRPr lang="en-US" sz="1350" dirty="0"/>
          </a:p>
        </p:txBody>
      </p:sp>
      <p:sp>
        <p:nvSpPr>
          <p:cNvPr id="117" name="Text 3">
            <a:extLst>
              <a:ext uri="{FF2B5EF4-FFF2-40B4-BE49-F238E27FC236}">
                <a16:creationId xmlns:a16="http://schemas.microsoft.com/office/drawing/2014/main" id="{45B1F2E7-3CE7-2C85-F08E-320C9AAE5B99}"/>
              </a:ext>
            </a:extLst>
          </p:cNvPr>
          <p:cNvSpPr/>
          <p:nvPr/>
        </p:nvSpPr>
        <p:spPr>
          <a:xfrm>
            <a:off x="813816" y="1298448"/>
            <a:ext cx="4114800" cy="731520"/>
          </a:xfrm>
          <a:prstGeom prst="rect">
            <a:avLst/>
          </a:prstGeom>
          <a:solidFill>
            <a:srgbClr val="F8FBFF"/>
          </a:solidFill>
          <a:ln w="17780">
            <a:solidFill>
              <a:srgbClr val="1F77B4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rgbClr val="111827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N_stage = ⌈log₂ n⌉</a:t>
            </a:r>
            <a:endParaRPr lang="en-US" sz="3000" dirty="0"/>
          </a:p>
        </p:txBody>
      </p:sp>
      <p:sp>
        <p:nvSpPr>
          <p:cNvPr id="119" name="Text 4">
            <a:extLst>
              <a:ext uri="{FF2B5EF4-FFF2-40B4-BE49-F238E27FC236}">
                <a16:creationId xmlns:a16="http://schemas.microsoft.com/office/drawing/2014/main" id="{CB678EE3-1259-041E-8182-FF82E02ADF36}"/>
              </a:ext>
            </a:extLst>
          </p:cNvPr>
          <p:cNvSpPr/>
          <p:nvPr/>
        </p:nvSpPr>
        <p:spPr>
          <a:xfrm>
            <a:off x="5614416" y="1298448"/>
            <a:ext cx="5486400" cy="731520"/>
          </a:xfrm>
          <a:prstGeom prst="rect">
            <a:avLst/>
          </a:prstGeom>
          <a:solidFill>
            <a:srgbClr val="F8FBFF"/>
          </a:solidFill>
          <a:ln w="17780">
            <a:solidFill>
              <a:srgbClr val="1F77B4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500" dirty="0">
                <a:solidFill>
                  <a:srgbClr val="111827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 = 8  →  ⌈log₂ 8⌉ = 3 stages</a:t>
            </a:r>
            <a:endParaRPr lang="en-US" sz="2500" dirty="0"/>
          </a:p>
        </p:txBody>
      </p:sp>
      <p:sp>
        <p:nvSpPr>
          <p:cNvPr id="121" name="Text 5">
            <a:extLst>
              <a:ext uri="{FF2B5EF4-FFF2-40B4-BE49-F238E27FC236}">
                <a16:creationId xmlns:a16="http://schemas.microsoft.com/office/drawing/2014/main" id="{A50080E8-0B48-5F8C-66D9-FF155E9318E0}"/>
              </a:ext>
            </a:extLst>
          </p:cNvPr>
          <p:cNvSpPr/>
          <p:nvPr/>
        </p:nvSpPr>
        <p:spPr>
          <a:xfrm>
            <a:off x="676656" y="221284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D5C"/>
                </a:solidFill>
              </a:rPr>
              <a:t>Stage distances</a:t>
            </a:r>
            <a:endParaRPr lang="en-US" sz="1600" dirty="0"/>
          </a:p>
        </p:txBody>
      </p:sp>
      <p:sp>
        <p:nvSpPr>
          <p:cNvPr id="123" name="Shape 6">
            <a:extLst>
              <a:ext uri="{FF2B5EF4-FFF2-40B4-BE49-F238E27FC236}">
                <a16:creationId xmlns:a16="http://schemas.microsoft.com/office/drawing/2014/main" id="{A60B1FDE-F9BF-0289-165A-38916EC406B2}"/>
              </a:ext>
            </a:extLst>
          </p:cNvPr>
          <p:cNvSpPr/>
          <p:nvPr/>
        </p:nvSpPr>
        <p:spPr>
          <a:xfrm>
            <a:off x="676656" y="2624328"/>
            <a:ext cx="3108960" cy="1234440"/>
          </a:xfrm>
          <a:prstGeom prst="roundRect">
            <a:avLst>
              <a:gd name="adj" fmla="val 5926"/>
            </a:avLst>
          </a:prstGeom>
          <a:solidFill>
            <a:srgbClr val="DDEEFF"/>
          </a:solidFill>
          <a:ln w="12700">
            <a:solidFill>
              <a:srgbClr val="69758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5" name="Text 7">
            <a:extLst>
              <a:ext uri="{FF2B5EF4-FFF2-40B4-BE49-F238E27FC236}">
                <a16:creationId xmlns:a16="http://schemas.microsoft.com/office/drawing/2014/main" id="{4110558A-5330-59B5-6A7E-28642081B418}"/>
              </a:ext>
            </a:extLst>
          </p:cNvPr>
          <p:cNvSpPr/>
          <p:nvPr/>
        </p:nvSpPr>
        <p:spPr>
          <a:xfrm>
            <a:off x="841248" y="278892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2D5C"/>
                </a:solidFill>
              </a:rPr>
              <a:t>Round 0</a:t>
            </a:r>
            <a:endParaRPr lang="en-US" sz="1500" dirty="0"/>
          </a:p>
        </p:txBody>
      </p:sp>
      <p:sp>
        <p:nvSpPr>
          <p:cNvPr id="127" name="Text 8">
            <a:extLst>
              <a:ext uri="{FF2B5EF4-FFF2-40B4-BE49-F238E27FC236}">
                <a16:creationId xmlns:a16="http://schemas.microsoft.com/office/drawing/2014/main" id="{ACCE0AB0-F497-4D24-14FF-8F9B9BCE492F}"/>
              </a:ext>
            </a:extLst>
          </p:cNvPr>
          <p:cNvSpPr/>
          <p:nvPr/>
        </p:nvSpPr>
        <p:spPr>
          <a:xfrm>
            <a:off x="841248" y="3154680"/>
            <a:ext cx="2788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66273"/>
                </a:solidFill>
              </a:rPr>
              <a:t>bit 0</a:t>
            </a:r>
            <a:endParaRPr lang="en-US" sz="1300" dirty="0"/>
          </a:p>
        </p:txBody>
      </p:sp>
      <p:sp>
        <p:nvSpPr>
          <p:cNvPr id="129" name="Text 9">
            <a:extLst>
              <a:ext uri="{FF2B5EF4-FFF2-40B4-BE49-F238E27FC236}">
                <a16:creationId xmlns:a16="http://schemas.microsoft.com/office/drawing/2014/main" id="{26FE1252-4188-C3CB-8583-407F88F5DED8}"/>
              </a:ext>
            </a:extLst>
          </p:cNvPr>
          <p:cNvSpPr/>
          <p:nvPr/>
        </p:nvSpPr>
        <p:spPr>
          <a:xfrm>
            <a:off x="841248" y="342900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111827"/>
                </a:solidFill>
              </a:rPr>
              <a:t>Shift left by 1 position</a:t>
            </a:r>
            <a:endParaRPr lang="en-US" sz="1350" dirty="0"/>
          </a:p>
        </p:txBody>
      </p:sp>
      <p:sp>
        <p:nvSpPr>
          <p:cNvPr id="131" name="Shape 10">
            <a:extLst>
              <a:ext uri="{FF2B5EF4-FFF2-40B4-BE49-F238E27FC236}">
                <a16:creationId xmlns:a16="http://schemas.microsoft.com/office/drawing/2014/main" id="{7A42C4CF-04E2-BB57-E203-84E59ACA14B2}"/>
              </a:ext>
            </a:extLst>
          </p:cNvPr>
          <p:cNvSpPr/>
          <p:nvPr/>
        </p:nvSpPr>
        <p:spPr>
          <a:xfrm>
            <a:off x="4334256" y="2624328"/>
            <a:ext cx="3108960" cy="1234440"/>
          </a:xfrm>
          <a:prstGeom prst="roundRect">
            <a:avLst>
              <a:gd name="adj" fmla="val 5926"/>
            </a:avLst>
          </a:prstGeom>
          <a:solidFill>
            <a:srgbClr val="E8F5E9"/>
          </a:solidFill>
          <a:ln w="12700">
            <a:solidFill>
              <a:srgbClr val="69758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3" name="Text 11">
            <a:extLst>
              <a:ext uri="{FF2B5EF4-FFF2-40B4-BE49-F238E27FC236}">
                <a16:creationId xmlns:a16="http://schemas.microsoft.com/office/drawing/2014/main" id="{994CA93A-67B0-456F-7E17-3284EE6A10C1}"/>
              </a:ext>
            </a:extLst>
          </p:cNvPr>
          <p:cNvSpPr/>
          <p:nvPr/>
        </p:nvSpPr>
        <p:spPr>
          <a:xfrm>
            <a:off x="4498848" y="278892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2D5C"/>
                </a:solidFill>
              </a:rPr>
              <a:t>Round 1</a:t>
            </a:r>
            <a:endParaRPr lang="en-US" sz="1500" dirty="0"/>
          </a:p>
        </p:txBody>
      </p:sp>
      <p:sp>
        <p:nvSpPr>
          <p:cNvPr id="135" name="Text 12">
            <a:extLst>
              <a:ext uri="{FF2B5EF4-FFF2-40B4-BE49-F238E27FC236}">
                <a16:creationId xmlns:a16="http://schemas.microsoft.com/office/drawing/2014/main" id="{A892C661-C75A-38B3-572D-2DC708682C46}"/>
              </a:ext>
            </a:extLst>
          </p:cNvPr>
          <p:cNvSpPr/>
          <p:nvPr/>
        </p:nvSpPr>
        <p:spPr>
          <a:xfrm>
            <a:off x="4498848" y="3154680"/>
            <a:ext cx="2788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66273"/>
                </a:solidFill>
              </a:rPr>
              <a:t>bit 1</a:t>
            </a:r>
            <a:endParaRPr lang="en-US" sz="1300" dirty="0"/>
          </a:p>
        </p:txBody>
      </p:sp>
      <p:sp>
        <p:nvSpPr>
          <p:cNvPr id="137" name="Text 13">
            <a:extLst>
              <a:ext uri="{FF2B5EF4-FFF2-40B4-BE49-F238E27FC236}">
                <a16:creationId xmlns:a16="http://schemas.microsoft.com/office/drawing/2014/main" id="{E3534D0A-18B2-B3BB-B551-38140ED23274}"/>
              </a:ext>
            </a:extLst>
          </p:cNvPr>
          <p:cNvSpPr/>
          <p:nvPr/>
        </p:nvSpPr>
        <p:spPr>
          <a:xfrm>
            <a:off x="4498848" y="342900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111827"/>
                </a:solidFill>
              </a:rPr>
              <a:t>Shift left by 2 positions</a:t>
            </a:r>
            <a:endParaRPr lang="en-US" sz="1350" dirty="0"/>
          </a:p>
        </p:txBody>
      </p:sp>
      <p:sp>
        <p:nvSpPr>
          <p:cNvPr id="139" name="Shape 14">
            <a:extLst>
              <a:ext uri="{FF2B5EF4-FFF2-40B4-BE49-F238E27FC236}">
                <a16:creationId xmlns:a16="http://schemas.microsoft.com/office/drawing/2014/main" id="{F5065156-32E8-960F-AD6A-1275CB240BA0}"/>
              </a:ext>
            </a:extLst>
          </p:cNvPr>
          <p:cNvSpPr/>
          <p:nvPr/>
        </p:nvSpPr>
        <p:spPr>
          <a:xfrm>
            <a:off x="7991856" y="2624328"/>
            <a:ext cx="3108960" cy="1234440"/>
          </a:xfrm>
          <a:prstGeom prst="roundRect">
            <a:avLst>
              <a:gd name="adj" fmla="val 5926"/>
            </a:avLst>
          </a:prstGeom>
          <a:solidFill>
            <a:srgbClr val="FFF3E0"/>
          </a:solidFill>
          <a:ln w="12700">
            <a:solidFill>
              <a:srgbClr val="69758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1" name="Text 15">
            <a:extLst>
              <a:ext uri="{FF2B5EF4-FFF2-40B4-BE49-F238E27FC236}">
                <a16:creationId xmlns:a16="http://schemas.microsoft.com/office/drawing/2014/main" id="{667E0E37-E62F-942B-B29E-5DBD2F28E516}"/>
              </a:ext>
            </a:extLst>
          </p:cNvPr>
          <p:cNvSpPr/>
          <p:nvPr/>
        </p:nvSpPr>
        <p:spPr>
          <a:xfrm>
            <a:off x="8156448" y="278892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2D5C"/>
                </a:solidFill>
              </a:rPr>
              <a:t>Round 2</a:t>
            </a:r>
            <a:endParaRPr lang="en-US" sz="1500" dirty="0"/>
          </a:p>
        </p:txBody>
      </p:sp>
      <p:sp>
        <p:nvSpPr>
          <p:cNvPr id="143" name="Text 16">
            <a:extLst>
              <a:ext uri="{FF2B5EF4-FFF2-40B4-BE49-F238E27FC236}">
                <a16:creationId xmlns:a16="http://schemas.microsoft.com/office/drawing/2014/main" id="{68C7252A-C3F4-5C86-FB53-04F75DE9BF33}"/>
              </a:ext>
            </a:extLst>
          </p:cNvPr>
          <p:cNvSpPr/>
          <p:nvPr/>
        </p:nvSpPr>
        <p:spPr>
          <a:xfrm>
            <a:off x="8156448" y="3154680"/>
            <a:ext cx="2788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66273"/>
                </a:solidFill>
              </a:rPr>
              <a:t>bit 2</a:t>
            </a:r>
            <a:endParaRPr lang="en-US" sz="1300" dirty="0"/>
          </a:p>
        </p:txBody>
      </p:sp>
      <p:sp>
        <p:nvSpPr>
          <p:cNvPr id="145" name="Text 17">
            <a:extLst>
              <a:ext uri="{FF2B5EF4-FFF2-40B4-BE49-F238E27FC236}">
                <a16:creationId xmlns:a16="http://schemas.microsoft.com/office/drawing/2014/main" id="{8805D245-51BA-2812-73B3-9066479B54F4}"/>
              </a:ext>
            </a:extLst>
          </p:cNvPr>
          <p:cNvSpPr/>
          <p:nvPr/>
        </p:nvSpPr>
        <p:spPr>
          <a:xfrm>
            <a:off x="8156448" y="342900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111827"/>
                </a:solidFill>
              </a:rPr>
              <a:t>Shift left by 4 positions</a:t>
            </a:r>
            <a:endParaRPr lang="en-US" sz="1350" dirty="0"/>
          </a:p>
        </p:txBody>
      </p:sp>
      <p:sp>
        <p:nvSpPr>
          <p:cNvPr id="147" name="Shape 18">
            <a:extLst>
              <a:ext uri="{FF2B5EF4-FFF2-40B4-BE49-F238E27FC236}">
                <a16:creationId xmlns:a16="http://schemas.microsoft.com/office/drawing/2014/main" id="{59BED048-3AA8-5185-0045-4085D67992BE}"/>
              </a:ext>
            </a:extLst>
          </p:cNvPr>
          <p:cNvSpPr/>
          <p:nvPr/>
        </p:nvSpPr>
        <p:spPr>
          <a:xfrm>
            <a:off x="813816" y="4142232"/>
            <a:ext cx="10332720" cy="841248"/>
          </a:xfrm>
          <a:prstGeom prst="roundRect">
            <a:avLst>
              <a:gd name="adj" fmla="val 8696"/>
            </a:avLst>
          </a:prstGeom>
          <a:solidFill>
            <a:srgbClr val="F8FBFF"/>
          </a:solidFill>
          <a:ln w="15240">
            <a:solidFill>
              <a:srgbClr val="1F77B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9" name="Text 19">
            <a:extLst>
              <a:ext uri="{FF2B5EF4-FFF2-40B4-BE49-F238E27FC236}">
                <a16:creationId xmlns:a16="http://schemas.microsoft.com/office/drawing/2014/main" id="{185924FA-988F-AD5D-0AC4-E0DB81F42AB3}"/>
              </a:ext>
            </a:extLst>
          </p:cNvPr>
          <p:cNvSpPr/>
          <p:nvPr/>
        </p:nvSpPr>
        <p:spPr>
          <a:xfrm>
            <a:off x="1042416" y="4361688"/>
            <a:ext cx="9875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2D5C"/>
                </a:solidFill>
              </a:rPr>
              <a:t>In the example, the maximum shift is 3, so only the 1-position and 2-position stages are actually used.</a:t>
            </a:r>
            <a:endParaRPr lang="en-US" sz="1500" dirty="0"/>
          </a:p>
        </p:txBody>
      </p:sp>
      <p:sp>
        <p:nvSpPr>
          <p:cNvPr id="151" name="Text 20">
            <a:extLst>
              <a:ext uri="{FF2B5EF4-FFF2-40B4-BE49-F238E27FC236}">
                <a16:creationId xmlns:a16="http://schemas.microsoft.com/office/drawing/2014/main" id="{813C6687-6EE9-1F70-68EA-C32126F1AAAA}"/>
              </a:ext>
            </a:extLst>
          </p:cNvPr>
          <p:cNvSpPr/>
          <p:nvPr/>
        </p:nvSpPr>
        <p:spPr>
          <a:xfrm>
            <a:off x="905256" y="5221224"/>
            <a:ext cx="2286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F77B4"/>
                </a:solidFill>
              </a:rPr>
              <a:t>•</a:t>
            </a:r>
            <a:endParaRPr lang="en-US" sz="1350" dirty="0"/>
          </a:p>
        </p:txBody>
      </p:sp>
      <p:sp>
        <p:nvSpPr>
          <p:cNvPr id="153" name="Text 21">
            <a:extLst>
              <a:ext uri="{FF2B5EF4-FFF2-40B4-BE49-F238E27FC236}">
                <a16:creationId xmlns:a16="http://schemas.microsoft.com/office/drawing/2014/main" id="{CA258050-1F19-BDD9-5450-39D8096D4728}"/>
              </a:ext>
            </a:extLst>
          </p:cNvPr>
          <p:cNvSpPr/>
          <p:nvPr/>
        </p:nvSpPr>
        <p:spPr>
          <a:xfrm>
            <a:off x="1161288" y="5221224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11827"/>
                </a:solidFill>
              </a:rPr>
              <a:t>A full 8-element design still includes a possible 4-position stage for the worst case.</a:t>
            </a:r>
            <a:endParaRPr lang="en-US" sz="1350" dirty="0"/>
          </a:p>
        </p:txBody>
      </p:sp>
      <p:sp>
        <p:nvSpPr>
          <p:cNvPr id="155" name="Text 22">
            <a:extLst>
              <a:ext uri="{FF2B5EF4-FFF2-40B4-BE49-F238E27FC236}">
                <a16:creationId xmlns:a16="http://schemas.microsoft.com/office/drawing/2014/main" id="{F637366F-8804-1A73-F4CC-BB186E38C4CB}"/>
              </a:ext>
            </a:extLst>
          </p:cNvPr>
          <p:cNvSpPr/>
          <p:nvPr/>
        </p:nvSpPr>
        <p:spPr>
          <a:xfrm>
            <a:off x="905256" y="5550408"/>
            <a:ext cx="2286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F77B4"/>
                </a:solidFill>
              </a:rPr>
              <a:t>•</a:t>
            </a:r>
            <a:endParaRPr lang="en-US" sz="1350" dirty="0"/>
          </a:p>
        </p:txBody>
      </p:sp>
      <p:sp>
        <p:nvSpPr>
          <p:cNvPr id="157" name="Text 23">
            <a:extLst>
              <a:ext uri="{FF2B5EF4-FFF2-40B4-BE49-F238E27FC236}">
                <a16:creationId xmlns:a16="http://schemas.microsoft.com/office/drawing/2014/main" id="{C7CB4D0D-3F89-9BFD-766E-CDE2EC118E63}"/>
              </a:ext>
            </a:extLst>
          </p:cNvPr>
          <p:cNvSpPr/>
          <p:nvPr/>
        </p:nvSpPr>
        <p:spPr>
          <a:xfrm>
            <a:off x="1161288" y="555040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11827"/>
                </a:solidFill>
              </a:rPr>
              <a:t>The hardware scales efficiently because stages grow as 1, 2, 4, 8, ... rather than one stage per possible shift distance.</a:t>
            </a:r>
            <a:endParaRPr lang="en-US" sz="1350" dirty="0"/>
          </a:p>
        </p:txBody>
      </p:sp>
      <p:sp>
        <p:nvSpPr>
          <p:cNvPr id="159" name="Shape 24">
            <a:extLst>
              <a:ext uri="{FF2B5EF4-FFF2-40B4-BE49-F238E27FC236}">
                <a16:creationId xmlns:a16="http://schemas.microsoft.com/office/drawing/2014/main" id="{1CD58B94-F961-0C79-874F-7296E87692E3}"/>
              </a:ext>
            </a:extLst>
          </p:cNvPr>
          <p:cNvSpPr/>
          <p:nvPr/>
        </p:nvSpPr>
        <p:spPr>
          <a:xfrm>
            <a:off x="310896" y="5897880"/>
            <a:ext cx="11292840" cy="0"/>
          </a:xfrm>
          <a:prstGeom prst="line">
            <a:avLst/>
          </a:prstGeom>
          <a:noFill/>
          <a:ln w="20320">
            <a:solidFill>
              <a:srgbClr val="0B2D5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1" name="Text 25">
            <a:extLst>
              <a:ext uri="{FF2B5EF4-FFF2-40B4-BE49-F238E27FC236}">
                <a16:creationId xmlns:a16="http://schemas.microsoft.com/office/drawing/2014/main" id="{53377BD4-6A6C-2A10-5315-DE2F99B00B2A}"/>
              </a:ext>
            </a:extLst>
          </p:cNvPr>
          <p:cNvSpPr/>
          <p:nvPr/>
        </p:nvSpPr>
        <p:spPr>
          <a:xfrm>
            <a:off x="448056" y="598932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2D5C"/>
                </a:solidFill>
              </a:rPr>
              <a:t>Zero Eliminator uses staged parallel shifts, not serial movement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943415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16B62-3976-844A-EAF7-9DFE1ED78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23B567ED-DE66-EF4B-81A3-0315F2D9D06C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B63B3369-9114-20EA-063D-1BD6A5B03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58D5DD7E-231C-B1BD-6DFE-BA0C1AE95544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BD3A9097-50AD-4E48-D277-73707076FAF9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Quick select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17711435-DC61-382B-17A8-05E081CAE3DF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2B6A31CF-49B2-0EF7-B85E-C012AA89BD03}"/>
              </a:ext>
            </a:extLst>
          </p:cNvPr>
          <p:cNvSpPr/>
          <p:nvPr/>
        </p:nvSpPr>
        <p:spPr>
          <a:xfrm>
            <a:off x="338328" y="896112"/>
            <a:ext cx="11338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Goal: select the top-k important tokens, heads, or values without fully sorting the whole array.</a:t>
            </a:r>
            <a:endParaRPr lang="en-US" sz="1350" dirty="0"/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5B4A8599-35C3-E75D-FDFB-DBFFFF4BB372}"/>
              </a:ext>
            </a:extLst>
          </p:cNvPr>
          <p:cNvSpPr/>
          <p:nvPr/>
        </p:nvSpPr>
        <p:spPr>
          <a:xfrm>
            <a:off x="548640" y="13258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E63"/>
                </a:solidFill>
              </a:rPr>
              <a:t>Core idea</a:t>
            </a:r>
            <a:endParaRPr lang="en-US" sz="1600" dirty="0"/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2AB9524B-6B92-E25D-6746-3B7BCE023A29}"/>
              </a:ext>
            </a:extLst>
          </p:cNvPr>
          <p:cNvSpPr/>
          <p:nvPr/>
        </p:nvSpPr>
        <p:spPr>
          <a:xfrm>
            <a:off x="685800" y="1874520"/>
            <a:ext cx="1645920" cy="731520"/>
          </a:xfrm>
          <a:prstGeom prst="roundRect">
            <a:avLst>
              <a:gd name="adj" fmla="val 10000"/>
            </a:avLst>
          </a:prstGeom>
          <a:solidFill>
            <a:srgbClr val="EAF3FF"/>
          </a:solidFill>
          <a:ln w="15240">
            <a:solidFill>
              <a:srgbClr val="1E64B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C0EDBAEF-842F-6FFA-E8FA-3F909D53087D}"/>
              </a:ext>
            </a:extLst>
          </p:cNvPr>
          <p:cNvSpPr/>
          <p:nvPr/>
        </p:nvSpPr>
        <p:spPr>
          <a:xfrm>
            <a:off x="731520" y="1947672"/>
            <a:ext cx="1554480" cy="585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1E24"/>
                </a:solidFill>
              </a:rPr>
              <a:t>Importance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B1E24"/>
                </a:solidFill>
              </a:rPr>
              <a:t>scores</a:t>
            </a:r>
            <a:endParaRPr lang="en-US" sz="1200" dirty="0"/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F88F5F5A-D8DA-FA6F-19EE-E9CDCA3A6B54}"/>
              </a:ext>
            </a:extLst>
          </p:cNvPr>
          <p:cNvSpPr/>
          <p:nvPr/>
        </p:nvSpPr>
        <p:spPr>
          <a:xfrm>
            <a:off x="2395728" y="2240280"/>
            <a:ext cx="548640" cy="0"/>
          </a:xfrm>
          <a:prstGeom prst="line">
            <a:avLst/>
          </a:prstGeom>
          <a:noFill/>
          <a:ln w="19050">
            <a:solidFill>
              <a:srgbClr val="0B2E63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Shape 7">
            <a:extLst>
              <a:ext uri="{FF2B5EF4-FFF2-40B4-BE49-F238E27FC236}">
                <a16:creationId xmlns:a16="http://schemas.microsoft.com/office/drawing/2014/main" id="{59252BFC-EE6B-5312-ADBC-BFD010B75D87}"/>
              </a:ext>
            </a:extLst>
          </p:cNvPr>
          <p:cNvSpPr/>
          <p:nvPr/>
        </p:nvSpPr>
        <p:spPr>
          <a:xfrm>
            <a:off x="2971800" y="1874520"/>
            <a:ext cx="160020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240">
            <a:solidFill>
              <a:srgbClr val="0B2E6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03A20D53-624D-5675-7CBA-A379F0F30F1F}"/>
              </a:ext>
            </a:extLst>
          </p:cNvPr>
          <p:cNvSpPr/>
          <p:nvPr/>
        </p:nvSpPr>
        <p:spPr>
          <a:xfrm>
            <a:off x="3017520" y="1947672"/>
            <a:ext cx="1508760" cy="585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1E24"/>
                </a:solidFill>
              </a:rPr>
              <a:t>Choose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B1E24"/>
                </a:solidFill>
              </a:rPr>
              <a:t>a pivot</a:t>
            </a:r>
            <a:endParaRPr lang="en-US" sz="1200" dirty="0"/>
          </a:p>
        </p:txBody>
      </p:sp>
      <p:sp>
        <p:nvSpPr>
          <p:cNvPr id="22" name="Shape 9">
            <a:extLst>
              <a:ext uri="{FF2B5EF4-FFF2-40B4-BE49-F238E27FC236}">
                <a16:creationId xmlns:a16="http://schemas.microsoft.com/office/drawing/2014/main" id="{16C7F2BB-93A4-3364-A122-4F89DAFEA79A}"/>
              </a:ext>
            </a:extLst>
          </p:cNvPr>
          <p:cNvSpPr/>
          <p:nvPr/>
        </p:nvSpPr>
        <p:spPr>
          <a:xfrm>
            <a:off x="4636008" y="2240280"/>
            <a:ext cx="548640" cy="0"/>
          </a:xfrm>
          <a:prstGeom prst="line">
            <a:avLst/>
          </a:prstGeom>
          <a:noFill/>
          <a:ln w="19050">
            <a:solidFill>
              <a:srgbClr val="0B2E63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Shape 10">
            <a:extLst>
              <a:ext uri="{FF2B5EF4-FFF2-40B4-BE49-F238E27FC236}">
                <a16:creationId xmlns:a16="http://schemas.microsoft.com/office/drawing/2014/main" id="{0B65676F-CE1B-8A3F-E872-2C1BAC9D4843}"/>
              </a:ext>
            </a:extLst>
          </p:cNvPr>
          <p:cNvSpPr/>
          <p:nvPr/>
        </p:nvSpPr>
        <p:spPr>
          <a:xfrm>
            <a:off x="5212080" y="1874520"/>
            <a:ext cx="1600200" cy="731520"/>
          </a:xfrm>
          <a:prstGeom prst="roundRect">
            <a:avLst>
              <a:gd name="adj" fmla="val 10000"/>
            </a:avLst>
          </a:prstGeom>
          <a:solidFill>
            <a:srgbClr val="FFF4E7"/>
          </a:solidFill>
          <a:ln w="15240">
            <a:solidFill>
              <a:srgbClr val="EF8B2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50439F6B-D54D-493D-9B88-362F21A752B5}"/>
              </a:ext>
            </a:extLst>
          </p:cNvPr>
          <p:cNvSpPr/>
          <p:nvPr/>
        </p:nvSpPr>
        <p:spPr>
          <a:xfrm>
            <a:off x="5257800" y="1947672"/>
            <a:ext cx="1508760" cy="585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1E24"/>
                </a:solidFill>
              </a:rPr>
              <a:t>Partition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B1E24"/>
                </a:solidFill>
              </a:rPr>
              <a:t>&lt;, =, &gt;</a:t>
            </a:r>
            <a:endParaRPr lang="en-US" sz="1200" dirty="0"/>
          </a:p>
        </p:txBody>
      </p:sp>
      <p:sp>
        <p:nvSpPr>
          <p:cNvPr id="28" name="Shape 12">
            <a:extLst>
              <a:ext uri="{FF2B5EF4-FFF2-40B4-BE49-F238E27FC236}">
                <a16:creationId xmlns:a16="http://schemas.microsoft.com/office/drawing/2014/main" id="{8E311015-3115-1A85-F970-39580807BEFE}"/>
              </a:ext>
            </a:extLst>
          </p:cNvPr>
          <p:cNvSpPr/>
          <p:nvPr/>
        </p:nvSpPr>
        <p:spPr>
          <a:xfrm>
            <a:off x="6885432" y="2240280"/>
            <a:ext cx="548640" cy="0"/>
          </a:xfrm>
          <a:prstGeom prst="line">
            <a:avLst/>
          </a:prstGeom>
          <a:noFill/>
          <a:ln w="19050">
            <a:solidFill>
              <a:srgbClr val="0B2E63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Shape 13">
            <a:extLst>
              <a:ext uri="{FF2B5EF4-FFF2-40B4-BE49-F238E27FC236}">
                <a16:creationId xmlns:a16="http://schemas.microsoft.com/office/drawing/2014/main" id="{EA8742F1-C1AF-2BF6-2963-6AB99AB5C1F1}"/>
              </a:ext>
            </a:extLst>
          </p:cNvPr>
          <p:cNvSpPr/>
          <p:nvPr/>
        </p:nvSpPr>
        <p:spPr>
          <a:xfrm>
            <a:off x="7461504" y="1874520"/>
            <a:ext cx="1737360" cy="731520"/>
          </a:xfrm>
          <a:prstGeom prst="roundRect">
            <a:avLst>
              <a:gd name="adj" fmla="val 10000"/>
            </a:avLst>
          </a:prstGeom>
          <a:solidFill>
            <a:srgbClr val="EEF8F0"/>
          </a:solidFill>
          <a:ln w="1524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2" name="Text 14">
            <a:extLst>
              <a:ext uri="{FF2B5EF4-FFF2-40B4-BE49-F238E27FC236}">
                <a16:creationId xmlns:a16="http://schemas.microsoft.com/office/drawing/2014/main" id="{80996644-1BF6-31C0-037E-9C22A096367A}"/>
              </a:ext>
            </a:extLst>
          </p:cNvPr>
          <p:cNvSpPr/>
          <p:nvPr/>
        </p:nvSpPr>
        <p:spPr>
          <a:xfrm>
            <a:off x="7507224" y="1947672"/>
            <a:ext cx="1645920" cy="585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1E24"/>
                </a:solidFill>
              </a:rPr>
              <a:t>Keep only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B1E24"/>
                </a:solidFill>
              </a:rPr>
              <a:t>needed side</a:t>
            </a:r>
            <a:endParaRPr lang="en-US" sz="1200" dirty="0"/>
          </a:p>
        </p:txBody>
      </p:sp>
      <p:sp>
        <p:nvSpPr>
          <p:cNvPr id="34" name="Shape 15">
            <a:extLst>
              <a:ext uri="{FF2B5EF4-FFF2-40B4-BE49-F238E27FC236}">
                <a16:creationId xmlns:a16="http://schemas.microsoft.com/office/drawing/2014/main" id="{A2F5E93F-223E-9C83-C2A9-8281B9650690}"/>
              </a:ext>
            </a:extLst>
          </p:cNvPr>
          <p:cNvSpPr/>
          <p:nvPr/>
        </p:nvSpPr>
        <p:spPr>
          <a:xfrm>
            <a:off x="9272016" y="2240280"/>
            <a:ext cx="548640" cy="0"/>
          </a:xfrm>
          <a:prstGeom prst="line">
            <a:avLst/>
          </a:prstGeom>
          <a:noFill/>
          <a:ln w="19050">
            <a:solidFill>
              <a:srgbClr val="0B2E63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" name="Shape 16">
            <a:extLst>
              <a:ext uri="{FF2B5EF4-FFF2-40B4-BE49-F238E27FC236}">
                <a16:creationId xmlns:a16="http://schemas.microsoft.com/office/drawing/2014/main" id="{F292E5D0-C218-44E2-8AA0-7DA1568EB2C9}"/>
              </a:ext>
            </a:extLst>
          </p:cNvPr>
          <p:cNvSpPr/>
          <p:nvPr/>
        </p:nvSpPr>
        <p:spPr>
          <a:xfrm>
            <a:off x="9848088" y="1874520"/>
            <a:ext cx="1783080" cy="731520"/>
          </a:xfrm>
          <a:prstGeom prst="roundRect">
            <a:avLst>
              <a:gd name="adj" fmla="val 10000"/>
            </a:avLst>
          </a:prstGeom>
          <a:solidFill>
            <a:srgbClr val="EAF3FF"/>
          </a:solidFill>
          <a:ln w="15240">
            <a:solidFill>
              <a:srgbClr val="1E64B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" name="Text 17">
            <a:extLst>
              <a:ext uri="{FF2B5EF4-FFF2-40B4-BE49-F238E27FC236}">
                <a16:creationId xmlns:a16="http://schemas.microsoft.com/office/drawing/2014/main" id="{880A2D1D-1F64-ADB2-24EF-117F854902E0}"/>
              </a:ext>
            </a:extLst>
          </p:cNvPr>
          <p:cNvSpPr/>
          <p:nvPr/>
        </p:nvSpPr>
        <p:spPr>
          <a:xfrm>
            <a:off x="9893808" y="1947672"/>
            <a:ext cx="1691640" cy="585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1E24"/>
                </a:solidFill>
              </a:rPr>
              <a:t>Find k-th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B1E24"/>
                </a:solidFill>
              </a:rPr>
              <a:t>threshold</a:t>
            </a:r>
            <a:endParaRPr lang="en-US" sz="1200" dirty="0"/>
          </a:p>
        </p:txBody>
      </p:sp>
      <p:sp>
        <p:nvSpPr>
          <p:cNvPr id="40" name="Shape 18">
            <a:extLst>
              <a:ext uri="{FF2B5EF4-FFF2-40B4-BE49-F238E27FC236}">
                <a16:creationId xmlns:a16="http://schemas.microsoft.com/office/drawing/2014/main" id="{3599E66F-8B9E-3FC5-E486-2DD23B633328}"/>
              </a:ext>
            </a:extLst>
          </p:cNvPr>
          <p:cNvSpPr/>
          <p:nvPr/>
        </p:nvSpPr>
        <p:spPr>
          <a:xfrm>
            <a:off x="640080" y="3200400"/>
            <a:ext cx="5166360" cy="2057400"/>
          </a:xfrm>
          <a:prstGeom prst="roundRect">
            <a:avLst>
              <a:gd name="adj" fmla="val 3556"/>
            </a:avLst>
          </a:prstGeom>
          <a:solidFill>
            <a:srgbClr val="F4F8FC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2" name="Text 19">
            <a:extLst>
              <a:ext uri="{FF2B5EF4-FFF2-40B4-BE49-F238E27FC236}">
                <a16:creationId xmlns:a16="http://schemas.microsoft.com/office/drawing/2014/main" id="{9973BAD1-791D-A1CC-EFAC-B9519726546B}"/>
              </a:ext>
            </a:extLst>
          </p:cNvPr>
          <p:cNvSpPr/>
          <p:nvPr/>
        </p:nvSpPr>
        <p:spPr>
          <a:xfrm>
            <a:off x="868680" y="342900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E63"/>
                </a:solidFill>
              </a:rPr>
              <a:t>Why this matters in SpAtten</a:t>
            </a:r>
            <a:endParaRPr lang="en-US" sz="1700" dirty="0"/>
          </a:p>
        </p:txBody>
      </p:sp>
      <p:sp>
        <p:nvSpPr>
          <p:cNvPr id="44" name="Text 20">
            <a:extLst>
              <a:ext uri="{FF2B5EF4-FFF2-40B4-BE49-F238E27FC236}">
                <a16:creationId xmlns:a16="http://schemas.microsoft.com/office/drawing/2014/main" id="{4FECB755-778C-E536-D8F7-836BF1FC2D36}"/>
              </a:ext>
            </a:extLst>
          </p:cNvPr>
          <p:cNvSpPr/>
          <p:nvPr/>
        </p:nvSpPr>
        <p:spPr>
          <a:xfrm>
            <a:off x="868680" y="3886200"/>
            <a:ext cx="2011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64B7"/>
                </a:solidFill>
              </a:rPr>
              <a:t>•</a:t>
            </a:r>
            <a:endParaRPr lang="en-US" sz="1600" dirty="0"/>
          </a:p>
        </p:txBody>
      </p:sp>
      <p:sp>
        <p:nvSpPr>
          <p:cNvPr id="46" name="Text 21">
            <a:extLst>
              <a:ext uri="{FF2B5EF4-FFF2-40B4-BE49-F238E27FC236}">
                <a16:creationId xmlns:a16="http://schemas.microsoft.com/office/drawing/2014/main" id="{44B42800-BBD7-FC7F-64A7-EE9B05206D9C}"/>
              </a:ext>
            </a:extLst>
          </p:cNvPr>
          <p:cNvSpPr/>
          <p:nvPr/>
        </p:nvSpPr>
        <p:spPr>
          <a:xfrm>
            <a:off x="1124712" y="3895344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B1E24"/>
                </a:solidFill>
              </a:rPr>
              <a:t>Token pruning keeps only important token IDs.</a:t>
            </a:r>
            <a:endParaRPr lang="en-US" sz="1350" dirty="0"/>
          </a:p>
        </p:txBody>
      </p:sp>
      <p:sp>
        <p:nvSpPr>
          <p:cNvPr id="48" name="Text 22">
            <a:extLst>
              <a:ext uri="{FF2B5EF4-FFF2-40B4-BE49-F238E27FC236}">
                <a16:creationId xmlns:a16="http://schemas.microsoft.com/office/drawing/2014/main" id="{02F71EB2-4645-433E-7E17-9DFEDC5DB9D9}"/>
              </a:ext>
            </a:extLst>
          </p:cNvPr>
          <p:cNvSpPr/>
          <p:nvPr/>
        </p:nvSpPr>
        <p:spPr>
          <a:xfrm>
            <a:off x="868680" y="4297680"/>
            <a:ext cx="2011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64B7"/>
                </a:solidFill>
              </a:rPr>
              <a:t>•</a:t>
            </a:r>
            <a:endParaRPr lang="en-US" sz="1600" dirty="0"/>
          </a:p>
        </p:txBody>
      </p:sp>
      <p:sp>
        <p:nvSpPr>
          <p:cNvPr id="50" name="Text 23">
            <a:extLst>
              <a:ext uri="{FF2B5EF4-FFF2-40B4-BE49-F238E27FC236}">
                <a16:creationId xmlns:a16="http://schemas.microsoft.com/office/drawing/2014/main" id="{FBA05B75-EBA5-F6B8-F6CC-C0ACC105D080}"/>
              </a:ext>
            </a:extLst>
          </p:cNvPr>
          <p:cNvSpPr/>
          <p:nvPr/>
        </p:nvSpPr>
        <p:spPr>
          <a:xfrm>
            <a:off x="1124712" y="4306824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B1E24"/>
                </a:solidFill>
              </a:rPr>
              <a:t>Head pruning keeps only important attention head IDs.</a:t>
            </a:r>
            <a:endParaRPr lang="en-US" sz="1350" dirty="0"/>
          </a:p>
        </p:txBody>
      </p:sp>
      <p:sp>
        <p:nvSpPr>
          <p:cNvPr id="52" name="Text 24">
            <a:extLst>
              <a:ext uri="{FF2B5EF4-FFF2-40B4-BE49-F238E27FC236}">
                <a16:creationId xmlns:a16="http://schemas.microsoft.com/office/drawing/2014/main" id="{1E59047D-B1DA-0E33-0DF0-2235C792678A}"/>
              </a:ext>
            </a:extLst>
          </p:cNvPr>
          <p:cNvSpPr/>
          <p:nvPr/>
        </p:nvSpPr>
        <p:spPr>
          <a:xfrm>
            <a:off x="868680" y="4709160"/>
            <a:ext cx="2011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64B7"/>
                </a:solidFill>
              </a:rPr>
              <a:t>•</a:t>
            </a:r>
            <a:endParaRPr lang="en-US" sz="1600" dirty="0"/>
          </a:p>
        </p:txBody>
      </p:sp>
      <p:sp>
        <p:nvSpPr>
          <p:cNvPr id="54" name="Text 25">
            <a:extLst>
              <a:ext uri="{FF2B5EF4-FFF2-40B4-BE49-F238E27FC236}">
                <a16:creationId xmlns:a16="http://schemas.microsoft.com/office/drawing/2014/main" id="{A5AD1266-E885-8815-B378-8A0D0E18ABB6}"/>
              </a:ext>
            </a:extLst>
          </p:cNvPr>
          <p:cNvSpPr/>
          <p:nvPr/>
        </p:nvSpPr>
        <p:spPr>
          <a:xfrm>
            <a:off x="1124712" y="4718304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B1E24"/>
                </a:solidFill>
              </a:rPr>
              <a:t>Local value pruning keeps only high-probability value IDs.</a:t>
            </a:r>
            <a:endParaRPr lang="en-US" sz="1350" dirty="0"/>
          </a:p>
        </p:txBody>
      </p:sp>
      <p:sp>
        <p:nvSpPr>
          <p:cNvPr id="56" name="Shape 26">
            <a:extLst>
              <a:ext uri="{FF2B5EF4-FFF2-40B4-BE49-F238E27FC236}">
                <a16:creationId xmlns:a16="http://schemas.microsoft.com/office/drawing/2014/main" id="{BE71F122-AF28-43CB-0BCF-F4E73EBD8C09}"/>
              </a:ext>
            </a:extLst>
          </p:cNvPr>
          <p:cNvSpPr/>
          <p:nvPr/>
        </p:nvSpPr>
        <p:spPr>
          <a:xfrm>
            <a:off x="6217920" y="3200400"/>
            <a:ext cx="530352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8" name="Text 27">
            <a:extLst>
              <a:ext uri="{FF2B5EF4-FFF2-40B4-BE49-F238E27FC236}">
                <a16:creationId xmlns:a16="http://schemas.microsoft.com/office/drawing/2014/main" id="{B308C4DE-4BE9-1462-8FC1-ED21A574C813}"/>
              </a:ext>
            </a:extLst>
          </p:cNvPr>
          <p:cNvSpPr/>
          <p:nvPr/>
        </p:nvSpPr>
        <p:spPr>
          <a:xfrm>
            <a:off x="6446520" y="342900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E63"/>
                </a:solidFill>
              </a:rPr>
              <a:t>Instead of sorting everything</a:t>
            </a:r>
            <a:endParaRPr lang="en-US" sz="1700" dirty="0"/>
          </a:p>
        </p:txBody>
      </p:sp>
      <p:sp>
        <p:nvSpPr>
          <p:cNvPr id="60" name="Text 28">
            <a:extLst>
              <a:ext uri="{FF2B5EF4-FFF2-40B4-BE49-F238E27FC236}">
                <a16:creationId xmlns:a16="http://schemas.microsoft.com/office/drawing/2014/main" id="{690891C0-51C4-EEDE-B3CA-55BDFDC1E6FE}"/>
              </a:ext>
            </a:extLst>
          </p:cNvPr>
          <p:cNvSpPr/>
          <p:nvPr/>
        </p:nvSpPr>
        <p:spPr>
          <a:xfrm>
            <a:off x="6446520" y="3886200"/>
            <a:ext cx="2011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64B7"/>
                </a:solidFill>
              </a:rPr>
              <a:t>•</a:t>
            </a:r>
            <a:endParaRPr lang="en-US" sz="1600" dirty="0"/>
          </a:p>
        </p:txBody>
      </p:sp>
      <p:sp>
        <p:nvSpPr>
          <p:cNvPr id="62" name="Text 29">
            <a:extLst>
              <a:ext uri="{FF2B5EF4-FFF2-40B4-BE49-F238E27FC236}">
                <a16:creationId xmlns:a16="http://schemas.microsoft.com/office/drawing/2014/main" id="{225B3B1F-2F45-8D1F-7BC3-475A45C346B7}"/>
              </a:ext>
            </a:extLst>
          </p:cNvPr>
          <p:cNvSpPr/>
          <p:nvPr/>
        </p:nvSpPr>
        <p:spPr>
          <a:xfrm>
            <a:off x="6702552" y="3895344"/>
            <a:ext cx="4709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B1E24"/>
                </a:solidFill>
              </a:rPr>
              <a:t>Quick Select finds the boundary value: the k-th largest score.</a:t>
            </a:r>
            <a:endParaRPr lang="en-US" sz="1350" dirty="0"/>
          </a:p>
        </p:txBody>
      </p:sp>
      <p:sp>
        <p:nvSpPr>
          <p:cNvPr id="64" name="Text 30">
            <a:extLst>
              <a:ext uri="{FF2B5EF4-FFF2-40B4-BE49-F238E27FC236}">
                <a16:creationId xmlns:a16="http://schemas.microsoft.com/office/drawing/2014/main" id="{A1755BD1-02B8-719E-0909-501E4D6F98E8}"/>
              </a:ext>
            </a:extLst>
          </p:cNvPr>
          <p:cNvSpPr/>
          <p:nvPr/>
        </p:nvSpPr>
        <p:spPr>
          <a:xfrm>
            <a:off x="6446520" y="4297680"/>
            <a:ext cx="2011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64B7"/>
                </a:solidFill>
              </a:rPr>
              <a:t>•</a:t>
            </a:r>
            <a:endParaRPr lang="en-US" sz="1600" dirty="0"/>
          </a:p>
        </p:txBody>
      </p:sp>
      <p:sp>
        <p:nvSpPr>
          <p:cNvPr id="66" name="Text 31">
            <a:extLst>
              <a:ext uri="{FF2B5EF4-FFF2-40B4-BE49-F238E27FC236}">
                <a16:creationId xmlns:a16="http://schemas.microsoft.com/office/drawing/2014/main" id="{74F3942A-72DE-EBA4-70ED-62647382273A}"/>
              </a:ext>
            </a:extLst>
          </p:cNvPr>
          <p:cNvSpPr/>
          <p:nvPr/>
        </p:nvSpPr>
        <p:spPr>
          <a:xfrm>
            <a:off x="6702552" y="4306824"/>
            <a:ext cx="4709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B1E24"/>
                </a:solidFill>
              </a:rPr>
              <a:t>The original order can be preserved when filtering.</a:t>
            </a:r>
            <a:endParaRPr lang="en-US" sz="1350" dirty="0"/>
          </a:p>
        </p:txBody>
      </p:sp>
      <p:sp>
        <p:nvSpPr>
          <p:cNvPr id="68" name="Text 32">
            <a:extLst>
              <a:ext uri="{FF2B5EF4-FFF2-40B4-BE49-F238E27FC236}">
                <a16:creationId xmlns:a16="http://schemas.microsoft.com/office/drawing/2014/main" id="{7CE8BFDB-1C09-A74F-6D99-7C6A333E029F}"/>
              </a:ext>
            </a:extLst>
          </p:cNvPr>
          <p:cNvSpPr/>
          <p:nvPr/>
        </p:nvSpPr>
        <p:spPr>
          <a:xfrm>
            <a:off x="6446520" y="4709160"/>
            <a:ext cx="2011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64B7"/>
                </a:solidFill>
              </a:rPr>
              <a:t>•</a:t>
            </a:r>
            <a:endParaRPr lang="en-US" sz="1600" dirty="0"/>
          </a:p>
        </p:txBody>
      </p:sp>
      <p:sp>
        <p:nvSpPr>
          <p:cNvPr id="70" name="Text 33">
            <a:extLst>
              <a:ext uri="{FF2B5EF4-FFF2-40B4-BE49-F238E27FC236}">
                <a16:creationId xmlns:a16="http://schemas.microsoft.com/office/drawing/2014/main" id="{C142C862-9C5B-DAE5-845A-83CBD12AB96E}"/>
              </a:ext>
            </a:extLst>
          </p:cNvPr>
          <p:cNvSpPr/>
          <p:nvPr/>
        </p:nvSpPr>
        <p:spPr>
          <a:xfrm>
            <a:off x="6702552" y="4718304"/>
            <a:ext cx="4709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B1E24"/>
                </a:solidFill>
              </a:rPr>
              <a:t>Hardware can process many comparisons in parallel.</a:t>
            </a:r>
            <a:endParaRPr lang="en-US" sz="1350" dirty="0"/>
          </a:p>
        </p:txBody>
      </p:sp>
      <p:sp>
        <p:nvSpPr>
          <p:cNvPr id="72" name="Shape 34">
            <a:extLst>
              <a:ext uri="{FF2B5EF4-FFF2-40B4-BE49-F238E27FC236}">
                <a16:creationId xmlns:a16="http://schemas.microsoft.com/office/drawing/2014/main" id="{872BB178-E456-E085-5C1A-690D5419218E}"/>
              </a:ext>
            </a:extLst>
          </p:cNvPr>
          <p:cNvSpPr/>
          <p:nvPr/>
        </p:nvSpPr>
        <p:spPr>
          <a:xfrm>
            <a:off x="493776" y="5696712"/>
            <a:ext cx="11183112" cy="411480"/>
          </a:xfrm>
          <a:prstGeom prst="rect">
            <a:avLst/>
          </a:prstGeom>
          <a:solidFill>
            <a:srgbClr val="F4F8FC"/>
          </a:solidFill>
          <a:ln w="12700">
            <a:solidFill>
              <a:srgbClr val="1E64B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4" name="Text 35">
            <a:extLst>
              <a:ext uri="{FF2B5EF4-FFF2-40B4-BE49-F238E27FC236}">
                <a16:creationId xmlns:a16="http://schemas.microsoft.com/office/drawing/2014/main" id="{D3D3CB0B-2DD1-BA04-6819-13136D6C46C3}"/>
              </a:ext>
            </a:extLst>
          </p:cNvPr>
          <p:cNvSpPr/>
          <p:nvPr/>
        </p:nvSpPr>
        <p:spPr>
          <a:xfrm>
            <a:off x="676656" y="5788152"/>
            <a:ext cx="10835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E63"/>
                </a:solidFill>
              </a:rPr>
              <a:t>Key message: Quick Select is a threshold finder for Top-k selection, not a full sorter.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866731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D0714-D7D3-DD11-7D23-8073BA816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1CD628BA-75CD-16CF-6F93-8BACA0E4E3FF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AC3978CC-9C33-E7CE-F2D8-4EF4CE77D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7B64322C-D077-D479-14B4-2D91B41F7782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D64A21E6-CBB0-2C2F-889D-6B05AD3F8691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Quick select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5EA7A4E5-E2D4-6705-FC42-221021DB8A34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7" name="Image 0" descr="/mnt/data/image(39).png">
            <a:extLst>
              <a:ext uri="{FF2B5EF4-FFF2-40B4-BE49-F238E27FC236}">
                <a16:creationId xmlns:a16="http://schemas.microsoft.com/office/drawing/2014/main" id="{316BC5CD-7C5B-EC23-0056-37D883FD7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825" y="871728"/>
            <a:ext cx="4513006" cy="4663440"/>
          </a:xfrm>
          <a:prstGeom prst="rect">
            <a:avLst/>
          </a:prstGeom>
        </p:spPr>
      </p:pic>
      <p:sp>
        <p:nvSpPr>
          <p:cNvPr id="12" name="Shape 3">
            <a:extLst>
              <a:ext uri="{FF2B5EF4-FFF2-40B4-BE49-F238E27FC236}">
                <a16:creationId xmlns:a16="http://schemas.microsoft.com/office/drawing/2014/main" id="{358823A9-B7DA-9DC6-AD9B-7CF62910CB99}"/>
              </a:ext>
            </a:extLst>
          </p:cNvPr>
          <p:cNvSpPr/>
          <p:nvPr/>
        </p:nvSpPr>
        <p:spPr>
          <a:xfrm>
            <a:off x="5458968" y="990600"/>
            <a:ext cx="5989320" cy="749808"/>
          </a:xfrm>
          <a:prstGeom prst="roundRect">
            <a:avLst>
              <a:gd name="adj" fmla="val 9756"/>
            </a:avLst>
          </a:prstGeom>
          <a:solidFill>
            <a:srgbClr val="F4F8FC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1A2B6700-85E2-BA9B-0C09-76FA49B57897}"/>
              </a:ext>
            </a:extLst>
          </p:cNvPr>
          <p:cNvSpPr/>
          <p:nvPr/>
        </p:nvSpPr>
        <p:spPr>
          <a:xfrm>
            <a:off x="5641848" y="1173480"/>
            <a:ext cx="347472" cy="347472"/>
          </a:xfrm>
          <a:prstGeom prst="ellipse">
            <a:avLst/>
          </a:prstGeom>
          <a:solidFill>
            <a:srgbClr val="0B2E63"/>
          </a:solidFill>
          <a:ln w="12700">
            <a:solidFill>
              <a:srgbClr val="0B2E6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79D61F67-0C61-82DE-5448-20D21579493F}"/>
              </a:ext>
            </a:extLst>
          </p:cNvPr>
          <p:cNvSpPr/>
          <p:nvPr/>
        </p:nvSpPr>
        <p:spPr>
          <a:xfrm>
            <a:off x="5641848" y="1228344"/>
            <a:ext cx="34747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6B2DBE77-EEBE-23E7-EE01-D2D808CD9072}"/>
              </a:ext>
            </a:extLst>
          </p:cNvPr>
          <p:cNvSpPr/>
          <p:nvPr/>
        </p:nvSpPr>
        <p:spPr>
          <a:xfrm>
            <a:off x="6099048" y="1109472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E63"/>
                </a:solidFill>
              </a:rPr>
              <a:t>Select active FIFO</a:t>
            </a:r>
            <a:endParaRPr lang="en-US" sz="1400" dirty="0"/>
          </a:p>
        </p:txBody>
      </p:sp>
      <p:sp>
        <p:nvSpPr>
          <p:cNvPr id="29" name="Text 7">
            <a:extLst>
              <a:ext uri="{FF2B5EF4-FFF2-40B4-BE49-F238E27FC236}">
                <a16:creationId xmlns:a16="http://schemas.microsoft.com/office/drawing/2014/main" id="{E3ED5562-E3E6-3135-63B0-3F1FC4B4AAD1}"/>
              </a:ext>
            </a:extLst>
          </p:cNvPr>
          <p:cNvSpPr/>
          <p:nvPr/>
        </p:nvSpPr>
        <p:spPr>
          <a:xfrm>
            <a:off x="6099048" y="1374648"/>
            <a:ext cx="5074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1B1E24"/>
                </a:solidFill>
              </a:rPr>
              <a:t>FIFO_L or FIFO_R is chosen depending on where the k-th value can still exist.</a:t>
            </a:r>
            <a:endParaRPr lang="en-US" sz="1070" dirty="0"/>
          </a:p>
        </p:txBody>
      </p:sp>
      <p:sp>
        <p:nvSpPr>
          <p:cNvPr id="33" name="Shape 8">
            <a:extLst>
              <a:ext uri="{FF2B5EF4-FFF2-40B4-BE49-F238E27FC236}">
                <a16:creationId xmlns:a16="http://schemas.microsoft.com/office/drawing/2014/main" id="{BD089630-6FFA-4CA7-070A-AAE9B5DACE4B}"/>
              </a:ext>
            </a:extLst>
          </p:cNvPr>
          <p:cNvSpPr/>
          <p:nvPr/>
        </p:nvSpPr>
        <p:spPr>
          <a:xfrm>
            <a:off x="5458968" y="1859280"/>
            <a:ext cx="598932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7" name="Shape 9">
            <a:extLst>
              <a:ext uri="{FF2B5EF4-FFF2-40B4-BE49-F238E27FC236}">
                <a16:creationId xmlns:a16="http://schemas.microsoft.com/office/drawing/2014/main" id="{CE6CC3B9-A764-516F-DCA2-D36A72F3D903}"/>
              </a:ext>
            </a:extLst>
          </p:cNvPr>
          <p:cNvSpPr/>
          <p:nvPr/>
        </p:nvSpPr>
        <p:spPr>
          <a:xfrm>
            <a:off x="5641848" y="2042160"/>
            <a:ext cx="347472" cy="347472"/>
          </a:xfrm>
          <a:prstGeom prst="ellipse">
            <a:avLst/>
          </a:prstGeom>
          <a:solidFill>
            <a:srgbClr val="0B2E63"/>
          </a:solidFill>
          <a:ln w="12700">
            <a:solidFill>
              <a:srgbClr val="0B2E6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1" name="Text 10">
            <a:extLst>
              <a:ext uri="{FF2B5EF4-FFF2-40B4-BE49-F238E27FC236}">
                <a16:creationId xmlns:a16="http://schemas.microsoft.com/office/drawing/2014/main" id="{726593F9-EA32-3246-467F-5155AF45C455}"/>
              </a:ext>
            </a:extLst>
          </p:cNvPr>
          <p:cNvSpPr/>
          <p:nvPr/>
        </p:nvSpPr>
        <p:spPr>
          <a:xfrm>
            <a:off x="5641848" y="2097024"/>
            <a:ext cx="34747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45" name="Text 11">
            <a:extLst>
              <a:ext uri="{FF2B5EF4-FFF2-40B4-BE49-F238E27FC236}">
                <a16:creationId xmlns:a16="http://schemas.microsoft.com/office/drawing/2014/main" id="{1BF22815-B405-8A5C-DAF8-F6FB38D72C37}"/>
              </a:ext>
            </a:extLst>
          </p:cNvPr>
          <p:cNvSpPr/>
          <p:nvPr/>
        </p:nvSpPr>
        <p:spPr>
          <a:xfrm>
            <a:off x="6099048" y="1978152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E63"/>
                </a:solidFill>
              </a:rPr>
              <a:t>Choose a pivot</a:t>
            </a:r>
            <a:endParaRPr lang="en-US" sz="1400" dirty="0"/>
          </a:p>
        </p:txBody>
      </p:sp>
      <p:sp>
        <p:nvSpPr>
          <p:cNvPr id="49" name="Text 12">
            <a:extLst>
              <a:ext uri="{FF2B5EF4-FFF2-40B4-BE49-F238E27FC236}">
                <a16:creationId xmlns:a16="http://schemas.microsoft.com/office/drawing/2014/main" id="{45872E45-101F-A875-A8D2-71D6914CA99B}"/>
              </a:ext>
            </a:extLst>
          </p:cNvPr>
          <p:cNvSpPr/>
          <p:nvPr/>
        </p:nvSpPr>
        <p:spPr>
          <a:xfrm>
            <a:off x="6099048" y="2243328"/>
            <a:ext cx="5074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1B1E24"/>
                </a:solidFill>
              </a:rPr>
              <a:t>A random item from the selected FIFO becomes the current pivot.</a:t>
            </a:r>
            <a:endParaRPr lang="en-US" sz="1070" dirty="0"/>
          </a:p>
        </p:txBody>
      </p:sp>
      <p:sp>
        <p:nvSpPr>
          <p:cNvPr id="53" name="Shape 13">
            <a:extLst>
              <a:ext uri="{FF2B5EF4-FFF2-40B4-BE49-F238E27FC236}">
                <a16:creationId xmlns:a16="http://schemas.microsoft.com/office/drawing/2014/main" id="{CB970BE9-CD2B-0F87-2545-A7CF52922D2E}"/>
              </a:ext>
            </a:extLst>
          </p:cNvPr>
          <p:cNvSpPr/>
          <p:nvPr/>
        </p:nvSpPr>
        <p:spPr>
          <a:xfrm>
            <a:off x="5458968" y="2727960"/>
            <a:ext cx="5989320" cy="749808"/>
          </a:xfrm>
          <a:prstGeom prst="roundRect">
            <a:avLst>
              <a:gd name="adj" fmla="val 9756"/>
            </a:avLst>
          </a:prstGeom>
          <a:solidFill>
            <a:srgbClr val="F4F8FC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7" name="Shape 14">
            <a:extLst>
              <a:ext uri="{FF2B5EF4-FFF2-40B4-BE49-F238E27FC236}">
                <a16:creationId xmlns:a16="http://schemas.microsoft.com/office/drawing/2014/main" id="{05B65D4D-63B4-4700-C06F-1B38A4462126}"/>
              </a:ext>
            </a:extLst>
          </p:cNvPr>
          <p:cNvSpPr/>
          <p:nvPr/>
        </p:nvSpPr>
        <p:spPr>
          <a:xfrm>
            <a:off x="5641848" y="2910840"/>
            <a:ext cx="347472" cy="347472"/>
          </a:xfrm>
          <a:prstGeom prst="ellipse">
            <a:avLst/>
          </a:prstGeom>
          <a:solidFill>
            <a:srgbClr val="0B2E63"/>
          </a:solidFill>
          <a:ln w="12700">
            <a:solidFill>
              <a:srgbClr val="0B2E6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1" name="Text 15">
            <a:extLst>
              <a:ext uri="{FF2B5EF4-FFF2-40B4-BE49-F238E27FC236}">
                <a16:creationId xmlns:a16="http://schemas.microsoft.com/office/drawing/2014/main" id="{60CE5B45-B9AF-5075-F273-3AA1BEC15820}"/>
              </a:ext>
            </a:extLst>
          </p:cNvPr>
          <p:cNvSpPr/>
          <p:nvPr/>
        </p:nvSpPr>
        <p:spPr>
          <a:xfrm>
            <a:off x="5641848" y="2965704"/>
            <a:ext cx="34747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65" name="Text 16">
            <a:extLst>
              <a:ext uri="{FF2B5EF4-FFF2-40B4-BE49-F238E27FC236}">
                <a16:creationId xmlns:a16="http://schemas.microsoft.com/office/drawing/2014/main" id="{DFEF9E4A-9B13-0E1A-0EB9-F43DCE69E2E5}"/>
              </a:ext>
            </a:extLst>
          </p:cNvPr>
          <p:cNvSpPr/>
          <p:nvPr/>
        </p:nvSpPr>
        <p:spPr>
          <a:xfrm>
            <a:off x="6099048" y="2846832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E63"/>
                </a:solidFill>
              </a:rPr>
              <a:t>Compare in parallel</a:t>
            </a:r>
            <a:endParaRPr lang="en-US" sz="1400" dirty="0"/>
          </a:p>
        </p:txBody>
      </p:sp>
      <p:sp>
        <p:nvSpPr>
          <p:cNvPr id="69" name="Text 17">
            <a:extLst>
              <a:ext uri="{FF2B5EF4-FFF2-40B4-BE49-F238E27FC236}">
                <a16:creationId xmlns:a16="http://schemas.microsoft.com/office/drawing/2014/main" id="{7790298B-EA72-3483-E736-C05C63BCCDF4}"/>
              </a:ext>
            </a:extLst>
          </p:cNvPr>
          <p:cNvSpPr/>
          <p:nvPr/>
        </p:nvSpPr>
        <p:spPr>
          <a:xfrm>
            <a:off x="6099048" y="3112008"/>
            <a:ext cx="5074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1B1E24"/>
                </a:solidFill>
              </a:rPr>
              <a:t>16 values are compared at once: item &lt; pivot and item &gt; pivot.</a:t>
            </a:r>
            <a:endParaRPr lang="en-US" sz="1070" dirty="0"/>
          </a:p>
        </p:txBody>
      </p:sp>
      <p:sp>
        <p:nvSpPr>
          <p:cNvPr id="73" name="Shape 18">
            <a:extLst>
              <a:ext uri="{FF2B5EF4-FFF2-40B4-BE49-F238E27FC236}">
                <a16:creationId xmlns:a16="http://schemas.microsoft.com/office/drawing/2014/main" id="{FE4D0676-0718-A9C5-29D1-3F109D0C28AC}"/>
              </a:ext>
            </a:extLst>
          </p:cNvPr>
          <p:cNvSpPr/>
          <p:nvPr/>
        </p:nvSpPr>
        <p:spPr>
          <a:xfrm>
            <a:off x="5458968" y="3596640"/>
            <a:ext cx="598932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6" name="Shape 19">
            <a:extLst>
              <a:ext uri="{FF2B5EF4-FFF2-40B4-BE49-F238E27FC236}">
                <a16:creationId xmlns:a16="http://schemas.microsoft.com/office/drawing/2014/main" id="{CDD9EA2C-2273-1C8D-F32F-52452AC5B377}"/>
              </a:ext>
            </a:extLst>
          </p:cNvPr>
          <p:cNvSpPr/>
          <p:nvPr/>
        </p:nvSpPr>
        <p:spPr>
          <a:xfrm>
            <a:off x="5641848" y="3779520"/>
            <a:ext cx="347472" cy="347472"/>
          </a:xfrm>
          <a:prstGeom prst="ellipse">
            <a:avLst/>
          </a:prstGeom>
          <a:solidFill>
            <a:srgbClr val="0B2E63"/>
          </a:solidFill>
          <a:ln w="12700">
            <a:solidFill>
              <a:srgbClr val="0B2E6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8" name="Text 20">
            <a:extLst>
              <a:ext uri="{FF2B5EF4-FFF2-40B4-BE49-F238E27FC236}">
                <a16:creationId xmlns:a16="http://schemas.microsoft.com/office/drawing/2014/main" id="{1DEA0C91-9752-1732-B76C-A11859E2A2F6}"/>
              </a:ext>
            </a:extLst>
          </p:cNvPr>
          <p:cNvSpPr/>
          <p:nvPr/>
        </p:nvSpPr>
        <p:spPr>
          <a:xfrm>
            <a:off x="5641848" y="3834384"/>
            <a:ext cx="34747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80" name="Text 21">
            <a:extLst>
              <a:ext uri="{FF2B5EF4-FFF2-40B4-BE49-F238E27FC236}">
                <a16:creationId xmlns:a16="http://schemas.microsoft.com/office/drawing/2014/main" id="{047EE4DD-E054-1643-2290-66A34EE0E3A9}"/>
              </a:ext>
            </a:extLst>
          </p:cNvPr>
          <p:cNvSpPr/>
          <p:nvPr/>
        </p:nvSpPr>
        <p:spPr>
          <a:xfrm>
            <a:off x="6099048" y="3715512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E63"/>
                </a:solidFill>
              </a:rPr>
              <a:t>Compact outputs</a:t>
            </a:r>
            <a:endParaRPr lang="en-US" sz="1400" dirty="0"/>
          </a:p>
        </p:txBody>
      </p:sp>
      <p:sp>
        <p:nvSpPr>
          <p:cNvPr id="82" name="Text 22">
            <a:extLst>
              <a:ext uri="{FF2B5EF4-FFF2-40B4-BE49-F238E27FC236}">
                <a16:creationId xmlns:a16="http://schemas.microsoft.com/office/drawing/2014/main" id="{93619430-7B66-D25D-F28B-3156D537ADB2}"/>
              </a:ext>
            </a:extLst>
          </p:cNvPr>
          <p:cNvSpPr/>
          <p:nvPr/>
        </p:nvSpPr>
        <p:spPr>
          <a:xfrm>
            <a:off x="6099048" y="3980688"/>
            <a:ext cx="5074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1B1E24"/>
                </a:solidFill>
              </a:rPr>
              <a:t>Zero Eliminators remove empty slots and pack valid values.</a:t>
            </a:r>
            <a:endParaRPr lang="en-US" sz="1070" dirty="0"/>
          </a:p>
        </p:txBody>
      </p:sp>
      <p:sp>
        <p:nvSpPr>
          <p:cNvPr id="84" name="Shape 23">
            <a:extLst>
              <a:ext uri="{FF2B5EF4-FFF2-40B4-BE49-F238E27FC236}">
                <a16:creationId xmlns:a16="http://schemas.microsoft.com/office/drawing/2014/main" id="{856A79BF-7CA8-67E2-E545-45083D2EBE1A}"/>
              </a:ext>
            </a:extLst>
          </p:cNvPr>
          <p:cNvSpPr/>
          <p:nvPr/>
        </p:nvSpPr>
        <p:spPr>
          <a:xfrm>
            <a:off x="5458968" y="4465320"/>
            <a:ext cx="5989320" cy="749808"/>
          </a:xfrm>
          <a:prstGeom prst="roundRect">
            <a:avLst>
              <a:gd name="adj" fmla="val 9756"/>
            </a:avLst>
          </a:prstGeom>
          <a:solidFill>
            <a:srgbClr val="F4F8FC"/>
          </a:solidFill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6" name="Shape 24">
            <a:extLst>
              <a:ext uri="{FF2B5EF4-FFF2-40B4-BE49-F238E27FC236}">
                <a16:creationId xmlns:a16="http://schemas.microsoft.com/office/drawing/2014/main" id="{FB0E3E09-1649-F3FA-CC04-D6EF98425B26}"/>
              </a:ext>
            </a:extLst>
          </p:cNvPr>
          <p:cNvSpPr/>
          <p:nvPr/>
        </p:nvSpPr>
        <p:spPr>
          <a:xfrm>
            <a:off x="5641848" y="4648200"/>
            <a:ext cx="347472" cy="347472"/>
          </a:xfrm>
          <a:prstGeom prst="ellipse">
            <a:avLst/>
          </a:prstGeom>
          <a:solidFill>
            <a:srgbClr val="0B2E63"/>
          </a:solidFill>
          <a:ln w="12700">
            <a:solidFill>
              <a:srgbClr val="0B2E6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8" name="Text 25">
            <a:extLst>
              <a:ext uri="{FF2B5EF4-FFF2-40B4-BE49-F238E27FC236}">
                <a16:creationId xmlns:a16="http://schemas.microsoft.com/office/drawing/2014/main" id="{97D85D66-6EE3-D382-84A1-C7C9BD1DBE32}"/>
              </a:ext>
            </a:extLst>
          </p:cNvPr>
          <p:cNvSpPr/>
          <p:nvPr/>
        </p:nvSpPr>
        <p:spPr>
          <a:xfrm>
            <a:off x="5641848" y="4703064"/>
            <a:ext cx="34747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</p:txBody>
      </p:sp>
      <p:sp>
        <p:nvSpPr>
          <p:cNvPr id="90" name="Text 26">
            <a:extLst>
              <a:ext uri="{FF2B5EF4-FFF2-40B4-BE49-F238E27FC236}">
                <a16:creationId xmlns:a16="http://schemas.microsoft.com/office/drawing/2014/main" id="{63CE0C2A-23FB-554E-2A62-9D256A7AD3AA}"/>
              </a:ext>
            </a:extLst>
          </p:cNvPr>
          <p:cNvSpPr/>
          <p:nvPr/>
        </p:nvSpPr>
        <p:spPr>
          <a:xfrm>
            <a:off x="6099048" y="4584192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E63"/>
                </a:solidFill>
              </a:rPr>
              <a:t>Count equal values</a:t>
            </a:r>
            <a:endParaRPr lang="en-US" sz="1400" dirty="0"/>
          </a:p>
        </p:txBody>
      </p:sp>
      <p:sp>
        <p:nvSpPr>
          <p:cNvPr id="92" name="Text 27">
            <a:extLst>
              <a:ext uri="{FF2B5EF4-FFF2-40B4-BE49-F238E27FC236}">
                <a16:creationId xmlns:a16="http://schemas.microsoft.com/office/drawing/2014/main" id="{5390B366-DDA3-0CC7-BE98-DD676A859EF4}"/>
              </a:ext>
            </a:extLst>
          </p:cNvPr>
          <p:cNvSpPr/>
          <p:nvPr/>
        </p:nvSpPr>
        <p:spPr>
          <a:xfrm>
            <a:off x="6099048" y="4849368"/>
            <a:ext cx="5074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1B1E24"/>
                </a:solidFill>
              </a:rPr>
              <a:t>NOR + Reduce counts items equal to pivot as num_eq_pivot.</a:t>
            </a:r>
            <a:endParaRPr lang="en-US" sz="1070" dirty="0"/>
          </a:p>
        </p:txBody>
      </p:sp>
      <p:sp>
        <p:nvSpPr>
          <p:cNvPr id="94" name="Shape 28">
            <a:extLst>
              <a:ext uri="{FF2B5EF4-FFF2-40B4-BE49-F238E27FC236}">
                <a16:creationId xmlns:a16="http://schemas.microsoft.com/office/drawing/2014/main" id="{7796D132-ACE7-B5A8-E2A7-704354024E8A}"/>
              </a:ext>
            </a:extLst>
          </p:cNvPr>
          <p:cNvSpPr/>
          <p:nvPr/>
        </p:nvSpPr>
        <p:spPr>
          <a:xfrm>
            <a:off x="338328" y="5797296"/>
            <a:ext cx="11183112" cy="411480"/>
          </a:xfrm>
          <a:prstGeom prst="rect">
            <a:avLst/>
          </a:prstGeom>
          <a:solidFill>
            <a:srgbClr val="F4F8FC"/>
          </a:solidFill>
          <a:ln w="12700">
            <a:solidFill>
              <a:srgbClr val="1E64B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6" name="Text 29">
            <a:extLst>
              <a:ext uri="{FF2B5EF4-FFF2-40B4-BE49-F238E27FC236}">
                <a16:creationId xmlns:a16="http://schemas.microsoft.com/office/drawing/2014/main" id="{1644A484-5442-6444-3AFC-C103A5B9615E}"/>
              </a:ext>
            </a:extLst>
          </p:cNvPr>
          <p:cNvSpPr/>
          <p:nvPr/>
        </p:nvSpPr>
        <p:spPr>
          <a:xfrm>
            <a:off x="521208" y="5888736"/>
            <a:ext cx="10835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E63"/>
                </a:solidFill>
              </a:rPr>
              <a:t>STATE_RUN performs only one partition. START decides whether to repeat or stop.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272195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5F733-71B6-AD78-A47E-F3EA4EA0E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AD34A08F-2EEA-C61D-E48C-6C8FB06B44ED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F217EC4E-5DCF-39A7-FE9E-18F96B736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2D1FCFD0-EC76-9BE1-CCE8-AA0A45A0C98A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FA1BD771-FEEF-002C-A2A2-82C708754990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Quick select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78B808D5-FA47-1551-2567-5CCEFB63F4CC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B787915-C01F-A36F-28E2-DA6DAB05A37A}"/>
              </a:ext>
            </a:extLst>
          </p:cNvPr>
          <p:cNvSpPr/>
          <p:nvPr/>
        </p:nvSpPr>
        <p:spPr>
          <a:xfrm>
            <a:off x="338328" y="896112"/>
            <a:ext cx="11338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B66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one partition, only one side needs to be searched again.</a:t>
            </a:r>
            <a:endParaRPr lang="en-US" sz="1350" dirty="0"/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1AE9A4C3-5204-1A4C-D9E1-55AE5BE37F03}"/>
              </a:ext>
            </a:extLst>
          </p:cNvPr>
          <p:cNvSpPr/>
          <p:nvPr/>
        </p:nvSpPr>
        <p:spPr>
          <a:xfrm>
            <a:off x="777240" y="1234440"/>
            <a:ext cx="106527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1E64B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11C6681F-216E-88C1-CFEB-4272D36454BF}"/>
              </a:ext>
            </a:extLst>
          </p:cNvPr>
          <p:cNvSpPr/>
          <p:nvPr/>
        </p:nvSpPr>
        <p:spPr>
          <a:xfrm>
            <a:off x="886968" y="1307592"/>
            <a:ext cx="104333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0B2E63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G = { x | x &gt; p }     E = { x | x = p }     L = { x | x &lt; p }</a:t>
            </a:r>
            <a:endParaRPr lang="en-US" sz="1800" dirty="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667CD327-3A30-C4DC-65AE-35975F1D86D6}"/>
              </a:ext>
            </a:extLst>
          </p:cNvPr>
          <p:cNvSpPr/>
          <p:nvPr/>
        </p:nvSpPr>
        <p:spPr>
          <a:xfrm>
            <a:off x="914400" y="1993392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B1E24"/>
                </a:solidFill>
              </a:rPr>
              <a:t>Let p be the pivot, g = |G|, e = |E|, and r be the target rank.</a:t>
            </a:r>
            <a:endParaRPr lang="en-US" sz="1400" dirty="0"/>
          </a:p>
        </p:txBody>
      </p:sp>
      <p:pic>
        <p:nvPicPr>
          <p:cNvPr id="19" name="Image 0" descr="preencoded.png">
            <a:extLst>
              <a:ext uri="{FF2B5EF4-FFF2-40B4-BE49-F238E27FC236}">
                <a16:creationId xmlns:a16="http://schemas.microsoft.com/office/drawing/2014/main" id="{3FCE7C05-F5E0-D8CF-B788-0351DA98C6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4588" y="2455164"/>
            <a:ext cx="10332720" cy="2121408"/>
          </a:xfrm>
          <a:prstGeom prst="rect">
            <a:avLst/>
          </a:prstGeom>
        </p:spPr>
      </p:pic>
      <p:sp>
        <p:nvSpPr>
          <p:cNvPr id="22" name="Shape 6">
            <a:extLst>
              <a:ext uri="{FF2B5EF4-FFF2-40B4-BE49-F238E27FC236}">
                <a16:creationId xmlns:a16="http://schemas.microsoft.com/office/drawing/2014/main" id="{383056DA-4391-7775-48BA-AB8B93BD65DA}"/>
              </a:ext>
            </a:extLst>
          </p:cNvPr>
          <p:cNvSpPr/>
          <p:nvPr/>
        </p:nvSpPr>
        <p:spPr>
          <a:xfrm>
            <a:off x="886968" y="4754880"/>
            <a:ext cx="4846320" cy="868680"/>
          </a:xfrm>
          <a:prstGeom prst="roundRect">
            <a:avLst>
              <a:gd name="adj" fmla="val 8421"/>
            </a:avLst>
          </a:prstGeom>
          <a:solidFill>
            <a:srgbClr val="EEF8F0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Text 7">
            <a:extLst>
              <a:ext uri="{FF2B5EF4-FFF2-40B4-BE49-F238E27FC236}">
                <a16:creationId xmlns:a16="http://schemas.microsoft.com/office/drawing/2014/main" id="{B9ACFE7F-DEDD-57AE-2E96-A3A4A9FE11F8}"/>
              </a:ext>
            </a:extLst>
          </p:cNvPr>
          <p:cNvSpPr/>
          <p:nvPr/>
        </p:nvSpPr>
        <p:spPr>
          <a:xfrm>
            <a:off x="1069848" y="4892040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7D32"/>
                </a:solidFill>
              </a:rPr>
              <a:t>Output of Quick Select</a:t>
            </a:r>
            <a:endParaRPr lang="en-US" sz="1400" dirty="0"/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0A9DED49-0ECB-92C8-B0A5-F91EE34D5E4C}"/>
              </a:ext>
            </a:extLst>
          </p:cNvPr>
          <p:cNvSpPr/>
          <p:nvPr/>
        </p:nvSpPr>
        <p:spPr>
          <a:xfrm>
            <a:off x="1069848" y="5184648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1E24"/>
                </a:solidFill>
              </a:rPr>
              <a:t>A threshold θ = k-th largest value, not a fully sorted list.</a:t>
            </a:r>
            <a:endParaRPr lang="en-US" sz="1250" dirty="0"/>
          </a:p>
        </p:txBody>
      </p:sp>
      <p:sp>
        <p:nvSpPr>
          <p:cNvPr id="30" name="Shape 9">
            <a:extLst>
              <a:ext uri="{FF2B5EF4-FFF2-40B4-BE49-F238E27FC236}">
                <a16:creationId xmlns:a16="http://schemas.microsoft.com/office/drawing/2014/main" id="{05972197-C98F-DC82-BF40-4B1C16953B91}"/>
              </a:ext>
            </a:extLst>
          </p:cNvPr>
          <p:cNvSpPr/>
          <p:nvPr/>
        </p:nvSpPr>
        <p:spPr>
          <a:xfrm>
            <a:off x="6464808" y="4754880"/>
            <a:ext cx="4846320" cy="868680"/>
          </a:xfrm>
          <a:prstGeom prst="roundRect">
            <a:avLst>
              <a:gd name="adj" fmla="val 8421"/>
            </a:avLst>
          </a:prstGeom>
          <a:solidFill>
            <a:srgbClr val="F4F8FC"/>
          </a:solidFill>
          <a:ln w="12700">
            <a:solidFill>
              <a:srgbClr val="1E64B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2" name="Text 10">
            <a:extLst>
              <a:ext uri="{FF2B5EF4-FFF2-40B4-BE49-F238E27FC236}">
                <a16:creationId xmlns:a16="http://schemas.microsoft.com/office/drawing/2014/main" id="{0DAA279D-6E4D-F496-6FDB-7F5ECA4235D6}"/>
              </a:ext>
            </a:extLst>
          </p:cNvPr>
          <p:cNvSpPr/>
          <p:nvPr/>
        </p:nvSpPr>
        <p:spPr>
          <a:xfrm>
            <a:off x="6647688" y="4892040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E63"/>
                </a:solidFill>
              </a:rPr>
              <a:t>Final filtering</a:t>
            </a:r>
            <a:endParaRPr lang="en-US" sz="1400" dirty="0"/>
          </a:p>
        </p:txBody>
      </p:sp>
      <p:sp>
        <p:nvSpPr>
          <p:cNvPr id="35" name="Text 11">
            <a:extLst>
              <a:ext uri="{FF2B5EF4-FFF2-40B4-BE49-F238E27FC236}">
                <a16:creationId xmlns:a16="http://schemas.microsoft.com/office/drawing/2014/main" id="{BE9D1F51-64AD-B6AB-919D-9C3ED65F87C5}"/>
              </a:ext>
            </a:extLst>
          </p:cNvPr>
          <p:cNvSpPr/>
          <p:nvPr/>
        </p:nvSpPr>
        <p:spPr>
          <a:xfrm>
            <a:off x="6647688" y="5184648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1E24"/>
                </a:solidFill>
              </a:rPr>
              <a:t>Keep values &gt; θ and only the needed number of values = θ.</a:t>
            </a:r>
            <a:endParaRPr lang="en-US" sz="1250" dirty="0"/>
          </a:p>
        </p:txBody>
      </p:sp>
      <p:sp>
        <p:nvSpPr>
          <p:cNvPr id="38" name="Shape 12">
            <a:extLst>
              <a:ext uri="{FF2B5EF4-FFF2-40B4-BE49-F238E27FC236}">
                <a16:creationId xmlns:a16="http://schemas.microsoft.com/office/drawing/2014/main" id="{2110A873-93BC-4958-BC18-8A37D983A7FC}"/>
              </a:ext>
            </a:extLst>
          </p:cNvPr>
          <p:cNvSpPr/>
          <p:nvPr/>
        </p:nvSpPr>
        <p:spPr>
          <a:xfrm>
            <a:off x="493776" y="5876544"/>
            <a:ext cx="11183112" cy="411480"/>
          </a:xfrm>
          <a:prstGeom prst="rect">
            <a:avLst/>
          </a:prstGeom>
          <a:solidFill>
            <a:srgbClr val="F4F8FC"/>
          </a:solidFill>
          <a:ln w="12700">
            <a:solidFill>
              <a:srgbClr val="1E64B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0" name="Text 13">
            <a:extLst>
              <a:ext uri="{FF2B5EF4-FFF2-40B4-BE49-F238E27FC236}">
                <a16:creationId xmlns:a16="http://schemas.microsoft.com/office/drawing/2014/main" id="{DDB9FF9C-4A6A-8002-4A34-1D64E150554E}"/>
              </a:ext>
            </a:extLst>
          </p:cNvPr>
          <p:cNvSpPr/>
          <p:nvPr/>
        </p:nvSpPr>
        <p:spPr>
          <a:xfrm>
            <a:off x="676656" y="5967984"/>
            <a:ext cx="10835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E63"/>
                </a:solidFill>
              </a:rPr>
              <a:t>The algorithm narrows the candidate set instead of ordering all scores.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071689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BC3F4-544E-B540-0062-EFE4399D8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80EAD6AC-5A0C-789E-B84E-F51D473C9760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4D80EFEB-4A3A-6E34-22FC-73F14BF51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ED5A5774-60B4-350A-F1FB-6A3D8FE8D46A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A7192564-5394-4D19-4DB3-851DCE2F1FC8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Quick select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81905DB1-C9C0-A5C8-E18D-73560FB80733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3691C53A-2F47-32F5-C5D4-6EDD64F34C8A}"/>
              </a:ext>
            </a:extLst>
          </p:cNvPr>
          <p:cNvSpPr/>
          <p:nvPr/>
        </p:nvSpPr>
        <p:spPr>
          <a:xfrm>
            <a:off x="411480" y="1005840"/>
            <a:ext cx="4922520" cy="868680"/>
          </a:xfrm>
          <a:prstGeom prst="roundRect">
            <a:avLst/>
          </a:prstGeom>
          <a:solidFill>
            <a:srgbClr val="E8EFF8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141414"/>
                </a:solidFill>
              </a:rPr>
              <a:t>Selected FIFO: FIFO_L
Candidate set = [0.6, 0.1, 0.5, 1.2, 0.6]</a:t>
            </a: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B2761863-9E1D-F82C-8B78-9C14E4D9221C}"/>
              </a:ext>
            </a:extLst>
          </p:cNvPr>
          <p:cNvSpPr/>
          <p:nvPr/>
        </p:nvSpPr>
        <p:spPr>
          <a:xfrm>
            <a:off x="5577840" y="1005840"/>
            <a:ext cx="1325880" cy="868680"/>
          </a:xfrm>
          <a:prstGeom prst="roundRect">
            <a:avLst/>
          </a:prstGeom>
          <a:solidFill>
            <a:srgbClr val="FCEEDD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 dirty="0">
                <a:solidFill>
                  <a:srgbClr val="141414"/>
                </a:solidFill>
              </a:rPr>
              <a:t>Pivot
p = 0.1</a:t>
            </a:r>
          </a:p>
        </p:txBody>
      </p:sp>
      <p:sp>
        <p:nvSpPr>
          <p:cNvPr id="14" name="Rounded Rectangle 5">
            <a:extLst>
              <a:ext uri="{FF2B5EF4-FFF2-40B4-BE49-F238E27FC236}">
                <a16:creationId xmlns:a16="http://schemas.microsoft.com/office/drawing/2014/main" id="{8A471B79-1DA1-D2A8-FAC9-59DF7D1152C7}"/>
              </a:ext>
            </a:extLst>
          </p:cNvPr>
          <p:cNvSpPr/>
          <p:nvPr/>
        </p:nvSpPr>
        <p:spPr>
          <a:xfrm>
            <a:off x="7086600" y="1005840"/>
            <a:ext cx="1463040" cy="868680"/>
          </a:xfrm>
          <a:prstGeom prst="roundRect">
            <a:avLst/>
          </a:prstGeom>
          <a:solidFill>
            <a:srgbClr val="EFF7EC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>
                <a:solidFill>
                  <a:srgbClr val="141414"/>
                </a:solidFill>
              </a:rPr>
              <a:t>Target
r = 4</a:t>
            </a:r>
          </a:p>
        </p:txBody>
      </p:sp>
      <p:graphicFrame>
        <p:nvGraphicFramePr>
          <p:cNvPr id="17" name="Table 6">
            <a:extLst>
              <a:ext uri="{FF2B5EF4-FFF2-40B4-BE49-F238E27FC236}">
                <a16:creationId xmlns:a16="http://schemas.microsoft.com/office/drawing/2014/main" id="{EA0086C5-FB41-7987-21E8-B1AF2B28B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095883"/>
              </p:ext>
            </p:extLst>
          </p:nvPr>
        </p:nvGraphicFramePr>
        <p:xfrm>
          <a:off x="502920" y="2468880"/>
          <a:ext cx="41148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141414"/>
                          </a:solidFill>
                        </a:rPr>
                        <a:t>Value x</a:t>
                      </a:r>
                    </a:p>
                  </a:txBody>
                  <a:tcPr anchor="ctr">
                    <a:solidFill>
                      <a:srgbClr val="CC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141414"/>
                          </a:solidFill>
                        </a:rPr>
                        <a:t>Relation</a:t>
                      </a:r>
                    </a:p>
                  </a:txBody>
                  <a:tcPr anchor="ctr">
                    <a:solidFill>
                      <a:srgbClr val="CC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141414"/>
                          </a:solidFill>
                        </a:rPr>
                        <a:t>Output</a:t>
                      </a:r>
                    </a:p>
                  </a:txBody>
                  <a:tcPr anchor="ctr">
                    <a:solidFill>
                      <a:srgbClr val="CCD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0.6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x &gt; 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FIFO_R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0.1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x = 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Equal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0.5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x &gt; 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FIFO_R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1.2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x &gt; 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dirty="0">
                          <a:solidFill>
                            <a:srgbClr val="141414"/>
                          </a:solidFill>
                        </a:rPr>
                        <a:t>FIFO_R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0.6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x &gt; 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dirty="0">
                          <a:solidFill>
                            <a:srgbClr val="141414"/>
                          </a:solidFill>
                        </a:rPr>
                        <a:t>FIFO_R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" name="Rounded Rectangle 7">
            <a:extLst>
              <a:ext uri="{FF2B5EF4-FFF2-40B4-BE49-F238E27FC236}">
                <a16:creationId xmlns:a16="http://schemas.microsoft.com/office/drawing/2014/main" id="{E86E77DB-91B9-E65D-BD41-3F90959AD02A}"/>
              </a:ext>
            </a:extLst>
          </p:cNvPr>
          <p:cNvSpPr/>
          <p:nvPr/>
        </p:nvSpPr>
        <p:spPr>
          <a:xfrm>
            <a:off x="4983480" y="2270760"/>
            <a:ext cx="2377440" cy="914400"/>
          </a:xfrm>
          <a:prstGeom prst="roundRect">
            <a:avLst/>
          </a:prstGeom>
          <a:solidFill>
            <a:srgbClr val="E8EFF8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900" b="1">
                <a:solidFill>
                  <a:srgbClr val="141414"/>
                </a:solidFill>
              </a:rPr>
              <a:t>FIFO_L = [ ]</a:t>
            </a:r>
          </a:p>
        </p:txBody>
      </p:sp>
      <p:sp>
        <p:nvSpPr>
          <p:cNvPr id="25" name="Rounded Rectangle 8">
            <a:extLst>
              <a:ext uri="{FF2B5EF4-FFF2-40B4-BE49-F238E27FC236}">
                <a16:creationId xmlns:a16="http://schemas.microsoft.com/office/drawing/2014/main" id="{9B640B10-C320-B61E-3F15-A865E9720FB4}"/>
              </a:ext>
            </a:extLst>
          </p:cNvPr>
          <p:cNvSpPr/>
          <p:nvPr/>
        </p:nvSpPr>
        <p:spPr>
          <a:xfrm>
            <a:off x="7635240" y="2270760"/>
            <a:ext cx="3657600" cy="914400"/>
          </a:xfrm>
          <a:prstGeom prst="roundRect">
            <a:avLst/>
          </a:prstGeom>
          <a:solidFill>
            <a:srgbClr val="FCEEDD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141414"/>
                </a:solidFill>
              </a:rPr>
              <a:t>FIFO_R = [0.6, 0.5, 1.2, 0.6]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C1BA2BD3-9759-2F76-8D2D-4F5001E7D89F}"/>
              </a:ext>
            </a:extLst>
          </p:cNvPr>
          <p:cNvSpPr/>
          <p:nvPr/>
        </p:nvSpPr>
        <p:spPr>
          <a:xfrm>
            <a:off x="4983480" y="3550920"/>
            <a:ext cx="2011680" cy="868680"/>
          </a:xfrm>
          <a:prstGeom prst="roundRect">
            <a:avLst/>
          </a:prstGeom>
          <a:solidFill>
            <a:srgbClr val="EFF7EC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141414"/>
                </a:solidFill>
              </a:rPr>
              <a:t>num_eq = 1</a:t>
            </a: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BCECAE15-2EA9-8ACC-28C2-82E83D2BB66D}"/>
              </a:ext>
            </a:extLst>
          </p:cNvPr>
          <p:cNvSpPr/>
          <p:nvPr/>
        </p:nvSpPr>
        <p:spPr>
          <a:xfrm>
            <a:off x="7269480" y="3550920"/>
            <a:ext cx="4023360" cy="868680"/>
          </a:xfrm>
          <a:prstGeom prst="roundRect">
            <a:avLst/>
          </a:prstGeom>
          <a:solidFill>
            <a:srgbClr val="F8E1E1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141414"/>
                </a:solidFill>
              </a:rPr>
              <a:t>|FIFO_R| = 4 and r = 4</a:t>
            </a:r>
          </a:p>
        </p:txBody>
      </p:sp>
      <p:sp>
        <p:nvSpPr>
          <p:cNvPr id="34" name="Rounded Rectangle 11">
            <a:extLst>
              <a:ext uri="{FF2B5EF4-FFF2-40B4-BE49-F238E27FC236}">
                <a16:creationId xmlns:a16="http://schemas.microsoft.com/office/drawing/2014/main" id="{404CCBB0-9AD1-4B57-CAC2-335F23E097CD}"/>
              </a:ext>
            </a:extLst>
          </p:cNvPr>
          <p:cNvSpPr/>
          <p:nvPr/>
        </p:nvSpPr>
        <p:spPr>
          <a:xfrm>
            <a:off x="4983480" y="4785360"/>
            <a:ext cx="6309360" cy="960120"/>
          </a:xfrm>
          <a:prstGeom prst="roundRect">
            <a:avLst/>
          </a:prstGeom>
          <a:solidFill>
            <a:srgbClr val="F2F4F7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141414"/>
                </a:solidFill>
              </a:rPr>
              <a:t>Decision: r ≤ |FIFO_R|, so the pivot is too small and the next search moves to FIFO_R.</a:t>
            </a:r>
          </a:p>
        </p:txBody>
      </p:sp>
    </p:spTree>
    <p:extLst>
      <p:ext uri="{BB962C8B-B14F-4D97-AF65-F5344CB8AC3E}">
        <p14:creationId xmlns:p14="http://schemas.microsoft.com/office/powerpoint/2010/main" val="27137020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0143B-8121-7302-30F3-4C53FDC08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E8E010EF-8AD0-196A-787A-5645C9131187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7B7D425E-991D-5DB3-9C5A-71A0F9DF7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11684890-4AE5-B6BE-4C39-161CD7C97AF7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7F9BF172-A537-FD7A-35A5-AC868DEA10DE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Quick select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66A97EDD-1A28-A962-76DB-D854860209D3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A5CA18F1-3185-8CEB-4925-087849DA2442}"/>
              </a:ext>
            </a:extLst>
          </p:cNvPr>
          <p:cNvSpPr/>
          <p:nvPr/>
        </p:nvSpPr>
        <p:spPr>
          <a:xfrm>
            <a:off x="411480" y="1005840"/>
            <a:ext cx="4206240" cy="868680"/>
          </a:xfrm>
          <a:prstGeom prst="roundRect">
            <a:avLst/>
          </a:prstGeom>
          <a:solidFill>
            <a:srgbClr val="FCEEDD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 dirty="0">
                <a:solidFill>
                  <a:srgbClr val="141414"/>
                </a:solidFill>
              </a:rPr>
              <a:t>Selected FIFO: FIFO_R
Candidate set = [0.6, 0.5, 1.2, 0.6]</a:t>
            </a: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D6C0CE23-E33A-0256-64D6-B22291C34E19}"/>
              </a:ext>
            </a:extLst>
          </p:cNvPr>
          <p:cNvSpPr/>
          <p:nvPr/>
        </p:nvSpPr>
        <p:spPr>
          <a:xfrm>
            <a:off x="4770120" y="1005840"/>
            <a:ext cx="1325880" cy="868680"/>
          </a:xfrm>
          <a:prstGeom prst="roundRect">
            <a:avLst/>
          </a:prstGeom>
          <a:solidFill>
            <a:srgbClr val="E8EFF8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 dirty="0">
                <a:solidFill>
                  <a:srgbClr val="141414"/>
                </a:solidFill>
              </a:rPr>
              <a:t>Pivot
p = 0.6</a:t>
            </a:r>
          </a:p>
        </p:txBody>
      </p:sp>
      <p:sp>
        <p:nvSpPr>
          <p:cNvPr id="14" name="Rounded Rectangle 5">
            <a:extLst>
              <a:ext uri="{FF2B5EF4-FFF2-40B4-BE49-F238E27FC236}">
                <a16:creationId xmlns:a16="http://schemas.microsoft.com/office/drawing/2014/main" id="{46963C14-430B-BD12-1EEE-7A26D8087B26}"/>
              </a:ext>
            </a:extLst>
          </p:cNvPr>
          <p:cNvSpPr/>
          <p:nvPr/>
        </p:nvSpPr>
        <p:spPr>
          <a:xfrm>
            <a:off x="6278880" y="1005840"/>
            <a:ext cx="1463040" cy="868680"/>
          </a:xfrm>
          <a:prstGeom prst="roundRect">
            <a:avLst/>
          </a:prstGeom>
          <a:solidFill>
            <a:srgbClr val="EFF7EC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>
                <a:solidFill>
                  <a:srgbClr val="141414"/>
                </a:solidFill>
              </a:rPr>
              <a:t>Target
r = 4</a:t>
            </a:r>
          </a:p>
        </p:txBody>
      </p:sp>
      <p:graphicFrame>
        <p:nvGraphicFramePr>
          <p:cNvPr id="17" name="Table 6">
            <a:extLst>
              <a:ext uri="{FF2B5EF4-FFF2-40B4-BE49-F238E27FC236}">
                <a16:creationId xmlns:a16="http://schemas.microsoft.com/office/drawing/2014/main" id="{9694DA57-178D-B47C-514F-06D832DE32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9198901"/>
              </p:ext>
            </p:extLst>
          </p:nvPr>
        </p:nvGraphicFramePr>
        <p:xfrm>
          <a:off x="502920" y="2383537"/>
          <a:ext cx="4114800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1208"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141414"/>
                          </a:solidFill>
                        </a:rPr>
                        <a:t>Value x</a:t>
                      </a:r>
                    </a:p>
                  </a:txBody>
                  <a:tcPr anchor="ctr">
                    <a:solidFill>
                      <a:srgbClr val="CC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141414"/>
                          </a:solidFill>
                        </a:rPr>
                        <a:t>Relation</a:t>
                      </a:r>
                    </a:p>
                  </a:txBody>
                  <a:tcPr anchor="ctr">
                    <a:solidFill>
                      <a:srgbClr val="CC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 dirty="0">
                          <a:solidFill>
                            <a:srgbClr val="141414"/>
                          </a:solidFill>
                        </a:rPr>
                        <a:t>Output</a:t>
                      </a:r>
                    </a:p>
                  </a:txBody>
                  <a:tcPr anchor="ctr">
                    <a:solidFill>
                      <a:srgbClr val="CCD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20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0.6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x = 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Equal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20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0.5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x &lt; 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FIFO_L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120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1.2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x &gt; 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FIFO_R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120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0.6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x = 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dirty="0">
                          <a:solidFill>
                            <a:srgbClr val="141414"/>
                          </a:solidFill>
                        </a:rPr>
                        <a:t>Equal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1" name="Rounded Rectangle 7">
            <a:extLst>
              <a:ext uri="{FF2B5EF4-FFF2-40B4-BE49-F238E27FC236}">
                <a16:creationId xmlns:a16="http://schemas.microsoft.com/office/drawing/2014/main" id="{E658A9AD-4E08-CA27-13A4-1FDDAC19893E}"/>
              </a:ext>
            </a:extLst>
          </p:cNvPr>
          <p:cNvSpPr/>
          <p:nvPr/>
        </p:nvSpPr>
        <p:spPr>
          <a:xfrm>
            <a:off x="4998720" y="2330196"/>
            <a:ext cx="2697480" cy="914400"/>
          </a:xfrm>
          <a:prstGeom prst="roundRect">
            <a:avLst/>
          </a:prstGeom>
          <a:solidFill>
            <a:srgbClr val="E8EFF8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900" b="1">
                <a:solidFill>
                  <a:srgbClr val="141414"/>
                </a:solidFill>
              </a:rPr>
              <a:t>FIFO_L = [0.5]</a:t>
            </a:r>
          </a:p>
        </p:txBody>
      </p:sp>
      <p:sp>
        <p:nvSpPr>
          <p:cNvPr id="25" name="Rounded Rectangle 8">
            <a:extLst>
              <a:ext uri="{FF2B5EF4-FFF2-40B4-BE49-F238E27FC236}">
                <a16:creationId xmlns:a16="http://schemas.microsoft.com/office/drawing/2014/main" id="{F0E63F00-8F4C-7BD2-A905-BA221C4A0C54}"/>
              </a:ext>
            </a:extLst>
          </p:cNvPr>
          <p:cNvSpPr/>
          <p:nvPr/>
        </p:nvSpPr>
        <p:spPr>
          <a:xfrm>
            <a:off x="7970519" y="2330196"/>
            <a:ext cx="2468880" cy="914400"/>
          </a:xfrm>
          <a:prstGeom prst="roundRect">
            <a:avLst/>
          </a:prstGeom>
          <a:solidFill>
            <a:srgbClr val="FCEEDD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900" b="1">
                <a:solidFill>
                  <a:srgbClr val="141414"/>
                </a:solidFill>
              </a:rPr>
              <a:t>FIFO_R = [1.2]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BEDA6D01-2104-886D-18B5-D73BADD83A10}"/>
              </a:ext>
            </a:extLst>
          </p:cNvPr>
          <p:cNvSpPr/>
          <p:nvPr/>
        </p:nvSpPr>
        <p:spPr>
          <a:xfrm>
            <a:off x="4998720" y="3610356"/>
            <a:ext cx="2011680" cy="868680"/>
          </a:xfrm>
          <a:prstGeom prst="roundRect">
            <a:avLst/>
          </a:prstGeom>
          <a:solidFill>
            <a:srgbClr val="EFF7EC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141414"/>
                </a:solidFill>
              </a:rPr>
              <a:t>num_eq = 2</a:t>
            </a: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82B4E28B-4556-04BE-F6AA-9F7C2C0CF3C9}"/>
              </a:ext>
            </a:extLst>
          </p:cNvPr>
          <p:cNvSpPr/>
          <p:nvPr/>
        </p:nvSpPr>
        <p:spPr>
          <a:xfrm>
            <a:off x="7284720" y="3610356"/>
            <a:ext cx="4206240" cy="868680"/>
          </a:xfrm>
          <a:prstGeom prst="roundRect">
            <a:avLst/>
          </a:prstGeom>
          <a:solidFill>
            <a:srgbClr val="F8E1E1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>
                <a:solidFill>
                  <a:srgbClr val="141414"/>
                </a:solidFill>
              </a:rPr>
              <a:t>|FIFO_R| + num_eq = 1 + 2 = 3 &lt; r = 4</a:t>
            </a:r>
          </a:p>
        </p:txBody>
      </p:sp>
      <p:sp>
        <p:nvSpPr>
          <p:cNvPr id="34" name="Rounded Rectangle 11">
            <a:extLst>
              <a:ext uri="{FF2B5EF4-FFF2-40B4-BE49-F238E27FC236}">
                <a16:creationId xmlns:a16="http://schemas.microsoft.com/office/drawing/2014/main" id="{33FF8439-7912-D809-8589-6DC4E6A423F2}"/>
              </a:ext>
            </a:extLst>
          </p:cNvPr>
          <p:cNvSpPr/>
          <p:nvPr/>
        </p:nvSpPr>
        <p:spPr>
          <a:xfrm>
            <a:off x="4998720" y="4799076"/>
            <a:ext cx="6400800" cy="1005840"/>
          </a:xfrm>
          <a:prstGeom prst="roundRect">
            <a:avLst/>
          </a:prstGeom>
          <a:solidFill>
            <a:srgbClr val="F2F4F7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 dirty="0">
                <a:solidFill>
                  <a:srgbClr val="141414"/>
                </a:solidFill>
              </a:rPr>
              <a:t>Decision: the pivot is too large. One value in FIFO_R and two equal values are already fixed, so update the target to r = </a:t>
            </a:r>
            <a:r>
              <a:rPr lang="en-US" sz="1700" b="1" dirty="0">
                <a:solidFill>
                  <a:srgbClr val="141414"/>
                </a:solidFill>
              </a:rPr>
              <a:t>4 - 3 =</a:t>
            </a:r>
            <a:r>
              <a:rPr sz="1700" b="1" dirty="0">
                <a:solidFill>
                  <a:srgbClr val="141414"/>
                </a:solidFill>
              </a:rPr>
              <a:t>1 and search FIFO_L next.</a:t>
            </a:r>
          </a:p>
        </p:txBody>
      </p:sp>
    </p:spTree>
    <p:extLst>
      <p:ext uri="{BB962C8B-B14F-4D97-AF65-F5344CB8AC3E}">
        <p14:creationId xmlns:p14="http://schemas.microsoft.com/office/powerpoint/2010/main" val="40706961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F4CCB-CA4C-3900-9974-3F3C623E0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9059020A-24C1-7B95-5C3C-D9289D9CD65D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1298CD9A-6DA9-D00A-A403-E63D3896B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9FBEEB8C-B55B-E3A8-762D-CE5A2B6ABBDE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44F53C05-190C-4070-B0AF-E4BB8B5D428B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Quick select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203FFDBF-F9D3-43AB-8A84-2AA491DC1C2D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F0C23EC7-3EE6-8B41-E88F-7FEBEB4A8864}"/>
              </a:ext>
            </a:extLst>
          </p:cNvPr>
          <p:cNvSpPr/>
          <p:nvPr/>
        </p:nvSpPr>
        <p:spPr>
          <a:xfrm>
            <a:off x="411480" y="1005840"/>
            <a:ext cx="3383280" cy="868680"/>
          </a:xfrm>
          <a:prstGeom prst="roundRect">
            <a:avLst/>
          </a:prstGeom>
          <a:solidFill>
            <a:srgbClr val="E8EFF8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141414"/>
                </a:solidFill>
              </a:rPr>
              <a:t>Selected FIFO: FIFO_L
Candidate set = [0.5]</a:t>
            </a: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1925AA90-3FCE-EED4-3B8C-BF19F9523403}"/>
              </a:ext>
            </a:extLst>
          </p:cNvPr>
          <p:cNvSpPr/>
          <p:nvPr/>
        </p:nvSpPr>
        <p:spPr>
          <a:xfrm>
            <a:off x="4000500" y="1005840"/>
            <a:ext cx="1325880" cy="868680"/>
          </a:xfrm>
          <a:prstGeom prst="roundRect">
            <a:avLst/>
          </a:prstGeom>
          <a:solidFill>
            <a:srgbClr val="FCEEDD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>
                <a:solidFill>
                  <a:srgbClr val="141414"/>
                </a:solidFill>
              </a:rPr>
              <a:t>Pivot
p = 0.5</a:t>
            </a:r>
          </a:p>
        </p:txBody>
      </p:sp>
      <p:sp>
        <p:nvSpPr>
          <p:cNvPr id="14" name="Rounded Rectangle 5">
            <a:extLst>
              <a:ext uri="{FF2B5EF4-FFF2-40B4-BE49-F238E27FC236}">
                <a16:creationId xmlns:a16="http://schemas.microsoft.com/office/drawing/2014/main" id="{2F3CD672-4858-1120-0DD4-86982FF8E47A}"/>
              </a:ext>
            </a:extLst>
          </p:cNvPr>
          <p:cNvSpPr/>
          <p:nvPr/>
        </p:nvSpPr>
        <p:spPr>
          <a:xfrm>
            <a:off x="5509260" y="1005840"/>
            <a:ext cx="2491740" cy="868680"/>
          </a:xfrm>
          <a:prstGeom prst="roundRect">
            <a:avLst/>
          </a:prstGeom>
          <a:solidFill>
            <a:srgbClr val="EFF7EC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>
                <a:solidFill>
                  <a:srgbClr val="141414"/>
                </a:solidFill>
              </a:rPr>
              <a:t>Updated target
r = 1</a:t>
            </a:r>
          </a:p>
        </p:txBody>
      </p:sp>
      <p:graphicFrame>
        <p:nvGraphicFramePr>
          <p:cNvPr id="17" name="Table 6">
            <a:extLst>
              <a:ext uri="{FF2B5EF4-FFF2-40B4-BE49-F238E27FC236}">
                <a16:creationId xmlns:a16="http://schemas.microsoft.com/office/drawing/2014/main" id="{77BFFA48-FD03-C025-1D89-3D23BE7450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738283"/>
              </p:ext>
            </p:extLst>
          </p:nvPr>
        </p:nvGraphicFramePr>
        <p:xfrm>
          <a:off x="502920" y="2709672"/>
          <a:ext cx="329184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141414"/>
                          </a:solidFill>
                        </a:rPr>
                        <a:t>Value x</a:t>
                      </a:r>
                    </a:p>
                  </a:txBody>
                  <a:tcPr anchor="ctr">
                    <a:solidFill>
                      <a:srgbClr val="CC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141414"/>
                          </a:solidFill>
                        </a:rPr>
                        <a:t>Relation</a:t>
                      </a:r>
                    </a:p>
                  </a:txBody>
                  <a:tcPr anchor="ctr">
                    <a:solidFill>
                      <a:srgbClr val="CCDD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 dirty="0">
                          <a:solidFill>
                            <a:srgbClr val="141414"/>
                          </a:solidFill>
                        </a:rPr>
                        <a:t>Output</a:t>
                      </a:r>
                    </a:p>
                  </a:txBody>
                  <a:tcPr anchor="ctr">
                    <a:solidFill>
                      <a:srgbClr val="CCD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0.5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141414"/>
                          </a:solidFill>
                        </a:rPr>
                        <a:t>x = 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dirty="0">
                          <a:solidFill>
                            <a:srgbClr val="141414"/>
                          </a:solidFill>
                        </a:rPr>
                        <a:t>Equal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Rounded Rectangle 7">
            <a:extLst>
              <a:ext uri="{FF2B5EF4-FFF2-40B4-BE49-F238E27FC236}">
                <a16:creationId xmlns:a16="http://schemas.microsoft.com/office/drawing/2014/main" id="{5AB9BFC8-27C0-B078-0D54-84580A453A48}"/>
              </a:ext>
            </a:extLst>
          </p:cNvPr>
          <p:cNvSpPr/>
          <p:nvPr/>
        </p:nvSpPr>
        <p:spPr>
          <a:xfrm>
            <a:off x="4160520" y="2275332"/>
            <a:ext cx="2377440" cy="868680"/>
          </a:xfrm>
          <a:prstGeom prst="roundRect">
            <a:avLst/>
          </a:prstGeom>
          <a:solidFill>
            <a:srgbClr val="E8EFF8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900" b="1">
                <a:solidFill>
                  <a:srgbClr val="141414"/>
                </a:solidFill>
              </a:rPr>
              <a:t>FIFO_L = [ ]</a:t>
            </a:r>
          </a:p>
        </p:txBody>
      </p:sp>
      <p:sp>
        <p:nvSpPr>
          <p:cNvPr id="25" name="Rounded Rectangle 8">
            <a:extLst>
              <a:ext uri="{FF2B5EF4-FFF2-40B4-BE49-F238E27FC236}">
                <a16:creationId xmlns:a16="http://schemas.microsoft.com/office/drawing/2014/main" id="{10442DB6-672B-A525-C6B7-AC44B345C9C2}"/>
              </a:ext>
            </a:extLst>
          </p:cNvPr>
          <p:cNvSpPr/>
          <p:nvPr/>
        </p:nvSpPr>
        <p:spPr>
          <a:xfrm>
            <a:off x="6812280" y="2275332"/>
            <a:ext cx="2377440" cy="868680"/>
          </a:xfrm>
          <a:prstGeom prst="roundRect">
            <a:avLst/>
          </a:prstGeom>
          <a:solidFill>
            <a:srgbClr val="FCEEDD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900" b="1">
                <a:solidFill>
                  <a:srgbClr val="141414"/>
                </a:solidFill>
              </a:rPr>
              <a:t>FIFO_R = [ ]</a:t>
            </a:r>
          </a:p>
        </p:txBody>
      </p:sp>
      <p:sp>
        <p:nvSpPr>
          <p:cNvPr id="28" name="Rounded Rectangle 9">
            <a:extLst>
              <a:ext uri="{FF2B5EF4-FFF2-40B4-BE49-F238E27FC236}">
                <a16:creationId xmlns:a16="http://schemas.microsoft.com/office/drawing/2014/main" id="{FA432DC5-E168-66B5-8874-E45B27CA5D5F}"/>
              </a:ext>
            </a:extLst>
          </p:cNvPr>
          <p:cNvSpPr/>
          <p:nvPr/>
        </p:nvSpPr>
        <p:spPr>
          <a:xfrm>
            <a:off x="9464040" y="2275332"/>
            <a:ext cx="1554480" cy="868680"/>
          </a:xfrm>
          <a:prstGeom prst="roundRect">
            <a:avLst/>
          </a:prstGeom>
          <a:solidFill>
            <a:srgbClr val="EFF7EC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141414"/>
                </a:solidFill>
              </a:rPr>
              <a:t>num_eq = 1</a:t>
            </a: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4D9B0554-60E7-5C90-2F71-959731B3790C}"/>
              </a:ext>
            </a:extLst>
          </p:cNvPr>
          <p:cNvSpPr/>
          <p:nvPr/>
        </p:nvSpPr>
        <p:spPr>
          <a:xfrm>
            <a:off x="4160520" y="3555492"/>
            <a:ext cx="6858000" cy="960120"/>
          </a:xfrm>
          <a:prstGeom prst="roundRect">
            <a:avLst/>
          </a:prstGeom>
          <a:solidFill>
            <a:srgbClr val="F2F4F7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 dirty="0">
                <a:solidFill>
                  <a:srgbClr val="141414"/>
                </a:solidFill>
              </a:rPr>
              <a:t>Termination condition: |FIFO_R| &lt; r ≤ |FIFO_R| + </a:t>
            </a:r>
            <a:r>
              <a:rPr sz="1800" b="1" dirty="0" err="1">
                <a:solidFill>
                  <a:srgbClr val="141414"/>
                </a:solidFill>
              </a:rPr>
              <a:t>num_eq</a:t>
            </a:r>
            <a:r>
              <a:rPr sz="1800" b="1" dirty="0">
                <a:solidFill>
                  <a:srgbClr val="141414"/>
                </a:solidFill>
              </a:rPr>
              <a:t>  →  0 &lt; 1 ≤ 1</a:t>
            </a:r>
          </a:p>
        </p:txBody>
      </p:sp>
      <p:sp>
        <p:nvSpPr>
          <p:cNvPr id="34" name="Rounded Rectangle 11">
            <a:extLst>
              <a:ext uri="{FF2B5EF4-FFF2-40B4-BE49-F238E27FC236}">
                <a16:creationId xmlns:a16="http://schemas.microsoft.com/office/drawing/2014/main" id="{C2E8198D-3DAC-D322-5F92-9587ACB8D4C7}"/>
              </a:ext>
            </a:extLst>
          </p:cNvPr>
          <p:cNvSpPr/>
          <p:nvPr/>
        </p:nvSpPr>
        <p:spPr>
          <a:xfrm>
            <a:off x="4160520" y="4789932"/>
            <a:ext cx="6858000" cy="914400"/>
          </a:xfrm>
          <a:prstGeom prst="roundRect">
            <a:avLst/>
          </a:prstGeom>
          <a:solidFill>
            <a:srgbClr val="EFF7EC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 dirty="0">
                <a:solidFill>
                  <a:srgbClr val="141414"/>
                </a:solidFill>
              </a:rPr>
              <a:t>Therefore the threshold is </a:t>
            </a:r>
            <a:r>
              <a:rPr sz="2000" b="1" dirty="0">
                <a:solidFill>
                  <a:srgbClr val="FF0000"/>
                </a:solidFill>
              </a:rPr>
              <a:t>θ = 0.5.</a:t>
            </a:r>
          </a:p>
        </p:txBody>
      </p:sp>
    </p:spTree>
    <p:extLst>
      <p:ext uri="{BB962C8B-B14F-4D97-AF65-F5344CB8AC3E}">
        <p14:creationId xmlns:p14="http://schemas.microsoft.com/office/powerpoint/2010/main" val="23078736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AAAD3-18E0-AC3F-3453-4F8171E76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18E7F527-B45B-7A30-7B65-301FD4C7E8DC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81928CC7-369E-BB18-1B5A-F2F5E2A00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B74C8AB6-7D93-8234-AAA3-F45EE5A49C2B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D1A97FF8-CE96-85B6-612E-0344E97B62A1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Top-k Engine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1189F1D9-92A3-B875-2B59-44BE26EE1EDC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AECEEC7-5725-BF53-D182-CB5113A166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976" y="1387015"/>
            <a:ext cx="6581772" cy="4205455"/>
          </a:xfrm>
          <a:prstGeom prst="rect">
            <a:avLst/>
          </a:prstGeom>
        </p:spPr>
      </p:pic>
      <p:sp>
        <p:nvSpPr>
          <p:cNvPr id="10" name="Rounded Rectangle 3">
            <a:extLst>
              <a:ext uri="{FF2B5EF4-FFF2-40B4-BE49-F238E27FC236}">
                <a16:creationId xmlns:a16="http://schemas.microsoft.com/office/drawing/2014/main" id="{AA147C00-A109-1427-6026-C32EDFC61CCE}"/>
              </a:ext>
            </a:extLst>
          </p:cNvPr>
          <p:cNvSpPr/>
          <p:nvPr/>
        </p:nvSpPr>
        <p:spPr>
          <a:xfrm>
            <a:off x="6747748" y="1050646"/>
            <a:ext cx="4922520" cy="429768"/>
          </a:xfrm>
          <a:prstGeom prst="roundRect">
            <a:avLst/>
          </a:prstGeom>
          <a:solidFill>
            <a:srgbClr val="E8EFF8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800" b="1" dirty="0">
                <a:solidFill>
                  <a:srgbClr val="141414"/>
                </a:solidFill>
              </a:rPr>
              <a:t>FIFO: [0.6, 0.1, 0.5, 1.2, 0.6], k = 3</a:t>
            </a:r>
            <a:endParaRPr sz="1800" b="1" dirty="0">
              <a:solidFill>
                <a:srgbClr val="141414"/>
              </a:solidFill>
            </a:endParaRPr>
          </a:p>
        </p:txBody>
      </p:sp>
      <p:sp>
        <p:nvSpPr>
          <p:cNvPr id="13" name="Rounded Rectangle 10">
            <a:extLst>
              <a:ext uri="{FF2B5EF4-FFF2-40B4-BE49-F238E27FC236}">
                <a16:creationId xmlns:a16="http://schemas.microsoft.com/office/drawing/2014/main" id="{2471ADC6-5027-1761-DD2D-4726DAFE355A}"/>
              </a:ext>
            </a:extLst>
          </p:cNvPr>
          <p:cNvSpPr/>
          <p:nvPr/>
        </p:nvSpPr>
        <p:spPr>
          <a:xfrm>
            <a:off x="6747748" y="1629766"/>
            <a:ext cx="4922520" cy="641201"/>
          </a:xfrm>
          <a:prstGeom prst="roundRect">
            <a:avLst/>
          </a:prstGeom>
          <a:solidFill>
            <a:srgbClr val="F8E1E1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700" b="1" dirty="0">
                <a:solidFill>
                  <a:srgbClr val="141414"/>
                </a:solidFill>
              </a:rPr>
              <a:t>FIFO_L: </a:t>
            </a:r>
            <a:r>
              <a:rPr lang="en-US" altLang="ko-KR" sz="1600" b="1" dirty="0">
                <a:solidFill>
                  <a:srgbClr val="141414"/>
                </a:solidFill>
              </a:rPr>
              <a:t>[0.6, 0.1, 0.5, 1.2, 0.6], k = 3</a:t>
            </a:r>
          </a:p>
          <a:p>
            <a:pPr algn="ctr"/>
            <a:r>
              <a:rPr lang="en-US" sz="1600" b="1" dirty="0">
                <a:solidFill>
                  <a:srgbClr val="141414"/>
                </a:solidFill>
              </a:rPr>
              <a:t>If, pivot = 0.6</a:t>
            </a:r>
            <a:endParaRPr sz="1700" b="1" dirty="0">
              <a:solidFill>
                <a:srgbClr val="141414"/>
              </a:solidFill>
            </a:endParaRPr>
          </a:p>
        </p:txBody>
      </p:sp>
      <p:sp>
        <p:nvSpPr>
          <p:cNvPr id="16" name="Rounded Rectangle 10">
            <a:extLst>
              <a:ext uri="{FF2B5EF4-FFF2-40B4-BE49-F238E27FC236}">
                <a16:creationId xmlns:a16="http://schemas.microsoft.com/office/drawing/2014/main" id="{253C8F3F-2A1F-EABF-7DAF-5B07A6868B02}"/>
              </a:ext>
            </a:extLst>
          </p:cNvPr>
          <p:cNvSpPr/>
          <p:nvPr/>
        </p:nvSpPr>
        <p:spPr>
          <a:xfrm>
            <a:off x="6747748" y="2359680"/>
            <a:ext cx="4922520" cy="865632"/>
          </a:xfrm>
          <a:prstGeom prst="roundRect">
            <a:avLst/>
          </a:prstGeom>
          <a:solidFill>
            <a:srgbClr val="F8E1E1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700" b="1" dirty="0">
                <a:solidFill>
                  <a:srgbClr val="141414"/>
                </a:solidFill>
              </a:rPr>
              <a:t>FIFO_L: </a:t>
            </a:r>
            <a:r>
              <a:rPr lang="en-US" altLang="ko-KR" sz="1600" b="1" dirty="0">
                <a:solidFill>
                  <a:srgbClr val="141414"/>
                </a:solidFill>
              </a:rPr>
              <a:t>[0.1, 0.5], k = 3</a:t>
            </a:r>
          </a:p>
          <a:p>
            <a:pPr algn="ctr"/>
            <a:r>
              <a:rPr lang="en-US" altLang="ko-KR" sz="1600" b="1" dirty="0">
                <a:solidFill>
                  <a:srgbClr val="141414"/>
                </a:solidFill>
              </a:rPr>
              <a:t>| </a:t>
            </a:r>
            <a:r>
              <a:rPr lang="en-US" altLang="ko-KR" sz="1700" b="1" dirty="0">
                <a:solidFill>
                  <a:srgbClr val="141414"/>
                </a:solidFill>
              </a:rPr>
              <a:t>FIFO_R: </a:t>
            </a:r>
            <a:r>
              <a:rPr lang="en-US" altLang="ko-KR" sz="1600" b="1" dirty="0">
                <a:solidFill>
                  <a:srgbClr val="141414"/>
                </a:solidFill>
              </a:rPr>
              <a:t>[1.2]</a:t>
            </a:r>
            <a:r>
              <a:rPr lang="ko-KR" altLang="en-US" sz="1600" b="1" dirty="0">
                <a:solidFill>
                  <a:srgbClr val="141414"/>
                </a:solidFill>
              </a:rPr>
              <a:t> </a:t>
            </a:r>
            <a:r>
              <a:rPr lang="en-US" altLang="ko-KR" sz="1600" b="1" dirty="0">
                <a:solidFill>
                  <a:srgbClr val="141414"/>
                </a:solidFill>
              </a:rPr>
              <a:t>| + </a:t>
            </a:r>
            <a:r>
              <a:rPr lang="en-US" altLang="ko-KR" sz="1600" b="1" dirty="0" err="1">
                <a:solidFill>
                  <a:srgbClr val="141414"/>
                </a:solidFill>
              </a:rPr>
              <a:t>num_eq</a:t>
            </a:r>
            <a:r>
              <a:rPr lang="en-US" altLang="ko-KR" sz="1600" b="1" dirty="0">
                <a:solidFill>
                  <a:srgbClr val="141414"/>
                </a:solidFill>
              </a:rPr>
              <a:t> = 2 ==  k = 3</a:t>
            </a:r>
          </a:p>
          <a:p>
            <a:pPr algn="ctr"/>
            <a:r>
              <a:rPr lang="en-US" altLang="ko-KR" sz="1600" b="1" dirty="0" err="1">
                <a:solidFill>
                  <a:srgbClr val="141414"/>
                </a:solidFill>
              </a:rPr>
              <a:t>k_the_largest</a:t>
            </a:r>
            <a:r>
              <a:rPr lang="en-US" altLang="ko-KR" sz="1600" b="1" dirty="0">
                <a:solidFill>
                  <a:srgbClr val="141414"/>
                </a:solidFill>
              </a:rPr>
              <a:t> = 0.6 </a:t>
            </a: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6343DC2B-92A2-6137-FFAA-9AA2124A1813}"/>
              </a:ext>
            </a:extLst>
          </p:cNvPr>
          <p:cNvSpPr/>
          <p:nvPr/>
        </p:nvSpPr>
        <p:spPr>
          <a:xfrm>
            <a:off x="6776626" y="3395036"/>
            <a:ext cx="4893641" cy="726495"/>
          </a:xfrm>
          <a:prstGeom prst="roundRect">
            <a:avLst/>
          </a:prstGeom>
          <a:solidFill>
            <a:srgbClr val="EFF7EC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altLang="ko-KR" b="1" dirty="0">
                <a:solidFill>
                  <a:srgbClr val="141414"/>
                </a:solidFill>
              </a:rPr>
              <a:t>[0.6&gt;0.6, 0.1&gt;0.6, 0.5&gt;0.6, 1.2&gt;0.6, 0.6&gt; 0.6]</a:t>
            </a:r>
          </a:p>
          <a:p>
            <a:pPr algn="ctr"/>
            <a:r>
              <a:rPr lang="en-US" sz="1800" b="1" dirty="0">
                <a:solidFill>
                  <a:srgbClr val="141414"/>
                </a:solidFill>
              </a:rPr>
              <a:t>= [0, 0, 0, 1.2, 0]</a:t>
            </a:r>
            <a:endParaRPr sz="1800" b="1" dirty="0">
              <a:solidFill>
                <a:srgbClr val="141414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5947ED48-B9B7-CC3F-B6A2-5FCEC1FC3BA3}"/>
              </a:ext>
            </a:extLst>
          </p:cNvPr>
          <p:cNvSpPr/>
          <p:nvPr/>
        </p:nvSpPr>
        <p:spPr>
          <a:xfrm>
            <a:off x="6762187" y="4307031"/>
            <a:ext cx="4893641" cy="726495"/>
          </a:xfrm>
          <a:prstGeom prst="roundRect">
            <a:avLst/>
          </a:prstGeom>
          <a:solidFill>
            <a:srgbClr val="EFF7EC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altLang="ko-KR" b="1" dirty="0">
                <a:solidFill>
                  <a:srgbClr val="141414"/>
                </a:solidFill>
              </a:rPr>
              <a:t>[0.6=0.6, 0.1=0.6, 0.5=0.6, 1.2=0.6, 0.6= 0.6]</a:t>
            </a:r>
          </a:p>
          <a:p>
            <a:pPr algn="ctr"/>
            <a:r>
              <a:rPr lang="en-US" sz="1800" b="1" dirty="0">
                <a:solidFill>
                  <a:srgbClr val="141414"/>
                </a:solidFill>
              </a:rPr>
              <a:t>= [0.6, 0, 0, </a:t>
            </a:r>
            <a:r>
              <a:rPr lang="en-US" b="1" dirty="0">
                <a:solidFill>
                  <a:srgbClr val="141414"/>
                </a:solidFill>
              </a:rPr>
              <a:t>0</a:t>
            </a:r>
            <a:r>
              <a:rPr lang="en-US" sz="1800" b="1" dirty="0">
                <a:solidFill>
                  <a:srgbClr val="141414"/>
                </a:solidFill>
              </a:rPr>
              <a:t>, 0.6]</a:t>
            </a:r>
            <a:endParaRPr sz="1800" b="1" dirty="0">
              <a:solidFill>
                <a:srgbClr val="141414"/>
              </a:solidFill>
            </a:endParaRPr>
          </a:p>
        </p:txBody>
      </p:sp>
      <p:sp>
        <p:nvSpPr>
          <p:cNvPr id="26" name="Rounded Rectangle 8">
            <a:extLst>
              <a:ext uri="{FF2B5EF4-FFF2-40B4-BE49-F238E27FC236}">
                <a16:creationId xmlns:a16="http://schemas.microsoft.com/office/drawing/2014/main" id="{5FC014C1-D22D-4310-5B6D-EAC5CDD92D9B}"/>
              </a:ext>
            </a:extLst>
          </p:cNvPr>
          <p:cNvSpPr/>
          <p:nvPr/>
        </p:nvSpPr>
        <p:spPr>
          <a:xfrm>
            <a:off x="6776626" y="5284911"/>
            <a:ext cx="4922520" cy="914400"/>
          </a:xfrm>
          <a:prstGeom prst="roundRect">
            <a:avLst/>
          </a:prstGeom>
          <a:solidFill>
            <a:srgbClr val="FCEEDD"/>
          </a:solidFill>
          <a:ln>
            <a:solidFill>
              <a:srgbClr val="173D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altLang="ko-KR" sz="2000" b="1" dirty="0">
                <a:solidFill>
                  <a:srgbClr val="141414"/>
                </a:solidFill>
              </a:rPr>
              <a:t>[0.6, 0, 0, 1.2, 0.6]</a:t>
            </a:r>
          </a:p>
          <a:p>
            <a:pPr algn="ctr"/>
            <a:r>
              <a:rPr lang="en-US" altLang="ko-KR" sz="2000" b="1" dirty="0">
                <a:solidFill>
                  <a:srgbClr val="141414"/>
                </a:solidFill>
              </a:rPr>
              <a:t>[0.6, 1.2, 0.6]</a:t>
            </a:r>
            <a:endParaRPr sz="1900" b="1" dirty="0">
              <a:solidFill>
                <a:srgbClr val="141414"/>
              </a:solidFill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C8381728-FF4D-2D7B-469F-CDC3CB565EA5}"/>
              </a:ext>
            </a:extLst>
          </p:cNvPr>
          <p:cNvSpPr/>
          <p:nvPr/>
        </p:nvSpPr>
        <p:spPr>
          <a:xfrm>
            <a:off x="823716" y="3267820"/>
            <a:ext cx="672575" cy="321767"/>
          </a:xfrm>
          <a:prstGeom prst="roundRect">
            <a:avLst/>
          </a:prstGeom>
          <a:solidFill>
            <a:srgbClr val="E5FFE6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5F35305D-8F00-2574-D8E6-44957CA4689C}"/>
              </a:ext>
            </a:extLst>
          </p:cNvPr>
          <p:cNvSpPr/>
          <p:nvPr/>
        </p:nvSpPr>
        <p:spPr>
          <a:xfrm>
            <a:off x="1626299" y="3273411"/>
            <a:ext cx="672575" cy="321767"/>
          </a:xfrm>
          <a:prstGeom prst="roundRect">
            <a:avLst/>
          </a:prstGeom>
          <a:solidFill>
            <a:srgbClr val="E5FFE6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B726787-94A7-8EBE-C7E6-C1574B82C58F}"/>
              </a:ext>
            </a:extLst>
          </p:cNvPr>
          <p:cNvSpPr/>
          <p:nvPr/>
        </p:nvSpPr>
        <p:spPr>
          <a:xfrm>
            <a:off x="823716" y="2284048"/>
            <a:ext cx="672575" cy="481823"/>
          </a:xfrm>
          <a:prstGeom prst="rect">
            <a:avLst/>
          </a:prstGeom>
          <a:solidFill>
            <a:schemeClr val="accent1">
              <a:lumMod val="60000"/>
              <a:lumOff val="40000"/>
              <a:alpha val="46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더하기 기호 32">
            <a:extLst>
              <a:ext uri="{FF2B5EF4-FFF2-40B4-BE49-F238E27FC236}">
                <a16:creationId xmlns:a16="http://schemas.microsoft.com/office/drawing/2014/main" id="{3B76AFCC-EB21-349B-D1AE-E6E597FFCE1E}"/>
              </a:ext>
            </a:extLst>
          </p:cNvPr>
          <p:cNvSpPr/>
          <p:nvPr/>
        </p:nvSpPr>
        <p:spPr>
          <a:xfrm>
            <a:off x="8989755" y="4023104"/>
            <a:ext cx="400523" cy="376303"/>
          </a:xfrm>
          <a:prstGeom prst="mathPlus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같음 기호 34">
            <a:extLst>
              <a:ext uri="{FF2B5EF4-FFF2-40B4-BE49-F238E27FC236}">
                <a16:creationId xmlns:a16="http://schemas.microsoft.com/office/drawing/2014/main" id="{A0089CB5-4CCD-9833-77F2-66F85117495D}"/>
              </a:ext>
            </a:extLst>
          </p:cNvPr>
          <p:cNvSpPr/>
          <p:nvPr/>
        </p:nvSpPr>
        <p:spPr>
          <a:xfrm rot="5400000">
            <a:off x="8863511" y="5015098"/>
            <a:ext cx="653009" cy="376303"/>
          </a:xfrm>
          <a:prstGeom prst="mathEqual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2729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AE940-7E09-A9AA-B23A-2215FF739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8185116D-C7FB-C5C9-B6AC-937E131209AC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25911DD9-3376-4BDA-6C38-488EF99B4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CBD70112-0E6F-E3F5-2C69-768CDCBF8F80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3F5CA756-F46B-CAF8-197E-7E90C1FDCEDE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Query-Key Multiplication Module</a:t>
            </a:r>
            <a:endParaRPr lang="en-US" sz="3400"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B2CCDD8A-E876-2DD6-9492-341C3EC32C75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7" name="Image 0" descr="/mnt/data/image(46).png">
            <a:extLst>
              <a:ext uri="{FF2B5EF4-FFF2-40B4-BE49-F238E27FC236}">
                <a16:creationId xmlns:a16="http://schemas.microsoft.com/office/drawing/2014/main" id="{D8B5AFA5-B034-94CE-0998-E28141053CC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3077"/>
          <a:stretch>
            <a:fillRect/>
          </a:stretch>
        </p:blipFill>
        <p:spPr>
          <a:xfrm>
            <a:off x="5733288" y="1874520"/>
            <a:ext cx="6444809" cy="2767534"/>
          </a:xfrm>
          <a:prstGeom prst="rect">
            <a:avLst/>
          </a:prstGeom>
        </p:spPr>
      </p:pic>
      <p:sp>
        <p:nvSpPr>
          <p:cNvPr id="11" name="Shape 3">
            <a:extLst>
              <a:ext uri="{FF2B5EF4-FFF2-40B4-BE49-F238E27FC236}">
                <a16:creationId xmlns:a16="http://schemas.microsoft.com/office/drawing/2014/main" id="{6DAEEEA9-32CA-832C-71FA-3DF012D36385}"/>
              </a:ext>
            </a:extLst>
          </p:cNvPr>
          <p:cNvSpPr/>
          <p:nvPr/>
        </p:nvSpPr>
        <p:spPr>
          <a:xfrm>
            <a:off x="502920" y="1097280"/>
            <a:ext cx="2423160" cy="777240"/>
          </a:xfrm>
          <a:prstGeom prst="roundRect">
            <a:avLst>
              <a:gd name="adj" fmla="val 9412"/>
            </a:avLst>
          </a:prstGeom>
          <a:solidFill>
            <a:srgbClr val="EAF2FB"/>
          </a:solidFill>
          <a:ln w="12700">
            <a:solidFill>
              <a:srgbClr val="2D73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1397DF82-9976-1D2D-58A2-46E994A88B18}"/>
              </a:ext>
            </a:extLst>
          </p:cNvPr>
          <p:cNvSpPr/>
          <p:nvPr/>
        </p:nvSpPr>
        <p:spPr>
          <a:xfrm>
            <a:off x="576072" y="1152144"/>
            <a:ext cx="2276856" cy="66751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</a:rPr>
              <a:t>Purpose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</a:rPr>
              <a:t>S = QKᵀ produces attention scores</a:t>
            </a:r>
            <a:endParaRPr lang="en-US" sz="1500" dirty="0"/>
          </a:p>
        </p:txBody>
      </p:sp>
      <p:sp>
        <p:nvSpPr>
          <p:cNvPr id="17" name="Shape 5">
            <a:extLst>
              <a:ext uri="{FF2B5EF4-FFF2-40B4-BE49-F238E27FC236}">
                <a16:creationId xmlns:a16="http://schemas.microsoft.com/office/drawing/2014/main" id="{51D48F9F-68B5-7171-B5A2-C4F9649464F0}"/>
              </a:ext>
            </a:extLst>
          </p:cNvPr>
          <p:cNvSpPr/>
          <p:nvPr/>
        </p:nvSpPr>
        <p:spPr>
          <a:xfrm>
            <a:off x="3154680" y="1161288"/>
            <a:ext cx="2240280" cy="658368"/>
          </a:xfrm>
          <a:prstGeom prst="roundRect">
            <a:avLst>
              <a:gd name="adj" fmla="val 8333"/>
            </a:avLst>
          </a:prstGeom>
          <a:solidFill>
            <a:srgbClr val="F3F5F7"/>
          </a:solidFill>
          <a:ln w="12700">
            <a:solidFill>
              <a:srgbClr val="D3D9E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7B4E4ACD-B3F4-1F8E-D119-55857790DBFC}"/>
              </a:ext>
            </a:extLst>
          </p:cNvPr>
          <p:cNvSpPr/>
          <p:nvPr/>
        </p:nvSpPr>
        <p:spPr>
          <a:xfrm>
            <a:off x="3200400" y="1207008"/>
            <a:ext cx="214884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03A72"/>
                </a:solidFill>
              </a:rPr>
              <a:t>sᵢ = Σⱼ KᵢⱼQⱼ</a:t>
            </a:r>
            <a:endParaRPr lang="en-US" sz="2200" dirty="0"/>
          </a:p>
        </p:txBody>
      </p:sp>
      <p:sp>
        <p:nvSpPr>
          <p:cNvPr id="24" name="Text 7">
            <a:extLst>
              <a:ext uri="{FF2B5EF4-FFF2-40B4-BE49-F238E27FC236}">
                <a16:creationId xmlns:a16="http://schemas.microsoft.com/office/drawing/2014/main" id="{0D176DE9-EB9A-3E37-EF66-C2014ED43EC4}"/>
              </a:ext>
            </a:extLst>
          </p:cNvPr>
          <p:cNvSpPr/>
          <p:nvPr/>
        </p:nvSpPr>
        <p:spPr>
          <a:xfrm>
            <a:off x="594360" y="2121408"/>
            <a:ext cx="5074920" cy="1965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92500"/>
          </a:bodyPr>
          <a:lstStyle/>
          <a:p>
            <a:r>
              <a:rPr lang="en-US" sz="1600" dirty="0">
                <a:solidFill>
                  <a:srgbClr val="1A1A1A"/>
                </a:solidFill>
              </a:rPr>
              <a:t>Key SRAM supplies 512 key elements per cycle.
</a:t>
            </a:r>
            <a:endParaRPr lang="en-US" sz="1600" dirty="0"/>
          </a:p>
          <a:p>
            <a:r>
              <a:rPr lang="en-US" sz="1600" dirty="0">
                <a:solidFill>
                  <a:srgbClr val="1A1A1A"/>
                </a:solidFill>
              </a:rPr>
              <a:t>The query vector is broadcast to multiple multiplier groups.
</a:t>
            </a:r>
            <a:endParaRPr lang="en-US" sz="1600" dirty="0"/>
          </a:p>
          <a:p>
            <a:r>
              <a:rPr lang="en-US" sz="1600" dirty="0">
                <a:solidFill>
                  <a:srgbClr val="1A1A1A"/>
                </a:solidFill>
              </a:rPr>
              <a:t>512 multipliers compute element-wise products in parallel.
</a:t>
            </a:r>
            <a:endParaRPr lang="en-US" sz="1600" dirty="0"/>
          </a:p>
          <a:p>
            <a:r>
              <a:rPr lang="en-US" sz="1600" dirty="0">
                <a:solidFill>
                  <a:srgbClr val="1A1A1A"/>
                </a:solidFill>
              </a:rPr>
              <a:t>A reconfigurable adder tree reduces products into attention scores.</a:t>
            </a:r>
            <a:endParaRPr lang="en-US" sz="1600" dirty="0"/>
          </a:p>
        </p:txBody>
      </p:sp>
      <p:sp>
        <p:nvSpPr>
          <p:cNvPr id="28" name="Shape 8">
            <a:extLst>
              <a:ext uri="{FF2B5EF4-FFF2-40B4-BE49-F238E27FC236}">
                <a16:creationId xmlns:a16="http://schemas.microsoft.com/office/drawing/2014/main" id="{078414F1-410E-9BF9-2217-8B2F6A800A19}"/>
              </a:ext>
            </a:extLst>
          </p:cNvPr>
          <p:cNvSpPr/>
          <p:nvPr/>
        </p:nvSpPr>
        <p:spPr>
          <a:xfrm>
            <a:off x="594360" y="4251960"/>
            <a:ext cx="5212080" cy="566928"/>
          </a:xfrm>
          <a:prstGeom prst="roundRect">
            <a:avLst>
              <a:gd name="adj" fmla="val 12903"/>
            </a:avLst>
          </a:prstGeom>
          <a:solidFill>
            <a:srgbClr val="FFF2DE"/>
          </a:solidFill>
          <a:ln w="12700">
            <a:solidFill>
              <a:srgbClr val="A65E0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6824B267-C2A6-BE68-06AE-4D6701AD655F}"/>
              </a:ext>
            </a:extLst>
          </p:cNvPr>
          <p:cNvSpPr/>
          <p:nvPr/>
        </p:nvSpPr>
        <p:spPr>
          <a:xfrm>
            <a:off x="667512" y="4306824"/>
            <a:ext cx="5065776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A1A1A"/>
                </a:solidFill>
              </a:rPr>
              <a:t>If head dimension is D, scores per cycle = 512 / D</a:t>
            </a:r>
            <a:endParaRPr lang="en-US" sz="1700" dirty="0"/>
          </a:p>
        </p:txBody>
      </p:sp>
      <p:sp>
        <p:nvSpPr>
          <p:cNvPr id="36" name="Shape 10">
            <a:extLst>
              <a:ext uri="{FF2B5EF4-FFF2-40B4-BE49-F238E27FC236}">
                <a16:creationId xmlns:a16="http://schemas.microsoft.com/office/drawing/2014/main" id="{549BA16C-827A-28B3-4402-32E50F3C7E7E}"/>
              </a:ext>
            </a:extLst>
          </p:cNvPr>
          <p:cNvSpPr/>
          <p:nvPr/>
        </p:nvSpPr>
        <p:spPr>
          <a:xfrm>
            <a:off x="2011680" y="4965192"/>
            <a:ext cx="2194560" cy="502920"/>
          </a:xfrm>
          <a:prstGeom prst="roundRect">
            <a:avLst>
              <a:gd name="adj" fmla="val 10909"/>
            </a:avLst>
          </a:prstGeom>
          <a:solidFill>
            <a:srgbClr val="F3F5F7"/>
          </a:solidFill>
          <a:ln w="12700">
            <a:solidFill>
              <a:srgbClr val="D3D9E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" name="Text 11">
            <a:extLst>
              <a:ext uri="{FF2B5EF4-FFF2-40B4-BE49-F238E27FC236}">
                <a16:creationId xmlns:a16="http://schemas.microsoft.com/office/drawing/2014/main" id="{B0B78956-5B7A-6F6B-9BAC-4AA72C1A01F4}"/>
              </a:ext>
            </a:extLst>
          </p:cNvPr>
          <p:cNvSpPr/>
          <p:nvPr/>
        </p:nvSpPr>
        <p:spPr>
          <a:xfrm>
            <a:off x="2057400" y="5010912"/>
            <a:ext cx="21031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03A72"/>
                </a:solidFill>
              </a:rPr>
              <a:t>Nscore = 512 / D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22390836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04F52-0D8A-390C-E86F-5091CFB5F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90056597-90FB-AFA9-8121-8AE749EF24F4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EF91F485-3367-8355-679B-C266F8A2A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3529B81A-0E0A-6C7D-67CA-B67B1DAD6CA0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10AE63B4-26A0-82DD-A1C4-E4547B70CBDB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 err="1">
                <a:solidFill>
                  <a:srgbClr val="111111"/>
                </a:solidFill>
                <a:latin typeface="Comic Sans MS" pitchFamily="34" charset="0"/>
              </a:rPr>
              <a:t>Softmax</a:t>
            </a: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 and Progressive Quantization</a:t>
            </a:r>
            <a:endParaRPr lang="en-US" sz="34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88068136-CD44-0600-FD25-E246054A2364}"/>
              </a:ext>
            </a:extLst>
          </p:cNvPr>
          <p:cNvSpPr/>
          <p:nvPr/>
        </p:nvSpPr>
        <p:spPr>
          <a:xfrm>
            <a:off x="338328" y="804672"/>
            <a:ext cx="11155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E6877"/>
                </a:solidFill>
              </a:rPr>
              <a:t>Converts fixed-point scores into probabilities and decides whether low bits are needed.</a:t>
            </a:r>
            <a:endParaRPr lang="en-US" sz="1250" dirty="0"/>
          </a:p>
        </p:txBody>
      </p:sp>
      <p:pic>
        <p:nvPicPr>
          <p:cNvPr id="10" name="Image 0" descr="/mnt/data/image(47).png">
            <a:extLst>
              <a:ext uri="{FF2B5EF4-FFF2-40B4-BE49-F238E27FC236}">
                <a16:creationId xmlns:a16="http://schemas.microsoft.com/office/drawing/2014/main" id="{37555DCD-EBE4-8ED9-C2A4-0B1DEBDEBB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8358"/>
          <a:stretch>
            <a:fillRect/>
          </a:stretch>
        </p:blipFill>
        <p:spPr>
          <a:xfrm>
            <a:off x="6317779" y="1673352"/>
            <a:ext cx="5439086" cy="2807208"/>
          </a:xfrm>
          <a:prstGeom prst="rect">
            <a:avLst/>
          </a:prstGeom>
        </p:spPr>
      </p:pic>
      <p:sp>
        <p:nvSpPr>
          <p:cNvPr id="13" name="Shape 3">
            <a:extLst>
              <a:ext uri="{FF2B5EF4-FFF2-40B4-BE49-F238E27FC236}">
                <a16:creationId xmlns:a16="http://schemas.microsoft.com/office/drawing/2014/main" id="{28ACA8A5-93CA-F015-0079-B5A98CDBF676}"/>
              </a:ext>
            </a:extLst>
          </p:cNvPr>
          <p:cNvSpPr/>
          <p:nvPr/>
        </p:nvSpPr>
        <p:spPr>
          <a:xfrm>
            <a:off x="502920" y="1170432"/>
            <a:ext cx="2834640" cy="502920"/>
          </a:xfrm>
          <a:prstGeom prst="roundRect">
            <a:avLst>
              <a:gd name="adj" fmla="val 14545"/>
            </a:avLst>
          </a:prstGeom>
          <a:solidFill>
            <a:srgbClr val="EAF2FB"/>
          </a:solidFill>
          <a:ln w="12700">
            <a:solidFill>
              <a:srgbClr val="2D73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E1E40123-1EE1-5C0F-367B-78ED7ADA731A}"/>
              </a:ext>
            </a:extLst>
          </p:cNvPr>
          <p:cNvSpPr/>
          <p:nvPr/>
        </p:nvSpPr>
        <p:spPr>
          <a:xfrm>
            <a:off x="576072" y="1225296"/>
            <a:ext cx="2688336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1A1A"/>
                </a:solidFill>
              </a:rPr>
              <a:t>1. Dequantize + Normalize</a:t>
            </a:r>
            <a:endParaRPr lang="en-US" sz="1600" dirty="0"/>
          </a:p>
        </p:txBody>
      </p:sp>
      <p:sp>
        <p:nvSpPr>
          <p:cNvPr id="20" name="Shape 5">
            <a:extLst>
              <a:ext uri="{FF2B5EF4-FFF2-40B4-BE49-F238E27FC236}">
                <a16:creationId xmlns:a16="http://schemas.microsoft.com/office/drawing/2014/main" id="{0A0BF6FF-0DD9-1F6B-F718-CEAEBFD0B616}"/>
              </a:ext>
            </a:extLst>
          </p:cNvPr>
          <p:cNvSpPr/>
          <p:nvPr/>
        </p:nvSpPr>
        <p:spPr>
          <a:xfrm>
            <a:off x="731520" y="1792224"/>
            <a:ext cx="2423160" cy="475488"/>
          </a:xfrm>
          <a:prstGeom prst="roundRect">
            <a:avLst>
              <a:gd name="adj" fmla="val 11538"/>
            </a:avLst>
          </a:prstGeom>
          <a:solidFill>
            <a:srgbClr val="F3F5F7"/>
          </a:solidFill>
          <a:ln w="12700">
            <a:solidFill>
              <a:srgbClr val="D3D9E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Text 6">
            <a:extLst>
              <a:ext uri="{FF2B5EF4-FFF2-40B4-BE49-F238E27FC236}">
                <a16:creationId xmlns:a16="http://schemas.microsoft.com/office/drawing/2014/main" id="{54F71FE7-3A18-3F40-A03C-6E531B78342A}"/>
              </a:ext>
            </a:extLst>
          </p:cNvPr>
          <p:cNvSpPr/>
          <p:nvPr/>
        </p:nvSpPr>
        <p:spPr>
          <a:xfrm>
            <a:off x="777240" y="1837944"/>
            <a:ext cx="23317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03A72"/>
                </a:solidFill>
              </a:rPr>
              <a:t>ŝᵢ = α · sᵢint / √D</a:t>
            </a:r>
            <a:endParaRPr lang="en-US" sz="1900" dirty="0"/>
          </a:p>
        </p:txBody>
      </p:sp>
      <p:sp>
        <p:nvSpPr>
          <p:cNvPr id="26" name="Shape 7">
            <a:extLst>
              <a:ext uri="{FF2B5EF4-FFF2-40B4-BE49-F238E27FC236}">
                <a16:creationId xmlns:a16="http://schemas.microsoft.com/office/drawing/2014/main" id="{DE93DBAD-4FC8-0B5C-5E75-CF3EEE8DC9C8}"/>
              </a:ext>
            </a:extLst>
          </p:cNvPr>
          <p:cNvSpPr/>
          <p:nvPr/>
        </p:nvSpPr>
        <p:spPr>
          <a:xfrm>
            <a:off x="502920" y="2478024"/>
            <a:ext cx="2834640" cy="502920"/>
          </a:xfrm>
          <a:prstGeom prst="roundRect">
            <a:avLst>
              <a:gd name="adj" fmla="val 14545"/>
            </a:avLst>
          </a:prstGeom>
          <a:solidFill>
            <a:srgbClr val="EAF2FB"/>
          </a:solidFill>
          <a:ln w="12700">
            <a:solidFill>
              <a:srgbClr val="2D73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8">
            <a:extLst>
              <a:ext uri="{FF2B5EF4-FFF2-40B4-BE49-F238E27FC236}">
                <a16:creationId xmlns:a16="http://schemas.microsoft.com/office/drawing/2014/main" id="{AD759C57-0A57-A09A-BD33-4541991FCF03}"/>
              </a:ext>
            </a:extLst>
          </p:cNvPr>
          <p:cNvSpPr/>
          <p:nvPr/>
        </p:nvSpPr>
        <p:spPr>
          <a:xfrm>
            <a:off x="576072" y="2532888"/>
            <a:ext cx="2688336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1A1A"/>
                </a:solidFill>
              </a:rPr>
              <a:t>2. Softmax</a:t>
            </a:r>
            <a:endParaRPr lang="en-US" sz="1600" dirty="0"/>
          </a:p>
        </p:txBody>
      </p:sp>
      <p:sp>
        <p:nvSpPr>
          <p:cNvPr id="32" name="Shape 9">
            <a:extLst>
              <a:ext uri="{FF2B5EF4-FFF2-40B4-BE49-F238E27FC236}">
                <a16:creationId xmlns:a16="http://schemas.microsoft.com/office/drawing/2014/main" id="{11955B94-26AA-5144-DD53-C2BC63A7F811}"/>
              </a:ext>
            </a:extLst>
          </p:cNvPr>
          <p:cNvSpPr/>
          <p:nvPr/>
        </p:nvSpPr>
        <p:spPr>
          <a:xfrm>
            <a:off x="640080" y="3090672"/>
            <a:ext cx="2697480" cy="548640"/>
          </a:xfrm>
          <a:prstGeom prst="roundRect">
            <a:avLst>
              <a:gd name="adj" fmla="val 10000"/>
            </a:avLst>
          </a:prstGeom>
          <a:solidFill>
            <a:srgbClr val="F3F5F7"/>
          </a:solidFill>
          <a:ln w="12700">
            <a:solidFill>
              <a:srgbClr val="D3D9E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4" name="Text 10">
            <a:extLst>
              <a:ext uri="{FF2B5EF4-FFF2-40B4-BE49-F238E27FC236}">
                <a16:creationId xmlns:a16="http://schemas.microsoft.com/office/drawing/2014/main" id="{416797E8-1472-3719-0F14-2A9853AE58F1}"/>
              </a:ext>
            </a:extLst>
          </p:cNvPr>
          <p:cNvSpPr/>
          <p:nvPr/>
        </p:nvSpPr>
        <p:spPr>
          <a:xfrm>
            <a:off x="685800" y="3136392"/>
            <a:ext cx="260604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103A72"/>
                </a:solidFill>
              </a:rPr>
              <a:t>pᵢ = exp(ŝᵢ) / Σⱼ exp(ŝⱼ)</a:t>
            </a:r>
            <a:endParaRPr lang="en-US" sz="1650" dirty="0"/>
          </a:p>
        </p:txBody>
      </p:sp>
      <p:sp>
        <p:nvSpPr>
          <p:cNvPr id="37" name="Shape 11">
            <a:extLst>
              <a:ext uri="{FF2B5EF4-FFF2-40B4-BE49-F238E27FC236}">
                <a16:creationId xmlns:a16="http://schemas.microsoft.com/office/drawing/2014/main" id="{177E8F1B-C57B-54A6-E040-2CACA826DA8E}"/>
              </a:ext>
            </a:extLst>
          </p:cNvPr>
          <p:cNvSpPr/>
          <p:nvPr/>
        </p:nvSpPr>
        <p:spPr>
          <a:xfrm>
            <a:off x="502920" y="3849624"/>
            <a:ext cx="2834640" cy="502920"/>
          </a:xfrm>
          <a:prstGeom prst="roundRect">
            <a:avLst>
              <a:gd name="adj" fmla="val 14545"/>
            </a:avLst>
          </a:prstGeom>
          <a:solidFill>
            <a:srgbClr val="EAF2FB"/>
          </a:solidFill>
          <a:ln w="12700">
            <a:solidFill>
              <a:srgbClr val="2D73B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0" name="Text 12">
            <a:extLst>
              <a:ext uri="{FF2B5EF4-FFF2-40B4-BE49-F238E27FC236}">
                <a16:creationId xmlns:a16="http://schemas.microsoft.com/office/drawing/2014/main" id="{9E09F4C1-BB9A-10D6-18AC-D9ED58F22C3D}"/>
              </a:ext>
            </a:extLst>
          </p:cNvPr>
          <p:cNvSpPr/>
          <p:nvPr/>
        </p:nvSpPr>
        <p:spPr>
          <a:xfrm>
            <a:off x="576072" y="3904488"/>
            <a:ext cx="2688336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1A1A"/>
                </a:solidFill>
              </a:rPr>
              <a:t>3. Precision Decision</a:t>
            </a:r>
            <a:endParaRPr lang="en-US" sz="1600" dirty="0"/>
          </a:p>
        </p:txBody>
      </p:sp>
      <p:sp>
        <p:nvSpPr>
          <p:cNvPr id="42" name="Shape 13">
            <a:extLst>
              <a:ext uri="{FF2B5EF4-FFF2-40B4-BE49-F238E27FC236}">
                <a16:creationId xmlns:a16="http://schemas.microsoft.com/office/drawing/2014/main" id="{9423AB97-AC71-87A3-46FF-5CE02EB85F8A}"/>
              </a:ext>
            </a:extLst>
          </p:cNvPr>
          <p:cNvSpPr/>
          <p:nvPr/>
        </p:nvSpPr>
        <p:spPr>
          <a:xfrm>
            <a:off x="822960" y="4462272"/>
            <a:ext cx="2148840" cy="438912"/>
          </a:xfrm>
          <a:prstGeom prst="roundRect">
            <a:avLst>
              <a:gd name="adj" fmla="val 12500"/>
            </a:avLst>
          </a:prstGeom>
          <a:solidFill>
            <a:srgbClr val="F3F5F7"/>
          </a:solidFill>
          <a:ln w="12700">
            <a:solidFill>
              <a:srgbClr val="D3D9E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4" name="Text 14">
            <a:extLst>
              <a:ext uri="{FF2B5EF4-FFF2-40B4-BE49-F238E27FC236}">
                <a16:creationId xmlns:a16="http://schemas.microsoft.com/office/drawing/2014/main" id="{230CF70D-C9C6-430D-408F-F9A7D7EFED6A}"/>
              </a:ext>
            </a:extLst>
          </p:cNvPr>
          <p:cNvSpPr/>
          <p:nvPr/>
        </p:nvSpPr>
        <p:spPr>
          <a:xfrm>
            <a:off x="868680" y="4507992"/>
            <a:ext cx="205740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03A72"/>
                </a:solidFill>
              </a:rPr>
              <a:t>pmax = maxᵢ pᵢ</a:t>
            </a:r>
            <a:endParaRPr lang="en-US" sz="1900" dirty="0"/>
          </a:p>
        </p:txBody>
      </p:sp>
      <p:sp>
        <p:nvSpPr>
          <p:cNvPr id="46" name="Text 15">
            <a:extLst>
              <a:ext uri="{FF2B5EF4-FFF2-40B4-BE49-F238E27FC236}">
                <a16:creationId xmlns:a16="http://schemas.microsoft.com/office/drawing/2014/main" id="{54D8EEC5-FFDE-B5D5-05AB-4E50AA962E2A}"/>
              </a:ext>
            </a:extLst>
          </p:cNvPr>
          <p:cNvSpPr/>
          <p:nvPr/>
        </p:nvSpPr>
        <p:spPr>
          <a:xfrm>
            <a:off x="3818391" y="1892808"/>
            <a:ext cx="1920240" cy="2651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r>
              <a:rPr lang="en-US" sz="1450" dirty="0">
                <a:solidFill>
                  <a:srgbClr val="1A1A1A"/>
                </a:solidFill>
              </a:rPr>
              <a:t>Peaked distribution: MSB is enough.
</a:t>
            </a:r>
            <a:endParaRPr lang="en-US" sz="1450" dirty="0"/>
          </a:p>
          <a:p>
            <a:r>
              <a:rPr lang="en-US" sz="1450" dirty="0">
                <a:solidFill>
                  <a:srgbClr val="1A1A1A"/>
                </a:solidFill>
              </a:rPr>
              <a:t>Flat distribution: fetch LSBs and recompute.
</a:t>
            </a:r>
            <a:endParaRPr lang="en-US" sz="1450" dirty="0"/>
          </a:p>
          <a:p>
            <a:r>
              <a:rPr lang="en-US" sz="1450" dirty="0">
                <a:solidFill>
                  <a:srgbClr val="1A1A1A"/>
                </a:solidFill>
              </a:rPr>
              <a:t>This reduces average memory traffic for GPT-style generation.</a:t>
            </a:r>
            <a:endParaRPr lang="en-US" sz="1450" dirty="0"/>
          </a:p>
        </p:txBody>
      </p:sp>
      <p:sp>
        <p:nvSpPr>
          <p:cNvPr id="48" name="Shape 16">
            <a:extLst>
              <a:ext uri="{FF2B5EF4-FFF2-40B4-BE49-F238E27FC236}">
                <a16:creationId xmlns:a16="http://schemas.microsoft.com/office/drawing/2014/main" id="{5287F943-7610-7B26-4D2F-2E569B024574}"/>
              </a:ext>
            </a:extLst>
          </p:cNvPr>
          <p:cNvSpPr/>
          <p:nvPr/>
        </p:nvSpPr>
        <p:spPr>
          <a:xfrm>
            <a:off x="685800" y="5230368"/>
            <a:ext cx="5257800" cy="566928"/>
          </a:xfrm>
          <a:prstGeom prst="roundRect">
            <a:avLst>
              <a:gd name="adj" fmla="val 12903"/>
            </a:avLst>
          </a:prstGeom>
          <a:solidFill>
            <a:srgbClr val="FFF2DE"/>
          </a:solidFill>
          <a:ln w="12700">
            <a:solidFill>
              <a:srgbClr val="A65E0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0" name="Text 17">
            <a:extLst>
              <a:ext uri="{FF2B5EF4-FFF2-40B4-BE49-F238E27FC236}">
                <a16:creationId xmlns:a16="http://schemas.microsoft.com/office/drawing/2014/main" id="{8DFA0730-4418-BB56-287E-F76B09EF6187}"/>
              </a:ext>
            </a:extLst>
          </p:cNvPr>
          <p:cNvSpPr/>
          <p:nvPr/>
        </p:nvSpPr>
        <p:spPr>
          <a:xfrm>
            <a:off x="758952" y="5285232"/>
            <a:ext cx="5111496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A1A1A"/>
                </a:solidFill>
              </a:rPr>
              <a:t>Decision rule: fetch LSBs only when pmax is below threshold τ</a:t>
            </a:r>
            <a:endParaRPr lang="en-US" sz="1550" dirty="0"/>
          </a:p>
        </p:txBody>
      </p:sp>
      <p:sp>
        <p:nvSpPr>
          <p:cNvPr id="56" name="Shape 1">
            <a:extLst>
              <a:ext uri="{FF2B5EF4-FFF2-40B4-BE49-F238E27FC236}">
                <a16:creationId xmlns:a16="http://schemas.microsoft.com/office/drawing/2014/main" id="{02742F3D-0C39-8270-31EC-D7525069715A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43392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CA11F-0018-D624-5944-B8EA0E45D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430EF06F-A4D7-958A-26B7-FC42CD07BC61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2DD060B6-E4A1-0B2F-CBA5-AFC9F1441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F7F29A47-5154-B279-2E31-4810DB2A1F95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7D660460-BC90-372E-6797-6D7243D531F0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How One Query Flows Through </a:t>
            </a:r>
            <a:r>
              <a:rPr lang="en-US" sz="3400" b="1" dirty="0" err="1">
                <a:solidFill>
                  <a:srgbClr val="111111"/>
                </a:solidFill>
                <a:latin typeface="Comic Sans MS" pitchFamily="34" charset="0"/>
              </a:rPr>
              <a:t>SpAtten</a:t>
            </a:r>
            <a:endParaRPr lang="en-US" sz="3400" dirty="0"/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798BC690-F97F-622F-170B-5851FD0BD02E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4" name="Picture 3" descr="image(49).png">
            <a:extLst>
              <a:ext uri="{FF2B5EF4-FFF2-40B4-BE49-F238E27FC236}">
                <a16:creationId xmlns:a16="http://schemas.microsoft.com/office/drawing/2014/main" id="{F4C0232A-9592-DA03-3D90-81BF72197E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" y="987552"/>
            <a:ext cx="11521440" cy="3342974"/>
          </a:xfrm>
          <a:prstGeom prst="rect">
            <a:avLst/>
          </a:prstGeom>
        </p:spPr>
      </p:pic>
      <p:sp>
        <p:nvSpPr>
          <p:cNvPr id="17" name="Rounded Rectangle 4">
            <a:extLst>
              <a:ext uri="{FF2B5EF4-FFF2-40B4-BE49-F238E27FC236}">
                <a16:creationId xmlns:a16="http://schemas.microsoft.com/office/drawing/2014/main" id="{2C0DB0F1-6BB4-85DD-08E4-7DAAAB67E247}"/>
              </a:ext>
            </a:extLst>
          </p:cNvPr>
          <p:cNvSpPr/>
          <p:nvPr/>
        </p:nvSpPr>
        <p:spPr>
          <a:xfrm>
            <a:off x="548640" y="4746794"/>
            <a:ext cx="3383280" cy="1132798"/>
          </a:xfrm>
          <a:prstGeom prst="roundRect">
            <a:avLst/>
          </a:prstGeom>
          <a:solidFill>
            <a:srgbClr val="E8EFF8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191919"/>
                </a:solidFill>
              </a:rPr>
              <a:t>Example Query
current token = "more"</a:t>
            </a:r>
          </a:p>
        </p:txBody>
      </p:sp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6ADD28AF-C2CD-3472-2F34-348ED5F2FE2A}"/>
              </a:ext>
            </a:extLst>
          </p:cNvPr>
          <p:cNvSpPr/>
          <p:nvPr/>
        </p:nvSpPr>
        <p:spPr>
          <a:xfrm>
            <a:off x="4160520" y="4746794"/>
            <a:ext cx="3566160" cy="1132798"/>
          </a:xfrm>
          <a:prstGeom prst="roundRect">
            <a:avLst/>
          </a:prstGeom>
          <a:solidFill>
            <a:srgbClr val="F2F9EF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 dirty="0">
                <a:solidFill>
                  <a:srgbClr val="191919"/>
                </a:solidFill>
              </a:rPr>
              <a:t>Goal
compute </a:t>
            </a:r>
            <a:r>
              <a:rPr sz="1800" b="1" dirty="0" err="1">
                <a:solidFill>
                  <a:srgbClr val="191919"/>
                </a:solidFill>
              </a:rPr>
              <a:t>attention_out</a:t>
            </a:r>
            <a:r>
              <a:rPr sz="1800" b="1" dirty="0">
                <a:solidFill>
                  <a:srgbClr val="191919"/>
                </a:solidFill>
              </a:rPr>
              <a:t> for this Query</a:t>
            </a:r>
          </a:p>
        </p:txBody>
      </p:sp>
      <p:sp>
        <p:nvSpPr>
          <p:cNvPr id="22" name="Rounded Rectangle 6">
            <a:extLst>
              <a:ext uri="{FF2B5EF4-FFF2-40B4-BE49-F238E27FC236}">
                <a16:creationId xmlns:a16="http://schemas.microsoft.com/office/drawing/2014/main" id="{527724FF-9A32-FB1D-2A02-B6B1F7D8186A}"/>
              </a:ext>
            </a:extLst>
          </p:cNvPr>
          <p:cNvSpPr/>
          <p:nvPr/>
        </p:nvSpPr>
        <p:spPr>
          <a:xfrm>
            <a:off x="7955279" y="4746794"/>
            <a:ext cx="3566160" cy="1132798"/>
          </a:xfrm>
          <a:prstGeom prst="roundRect">
            <a:avLst/>
          </a:prstGeom>
          <a:solidFill>
            <a:srgbClr val="FCEEDD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 dirty="0">
                <a:solidFill>
                  <a:srgbClr val="191919"/>
                </a:solidFill>
              </a:rPr>
              <a:t>Main benefit
fetch and compute only important K/V data</a:t>
            </a:r>
          </a:p>
        </p:txBody>
      </p:sp>
    </p:spTree>
    <p:extLst>
      <p:ext uri="{BB962C8B-B14F-4D97-AF65-F5344CB8AC3E}">
        <p14:creationId xmlns:p14="http://schemas.microsoft.com/office/powerpoint/2010/main" val="5942112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98137-2526-28C9-2570-3616D5645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76794D3D-6F48-E98F-FF14-65C39590A589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D0F58BB3-3EDA-4BEF-7655-590A184C8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E95F0FFC-D5BA-EDFA-8E14-439524123B01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CA737AEE-0580-2E30-5824-B5AB7960F6C9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How One Query Flows Through </a:t>
            </a:r>
            <a:r>
              <a:rPr lang="en-US" sz="3400" b="1" dirty="0" err="1">
                <a:solidFill>
                  <a:srgbClr val="111111"/>
                </a:solidFill>
                <a:latin typeface="Comic Sans MS" pitchFamily="34" charset="0"/>
              </a:rPr>
              <a:t>SpAtten</a:t>
            </a:r>
            <a:endParaRPr lang="en-US" sz="3400" dirty="0"/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E0871D55-A82B-8B28-563F-EC59A1D91829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Picture 3" descr="image(49).png">
            <a:extLst>
              <a:ext uri="{FF2B5EF4-FFF2-40B4-BE49-F238E27FC236}">
                <a16:creationId xmlns:a16="http://schemas.microsoft.com/office/drawing/2014/main" id="{9AAAE288-C257-9D49-6804-D803C88911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0" y="2977146"/>
            <a:ext cx="4343400" cy="1260248"/>
          </a:xfrm>
          <a:prstGeom prst="rect">
            <a:avLst/>
          </a:prstGeom>
        </p:spPr>
      </p:pic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ECA9F472-C4E3-6D97-2E41-C96C03B350DF}"/>
              </a:ext>
            </a:extLst>
          </p:cNvPr>
          <p:cNvSpPr/>
          <p:nvPr/>
        </p:nvSpPr>
        <p:spPr>
          <a:xfrm>
            <a:off x="411480" y="1051560"/>
            <a:ext cx="1828800" cy="411480"/>
          </a:xfrm>
          <a:prstGeom prst="roundRect">
            <a:avLst/>
          </a:prstGeom>
          <a:solidFill>
            <a:srgbClr val="123167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Input Query</a:t>
            </a:r>
          </a:p>
        </p:txBody>
      </p: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6323CA42-9ED8-5D8A-68A4-597EF3AAF364}"/>
              </a:ext>
            </a:extLst>
          </p:cNvPr>
          <p:cNvSpPr/>
          <p:nvPr/>
        </p:nvSpPr>
        <p:spPr>
          <a:xfrm>
            <a:off x="502920" y="1600200"/>
            <a:ext cx="2834640" cy="996696"/>
          </a:xfrm>
          <a:prstGeom prst="roundRect">
            <a:avLst/>
          </a:prstGeom>
          <a:solidFill>
            <a:srgbClr val="E8EFF8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100" b="1" dirty="0">
                <a:solidFill>
                  <a:srgbClr val="191919"/>
                </a:solidFill>
              </a:rPr>
              <a:t>Current Query token
</a:t>
            </a:r>
            <a:r>
              <a:rPr lang="en-US" sz="2100" b="1" dirty="0">
                <a:solidFill>
                  <a:srgbClr val="FF0000"/>
                </a:solidFill>
              </a:rPr>
              <a:t>"</a:t>
            </a:r>
            <a:r>
              <a:rPr sz="2100" b="1" dirty="0">
                <a:solidFill>
                  <a:srgbClr val="FF0000"/>
                </a:solidFill>
              </a:rPr>
              <a:t>more</a:t>
            </a:r>
            <a:r>
              <a:rPr lang="en-US" sz="2100" b="1" dirty="0">
                <a:solidFill>
                  <a:srgbClr val="FF0000"/>
                </a:solidFill>
              </a:rPr>
              <a:t>"</a:t>
            </a:r>
            <a:endParaRPr sz="2100" b="1" dirty="0">
              <a:solidFill>
                <a:srgbClr val="FF0000"/>
              </a:solidFill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426E1881-AC08-6FC1-7D4C-AF293017EE5A}"/>
              </a:ext>
            </a:extLst>
          </p:cNvPr>
          <p:cNvSpPr/>
          <p:nvPr/>
        </p:nvSpPr>
        <p:spPr>
          <a:xfrm>
            <a:off x="3611880" y="1600200"/>
            <a:ext cx="3246120" cy="996696"/>
          </a:xfrm>
          <a:prstGeom prst="roundRect">
            <a:avLst/>
          </a:prstGeom>
          <a:solidFill>
            <a:srgbClr val="F2F9EF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900" b="1" dirty="0">
                <a:solidFill>
                  <a:srgbClr val="191919"/>
                </a:solidFill>
              </a:rPr>
              <a:t>Query vector for one head
</a:t>
            </a:r>
            <a:r>
              <a:rPr sz="1900" b="1" dirty="0" err="1">
                <a:solidFill>
                  <a:srgbClr val="191919"/>
                </a:solidFill>
              </a:rPr>
              <a:t>Q_more</a:t>
            </a:r>
            <a:r>
              <a:rPr sz="1900" b="1" dirty="0">
                <a:solidFill>
                  <a:srgbClr val="191919"/>
                </a:solidFill>
              </a:rPr>
              <a:t> = [1.0, 2.0]</a:t>
            </a:r>
          </a:p>
        </p:txBody>
      </p:sp>
      <p:graphicFrame>
        <p:nvGraphicFramePr>
          <p:cNvPr id="16" name="Table 7">
            <a:extLst>
              <a:ext uri="{FF2B5EF4-FFF2-40B4-BE49-F238E27FC236}">
                <a16:creationId xmlns:a16="http://schemas.microsoft.com/office/drawing/2014/main" id="{40BE4621-6801-0FF5-A654-52CF5E62A8B9}"/>
              </a:ext>
            </a:extLst>
          </p:cNvPr>
          <p:cNvGraphicFramePr>
            <a:graphicFrameLocks noGrp="1"/>
          </p:cNvGraphicFramePr>
          <p:nvPr/>
        </p:nvGraphicFramePr>
        <p:xfrm>
          <a:off x="502920" y="2697480"/>
          <a:ext cx="347472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456"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191919"/>
                          </a:solidFill>
                        </a:rPr>
                        <a:t>Token</a:t>
                      </a:r>
                    </a:p>
                  </a:txBody>
                  <a:tcPr anchor="ctr">
                    <a:solidFill>
                      <a:srgbClr val="D2E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191919"/>
                          </a:solidFill>
                        </a:rPr>
                        <a:t>Prev. importance</a:t>
                      </a:r>
                    </a:p>
                  </a:txBody>
                  <a:tcPr anchor="ctr">
                    <a:solidFill>
                      <a:srgbClr val="D2E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I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0.4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bet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1.0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the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0.3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video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1.2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game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1.7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is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1.0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0.4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lot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1.8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more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0.6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fun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1.9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than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1.4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the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0.3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film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0.9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solidFill>
                            <a:srgbClr val="191919"/>
                          </a:solidFill>
                        </a:rPr>
                        <a:t>0.4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64C1A020-57EC-959B-AEEB-2742B4BBB820}"/>
              </a:ext>
            </a:extLst>
          </p:cNvPr>
          <p:cNvSpPr txBox="1"/>
          <p:nvPr/>
        </p:nvSpPr>
        <p:spPr>
          <a:xfrm>
            <a:off x="4251960" y="2788920"/>
            <a:ext cx="28803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191919"/>
                </a:solidFill>
              </a:defRPr>
            </a:pPr>
            <a:r>
              <a:t>SpAtten keeps cumulative token importance from previous queries, heads, and layers.</a:t>
            </a:r>
          </a:p>
          <a:p>
            <a:pPr>
              <a:defRPr sz="1400">
                <a:solidFill>
                  <a:srgbClr val="191919"/>
                </a:solidFill>
              </a:defRPr>
            </a:pPr>
            <a:r>
              <a:t>Before fetching all Keys, it first selects high-importance Key IDs.</a:t>
            </a:r>
          </a:p>
          <a:p>
            <a:pPr>
              <a:defRPr sz="1400">
                <a:solidFill>
                  <a:srgbClr val="191919"/>
                </a:solidFill>
              </a:defRPr>
            </a:pPr>
            <a:r>
              <a:t>This reduces unnecessary HBM traffic.</a:t>
            </a: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B6C24476-58F6-3C2B-7951-30B33452E84D}"/>
              </a:ext>
            </a:extLst>
          </p:cNvPr>
          <p:cNvSpPr/>
          <p:nvPr/>
        </p:nvSpPr>
        <p:spPr>
          <a:xfrm>
            <a:off x="4251960" y="4608576"/>
            <a:ext cx="2743200" cy="1307592"/>
          </a:xfrm>
          <a:prstGeom prst="roundRect">
            <a:avLst/>
          </a:prstGeom>
          <a:solidFill>
            <a:srgbClr val="FCEEDD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500" b="1" dirty="0">
                <a:solidFill>
                  <a:srgbClr val="191919"/>
                </a:solidFill>
              </a:rPr>
              <a:t>For this example, choose Top-6 Key IDs from the previous importance scores.</a:t>
            </a:r>
          </a:p>
        </p:txBody>
      </p:sp>
    </p:spTree>
    <p:extLst>
      <p:ext uri="{BB962C8B-B14F-4D97-AF65-F5344CB8AC3E}">
        <p14:creationId xmlns:p14="http://schemas.microsoft.com/office/powerpoint/2010/main" val="17544287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BDB75-E965-3137-EA98-D0F1FB649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BF69B785-94E7-C098-71F5-F184745E3B02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3DD4EDF6-A871-108F-52D2-37B30C92E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3F8AA7B2-3460-703F-01A7-F78C80E32073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63CFC1F3-B965-A4B0-F76E-EB0E30F56DF5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How One Query Flows Through </a:t>
            </a:r>
            <a:r>
              <a:rPr lang="en-US" sz="3400" b="1" dirty="0" err="1">
                <a:solidFill>
                  <a:srgbClr val="111111"/>
                </a:solidFill>
                <a:latin typeface="Comic Sans MS" pitchFamily="34" charset="0"/>
              </a:rPr>
              <a:t>SpAtten</a:t>
            </a:r>
            <a:endParaRPr lang="en-US" sz="3400" dirty="0"/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283906B9-B583-540C-512C-3D0A40567FF7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" name="Picture 3" descr="image(49).png">
            <a:extLst>
              <a:ext uri="{FF2B5EF4-FFF2-40B4-BE49-F238E27FC236}">
                <a16:creationId xmlns:a16="http://schemas.microsoft.com/office/drawing/2014/main" id="{FC67226E-B3F9-A353-1510-C3D457B22C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2788920"/>
            <a:ext cx="4526280" cy="1313311"/>
          </a:xfrm>
          <a:prstGeom prst="rect">
            <a:avLst/>
          </a:prstGeom>
        </p:spPr>
      </p:pic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B5BB1B42-67CC-DBF0-2D6D-7AE00DCE33A6}"/>
              </a:ext>
            </a:extLst>
          </p:cNvPr>
          <p:cNvSpPr/>
          <p:nvPr/>
        </p:nvSpPr>
        <p:spPr>
          <a:xfrm>
            <a:off x="411480" y="1051560"/>
            <a:ext cx="1828800" cy="411480"/>
          </a:xfrm>
          <a:prstGeom prst="roundRect">
            <a:avLst/>
          </a:prstGeom>
          <a:solidFill>
            <a:srgbClr val="123167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Modules 1–2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94BBCC28-A06D-850C-51A1-A700EA662EED}"/>
              </a:ext>
            </a:extLst>
          </p:cNvPr>
          <p:cNvSpPr/>
          <p:nvPr/>
        </p:nvSpPr>
        <p:spPr>
          <a:xfrm>
            <a:off x="502920" y="1554480"/>
            <a:ext cx="2926080" cy="777240"/>
          </a:xfrm>
          <a:prstGeom prst="roundRect">
            <a:avLst/>
          </a:prstGeom>
          <a:solidFill>
            <a:srgbClr val="E8EFF8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191919"/>
                </a:solidFill>
              </a:rPr>
              <a:t>Top-k input
Cumulative token scores</a:t>
            </a:r>
          </a:p>
        </p:txBody>
      </p:sp>
      <p:cxnSp>
        <p:nvCxnSpPr>
          <p:cNvPr id="10" name="Connector 6">
            <a:extLst>
              <a:ext uri="{FF2B5EF4-FFF2-40B4-BE49-F238E27FC236}">
                <a16:creationId xmlns:a16="http://schemas.microsoft.com/office/drawing/2014/main" id="{7F317A1F-1E6E-58DD-8911-B553D12D909F}"/>
              </a:ext>
            </a:extLst>
          </p:cNvPr>
          <p:cNvCxnSpPr/>
          <p:nvPr/>
        </p:nvCxnSpPr>
        <p:spPr>
          <a:xfrm>
            <a:off x="3566160" y="1947672"/>
            <a:ext cx="548640" cy="0"/>
          </a:xfrm>
          <a:prstGeom prst="line">
            <a:avLst/>
          </a:prstGeom>
          <a:ln w="25400">
            <a:solidFill>
              <a:srgbClr val="12316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40CA0CCB-9CA4-16DB-E3E9-1FE5812BE2DE}"/>
              </a:ext>
            </a:extLst>
          </p:cNvPr>
          <p:cNvSpPr/>
          <p:nvPr/>
        </p:nvSpPr>
        <p:spPr>
          <a:xfrm>
            <a:off x="4160520" y="1554480"/>
            <a:ext cx="2743200" cy="777240"/>
          </a:xfrm>
          <a:prstGeom prst="roundRect">
            <a:avLst/>
          </a:prstGeom>
          <a:solidFill>
            <a:srgbClr val="F2F9EF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191919"/>
                </a:solidFill>
              </a:rPr>
              <a:t>Top-k output
Key IDs to fetch</a:t>
            </a:r>
          </a:p>
        </p:txBody>
      </p:sp>
      <p:graphicFrame>
        <p:nvGraphicFramePr>
          <p:cNvPr id="12" name="Table 8">
            <a:extLst>
              <a:ext uri="{FF2B5EF4-FFF2-40B4-BE49-F238E27FC236}">
                <a16:creationId xmlns:a16="http://schemas.microsoft.com/office/drawing/2014/main" id="{6B68B47D-40AE-6E3C-2A81-96F1488C7AA0}"/>
              </a:ext>
            </a:extLst>
          </p:cNvPr>
          <p:cNvGraphicFramePr>
            <a:graphicFrameLocks noGrp="1"/>
          </p:cNvGraphicFramePr>
          <p:nvPr/>
        </p:nvGraphicFramePr>
        <p:xfrm>
          <a:off x="594360" y="2788920"/>
          <a:ext cx="61722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191919"/>
                          </a:solidFill>
                        </a:rPr>
                        <a:t>Rank</a:t>
                      </a:r>
                    </a:p>
                  </a:txBody>
                  <a:tcPr anchor="ctr">
                    <a:solidFill>
                      <a:srgbClr val="D2E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191919"/>
                          </a:solidFill>
                        </a:rPr>
                        <a:t>Selected Key</a:t>
                      </a:r>
                    </a:p>
                  </a:txBody>
                  <a:tcPr anchor="ctr">
                    <a:solidFill>
                      <a:srgbClr val="D2E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191919"/>
                          </a:solidFill>
                        </a:rPr>
                        <a:t>Score</a:t>
                      </a:r>
                    </a:p>
                  </a:txBody>
                  <a:tcPr anchor="ctr">
                    <a:solidFill>
                      <a:srgbClr val="D2E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fun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1.9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lot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1.8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game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1.7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than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1.4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video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1.2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is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1.0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65F93DF7-73F1-83EF-45DC-DECCBCBF7F90}"/>
              </a:ext>
            </a:extLst>
          </p:cNvPr>
          <p:cNvSpPr/>
          <p:nvPr/>
        </p:nvSpPr>
        <p:spPr>
          <a:xfrm>
            <a:off x="685800" y="5623560"/>
            <a:ext cx="6035040" cy="658368"/>
          </a:xfrm>
          <a:prstGeom prst="roundRect">
            <a:avLst/>
          </a:prstGeom>
          <a:solidFill>
            <a:srgbClr val="FCEEDD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>
                <a:solidFill>
                  <a:srgbClr val="191919"/>
                </a:solidFill>
              </a:rPr>
              <a:t>Important: this step selects Key IDs, not the Key vectors themselves.</a:t>
            </a:r>
          </a:p>
        </p:txBody>
      </p:sp>
    </p:spTree>
    <p:extLst>
      <p:ext uri="{BB962C8B-B14F-4D97-AF65-F5344CB8AC3E}">
        <p14:creationId xmlns:p14="http://schemas.microsoft.com/office/powerpoint/2010/main" val="18839132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66A25-809C-19C2-F536-20AC70341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3C08450B-F7EE-CE61-7C32-49E535162B18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8751794B-612F-6E93-6010-EC06F3D2B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102C50E2-413A-6EA3-FDD2-9856B0D7A080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8CA12BFD-F4F7-7934-49D7-B9AB7400DFBC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How One Query Flows Through </a:t>
            </a:r>
            <a:r>
              <a:rPr lang="en-US" sz="3400" b="1" dirty="0" err="1">
                <a:solidFill>
                  <a:srgbClr val="111111"/>
                </a:solidFill>
                <a:latin typeface="Comic Sans MS" pitchFamily="34" charset="0"/>
              </a:rPr>
              <a:t>SpAtten</a:t>
            </a:r>
            <a:endParaRPr lang="en-US" sz="3400" dirty="0"/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ADA93818-5984-571E-F04A-FAB3D5ED3978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" name="Picture 3" descr="image(49).png">
            <a:extLst>
              <a:ext uri="{FF2B5EF4-FFF2-40B4-BE49-F238E27FC236}">
                <a16:creationId xmlns:a16="http://schemas.microsoft.com/office/drawing/2014/main" id="{C53DB977-446C-1778-7C5D-084DBC6929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0" y="2799776"/>
            <a:ext cx="4526280" cy="1313311"/>
          </a:xfrm>
          <a:prstGeom prst="rect">
            <a:avLst/>
          </a:prstGeom>
        </p:spPr>
      </p:pic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C3588F31-67D6-B6FB-6FE6-0CE13C5DEC95}"/>
              </a:ext>
            </a:extLst>
          </p:cNvPr>
          <p:cNvSpPr/>
          <p:nvPr/>
        </p:nvSpPr>
        <p:spPr>
          <a:xfrm>
            <a:off x="411480" y="1051560"/>
            <a:ext cx="1828800" cy="411480"/>
          </a:xfrm>
          <a:prstGeom prst="roundRect">
            <a:avLst/>
          </a:prstGeom>
          <a:solidFill>
            <a:srgbClr val="123167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Modules 3–6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F6AB2325-4131-C9D1-30C0-76483A438FAA}"/>
              </a:ext>
            </a:extLst>
          </p:cNvPr>
          <p:cNvSpPr/>
          <p:nvPr/>
        </p:nvSpPr>
        <p:spPr>
          <a:xfrm>
            <a:off x="502920" y="1572767"/>
            <a:ext cx="2194560" cy="820101"/>
          </a:xfrm>
          <a:prstGeom prst="roundRect">
            <a:avLst/>
          </a:prstGeom>
          <a:solidFill>
            <a:srgbClr val="E8EFF8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 dirty="0">
                <a:solidFill>
                  <a:srgbClr val="191919"/>
                </a:solidFill>
              </a:rPr>
              <a:t>Selected Key IDs
fun, lot, game, than, video, is</a:t>
            </a:r>
          </a:p>
        </p:txBody>
      </p:sp>
      <p:cxnSp>
        <p:nvCxnSpPr>
          <p:cNvPr id="10" name="Connector 6">
            <a:extLst>
              <a:ext uri="{FF2B5EF4-FFF2-40B4-BE49-F238E27FC236}">
                <a16:creationId xmlns:a16="http://schemas.microsoft.com/office/drawing/2014/main" id="{EB6D122C-BF20-C80C-6BEE-8D903CD1CF9B}"/>
              </a:ext>
            </a:extLst>
          </p:cNvPr>
          <p:cNvCxnSpPr/>
          <p:nvPr/>
        </p:nvCxnSpPr>
        <p:spPr>
          <a:xfrm>
            <a:off x="2788920" y="1920240"/>
            <a:ext cx="411480" cy="0"/>
          </a:xfrm>
          <a:prstGeom prst="line">
            <a:avLst/>
          </a:prstGeom>
          <a:ln w="25400">
            <a:solidFill>
              <a:srgbClr val="12316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82C94CAC-FEF8-D0D9-2511-E076F203E719}"/>
              </a:ext>
            </a:extLst>
          </p:cNvPr>
          <p:cNvSpPr/>
          <p:nvPr/>
        </p:nvSpPr>
        <p:spPr>
          <a:xfrm>
            <a:off x="3246120" y="1572768"/>
            <a:ext cx="2194560" cy="820100"/>
          </a:xfrm>
          <a:prstGeom prst="roundRect">
            <a:avLst/>
          </a:prstGeom>
          <a:solidFill>
            <a:srgbClr val="F2F9EF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 dirty="0">
                <a:solidFill>
                  <a:srgbClr val="191919"/>
                </a:solidFill>
              </a:rPr>
              <a:t>Address mapping
Key ID → HBM address</a:t>
            </a:r>
          </a:p>
        </p:txBody>
      </p:sp>
      <p:cxnSp>
        <p:nvCxnSpPr>
          <p:cNvPr id="12" name="Connector 8">
            <a:extLst>
              <a:ext uri="{FF2B5EF4-FFF2-40B4-BE49-F238E27FC236}">
                <a16:creationId xmlns:a16="http://schemas.microsoft.com/office/drawing/2014/main" id="{E3BE123E-BB47-B574-3129-3A631A2EFDD6}"/>
              </a:ext>
            </a:extLst>
          </p:cNvPr>
          <p:cNvCxnSpPr/>
          <p:nvPr/>
        </p:nvCxnSpPr>
        <p:spPr>
          <a:xfrm>
            <a:off x="5532120" y="1920240"/>
            <a:ext cx="411480" cy="0"/>
          </a:xfrm>
          <a:prstGeom prst="line">
            <a:avLst/>
          </a:prstGeom>
          <a:ln w="25400">
            <a:solidFill>
              <a:srgbClr val="12316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B924EC84-4F12-5079-C8BB-3174AE36A245}"/>
              </a:ext>
            </a:extLst>
          </p:cNvPr>
          <p:cNvSpPr/>
          <p:nvPr/>
        </p:nvSpPr>
        <p:spPr>
          <a:xfrm>
            <a:off x="5989320" y="1572768"/>
            <a:ext cx="1691640" cy="820100"/>
          </a:xfrm>
          <a:prstGeom prst="roundRect">
            <a:avLst/>
          </a:prstGeom>
          <a:solidFill>
            <a:srgbClr val="FCEEDD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 dirty="0">
                <a:solidFill>
                  <a:srgbClr val="191919"/>
                </a:solidFill>
              </a:rPr>
              <a:t>HBM Fetch
selected K only</a:t>
            </a:r>
          </a:p>
        </p:txBody>
      </p:sp>
      <p:graphicFrame>
        <p:nvGraphicFramePr>
          <p:cNvPr id="14" name="Table 10">
            <a:extLst>
              <a:ext uri="{FF2B5EF4-FFF2-40B4-BE49-F238E27FC236}">
                <a16:creationId xmlns:a16="http://schemas.microsoft.com/office/drawing/2014/main" id="{5AAFB581-D13C-ACC4-4F08-D1C58902A5AC}"/>
              </a:ext>
            </a:extLst>
          </p:cNvPr>
          <p:cNvGraphicFramePr>
            <a:graphicFrameLocks noGrp="1"/>
          </p:cNvGraphicFramePr>
          <p:nvPr/>
        </p:nvGraphicFramePr>
        <p:xfrm>
          <a:off x="640080" y="2743200"/>
          <a:ext cx="4389120" cy="288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5"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191919"/>
                          </a:solidFill>
                        </a:rPr>
                        <a:t>Key</a:t>
                      </a:r>
                    </a:p>
                  </a:txBody>
                  <a:tcPr anchor="ctr">
                    <a:solidFill>
                      <a:srgbClr val="D2E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191919"/>
                          </a:solidFill>
                        </a:rPr>
                        <a:t>HBM channel</a:t>
                      </a:r>
                    </a:p>
                  </a:txBody>
                  <a:tcPr anchor="ctr">
                    <a:solidFill>
                      <a:srgbClr val="D2E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191919"/>
                          </a:solidFill>
                        </a:rPr>
                        <a:t>Action</a:t>
                      </a:r>
                    </a:p>
                  </a:txBody>
                  <a:tcPr anchor="ctr">
                    <a:solidFill>
                      <a:srgbClr val="D2E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191919"/>
                          </a:solidFill>
                        </a:rPr>
                        <a:t>fun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191919"/>
                          </a:solidFill>
                        </a:rPr>
                        <a:t>Ch. 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191919"/>
                          </a:solidFill>
                        </a:rPr>
                        <a:t>Fetch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191919"/>
                          </a:solidFill>
                        </a:rPr>
                        <a:t>lot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191919"/>
                          </a:solidFill>
                        </a:rPr>
                        <a:t>Ch. 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191919"/>
                          </a:solidFill>
                        </a:rPr>
                        <a:t>Fetch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191919"/>
                          </a:solidFill>
                        </a:rPr>
                        <a:t>game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191919"/>
                          </a:solidFill>
                        </a:rPr>
                        <a:t>Ch. 11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191919"/>
                          </a:solidFill>
                        </a:rPr>
                        <a:t>Fetch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191919"/>
                          </a:solidFill>
                        </a:rPr>
                        <a:t>than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191919"/>
                          </a:solidFill>
                        </a:rPr>
                        <a:t>Ch. 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191919"/>
                          </a:solidFill>
                        </a:rPr>
                        <a:t>Fetch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191919"/>
                          </a:solidFill>
                        </a:rPr>
                        <a:t>video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191919"/>
                          </a:solidFill>
                        </a:rPr>
                        <a:t>Ch. 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191919"/>
                          </a:solidFill>
                        </a:rPr>
                        <a:t>Fetch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191919"/>
                          </a:solidFill>
                        </a:rPr>
                        <a:t>is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191919"/>
                          </a:solidFill>
                        </a:rPr>
                        <a:t>Ch. 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191919"/>
                          </a:solidFill>
                        </a:rPr>
                        <a:t>Fetch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191919"/>
                          </a:solidFill>
                        </a:rPr>
                        <a:t>low-score tokens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191919"/>
                          </a:solidFill>
                        </a:rPr>
                        <a:t>-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191919"/>
                          </a:solidFill>
                        </a:rPr>
                        <a:t>Skip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5" name="Rounded Rectangle 11">
            <a:extLst>
              <a:ext uri="{FF2B5EF4-FFF2-40B4-BE49-F238E27FC236}">
                <a16:creationId xmlns:a16="http://schemas.microsoft.com/office/drawing/2014/main" id="{27307DEB-0690-5300-EE95-931C6C9E385D}"/>
              </a:ext>
            </a:extLst>
          </p:cNvPr>
          <p:cNvSpPr/>
          <p:nvPr/>
        </p:nvSpPr>
        <p:spPr>
          <a:xfrm>
            <a:off x="5349240" y="2834640"/>
            <a:ext cx="1920240" cy="914400"/>
          </a:xfrm>
          <a:prstGeom prst="roundRect">
            <a:avLst/>
          </a:prstGeom>
          <a:solidFill>
            <a:srgbClr val="E8EFF8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>
                <a:solidFill>
                  <a:srgbClr val="191919"/>
                </a:solidFill>
              </a:rPr>
              <a:t>MSB first
Fetch high bits only</a:t>
            </a:r>
          </a:p>
        </p:txBody>
      </p:sp>
      <p:cxnSp>
        <p:nvCxnSpPr>
          <p:cNvPr id="16" name="Connector 12">
            <a:extLst>
              <a:ext uri="{FF2B5EF4-FFF2-40B4-BE49-F238E27FC236}">
                <a16:creationId xmlns:a16="http://schemas.microsoft.com/office/drawing/2014/main" id="{EBB4ED9F-6590-728E-DA16-F05647FAF4C1}"/>
              </a:ext>
            </a:extLst>
          </p:cNvPr>
          <p:cNvCxnSpPr/>
          <p:nvPr/>
        </p:nvCxnSpPr>
        <p:spPr>
          <a:xfrm>
            <a:off x="6309360" y="3794760"/>
            <a:ext cx="0" cy="411480"/>
          </a:xfrm>
          <a:prstGeom prst="line">
            <a:avLst/>
          </a:prstGeom>
          <a:ln w="25400">
            <a:solidFill>
              <a:srgbClr val="12316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3">
            <a:extLst>
              <a:ext uri="{FF2B5EF4-FFF2-40B4-BE49-F238E27FC236}">
                <a16:creationId xmlns:a16="http://schemas.microsoft.com/office/drawing/2014/main" id="{B25FFCC1-4939-8D4E-A61D-3BB4169E2719}"/>
              </a:ext>
            </a:extLst>
          </p:cNvPr>
          <p:cNvSpPr/>
          <p:nvPr/>
        </p:nvSpPr>
        <p:spPr>
          <a:xfrm>
            <a:off x="5349240" y="4251959"/>
            <a:ext cx="1920240" cy="1211769"/>
          </a:xfrm>
          <a:prstGeom prst="roundRect">
            <a:avLst/>
          </a:prstGeom>
          <a:solidFill>
            <a:srgbClr val="F2F9EF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 dirty="0" err="1">
                <a:solidFill>
                  <a:srgbClr val="191919"/>
                </a:solidFill>
              </a:rPr>
              <a:t>Bitwidth</a:t>
            </a:r>
            <a:r>
              <a:rPr sz="1700" b="1" dirty="0">
                <a:solidFill>
                  <a:srgbClr val="191919"/>
                </a:solidFill>
              </a:rPr>
              <a:t> Converter
internal 12-bit format</a:t>
            </a:r>
          </a:p>
        </p:txBody>
      </p:sp>
      <p:sp>
        <p:nvSpPr>
          <p:cNvPr id="18" name="Rounded Rectangle 14">
            <a:extLst>
              <a:ext uri="{FF2B5EF4-FFF2-40B4-BE49-F238E27FC236}">
                <a16:creationId xmlns:a16="http://schemas.microsoft.com/office/drawing/2014/main" id="{35C70656-2923-4DAC-BE15-6E109499E038}"/>
              </a:ext>
            </a:extLst>
          </p:cNvPr>
          <p:cNvSpPr/>
          <p:nvPr/>
        </p:nvSpPr>
        <p:spPr>
          <a:xfrm>
            <a:off x="640080" y="5733288"/>
            <a:ext cx="6537960" cy="594360"/>
          </a:xfrm>
          <a:prstGeom prst="roundRect">
            <a:avLst/>
          </a:prstGeom>
          <a:solidFill>
            <a:srgbClr val="F5F6F8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91919"/>
                </a:solidFill>
              </a:rPr>
              <a:t>Crossbars distribute irregular memory requests across 16 HBM channels and restore the returned data order.</a:t>
            </a:r>
          </a:p>
        </p:txBody>
      </p:sp>
    </p:spTree>
    <p:extLst>
      <p:ext uri="{BB962C8B-B14F-4D97-AF65-F5344CB8AC3E}">
        <p14:creationId xmlns:p14="http://schemas.microsoft.com/office/powerpoint/2010/main" val="1996735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AC4A5-BFAC-F59C-C70F-748ED489E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6CA48A94-83DD-01E8-6D77-2284C1A12A94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582A5BBE-D356-A7C3-E636-1E9C336CB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FD431102-A477-DF78-335F-DD25F48670F3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80BCB2CF-3AA5-09B5-E0C1-B511B49FD209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How One Query Flows Through </a:t>
            </a:r>
            <a:r>
              <a:rPr lang="en-US" sz="3400" b="1" dirty="0" err="1">
                <a:solidFill>
                  <a:srgbClr val="111111"/>
                </a:solidFill>
                <a:latin typeface="Comic Sans MS" pitchFamily="34" charset="0"/>
              </a:rPr>
              <a:t>SpAtten</a:t>
            </a:r>
            <a:endParaRPr lang="en-US" sz="3400" dirty="0"/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C9836F23-1FE8-92CD-EE61-C86D38B367C0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0" name="Picture 3" descr="image(49).png">
            <a:extLst>
              <a:ext uri="{FF2B5EF4-FFF2-40B4-BE49-F238E27FC236}">
                <a16:creationId xmlns:a16="http://schemas.microsoft.com/office/drawing/2014/main" id="{AAD643D5-4822-5E6C-2891-10D130664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0" y="2632325"/>
            <a:ext cx="4526280" cy="1313311"/>
          </a:xfrm>
          <a:prstGeom prst="rect">
            <a:avLst/>
          </a:prstGeom>
        </p:spPr>
      </p:pic>
      <p:sp>
        <p:nvSpPr>
          <p:cNvPr id="22" name="Rounded Rectangle 4">
            <a:extLst>
              <a:ext uri="{FF2B5EF4-FFF2-40B4-BE49-F238E27FC236}">
                <a16:creationId xmlns:a16="http://schemas.microsoft.com/office/drawing/2014/main" id="{847B71B1-0B91-FAA1-7D53-AB3DAD6F9592}"/>
              </a:ext>
            </a:extLst>
          </p:cNvPr>
          <p:cNvSpPr/>
          <p:nvPr/>
        </p:nvSpPr>
        <p:spPr>
          <a:xfrm>
            <a:off x="411480" y="1051560"/>
            <a:ext cx="1417320" cy="411480"/>
          </a:xfrm>
          <a:prstGeom prst="roundRect">
            <a:avLst/>
          </a:prstGeom>
          <a:solidFill>
            <a:srgbClr val="123167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Module 7</a:t>
            </a:r>
          </a:p>
        </p:txBody>
      </p:sp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24E31985-9B65-9C3C-4487-3C6031CCB2FC}"/>
              </a:ext>
            </a:extLst>
          </p:cNvPr>
          <p:cNvSpPr/>
          <p:nvPr/>
        </p:nvSpPr>
        <p:spPr>
          <a:xfrm>
            <a:off x="502920" y="1554480"/>
            <a:ext cx="6446520" cy="713232"/>
          </a:xfrm>
          <a:prstGeom prst="roundRect">
            <a:avLst/>
          </a:prstGeom>
          <a:solidFill>
            <a:srgbClr val="E8EFF8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900" b="1">
                <a:solidFill>
                  <a:srgbClr val="191919"/>
                </a:solidFill>
              </a:rPr>
              <a:t>Formula:   S_j = (Q · K_j) / √D      with D = 2</a:t>
            </a:r>
          </a:p>
        </p:txBody>
      </p:sp>
      <p:graphicFrame>
        <p:nvGraphicFramePr>
          <p:cNvPr id="26" name="Table 6">
            <a:extLst>
              <a:ext uri="{FF2B5EF4-FFF2-40B4-BE49-F238E27FC236}">
                <a16:creationId xmlns:a16="http://schemas.microsoft.com/office/drawing/2014/main" id="{0B6DB90C-9C75-E198-D172-946687313ED5}"/>
              </a:ext>
            </a:extLst>
          </p:cNvPr>
          <p:cNvGraphicFramePr>
            <a:graphicFrameLocks noGrp="1"/>
          </p:cNvGraphicFramePr>
          <p:nvPr/>
        </p:nvGraphicFramePr>
        <p:xfrm>
          <a:off x="548640" y="2514600"/>
          <a:ext cx="6446520" cy="2743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1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1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16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16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1885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191919"/>
                          </a:solidFill>
                        </a:rPr>
                        <a:t>Key</a:t>
                      </a:r>
                    </a:p>
                  </a:txBody>
                  <a:tcPr anchor="ctr">
                    <a:solidFill>
                      <a:srgbClr val="D2E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191919"/>
                          </a:solidFill>
                        </a:rPr>
                        <a:t>K_j</a:t>
                      </a:r>
                    </a:p>
                  </a:txBody>
                  <a:tcPr anchor="ctr">
                    <a:solidFill>
                      <a:srgbClr val="D2E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191919"/>
                          </a:solidFill>
                        </a:rPr>
                        <a:t>Dot product</a:t>
                      </a:r>
                    </a:p>
                  </a:txBody>
                  <a:tcPr anchor="ctr">
                    <a:solidFill>
                      <a:srgbClr val="D2E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191919"/>
                          </a:solidFill>
                        </a:rPr>
                        <a:t>Score</a:t>
                      </a:r>
                    </a:p>
                  </a:txBody>
                  <a:tcPr anchor="ctr">
                    <a:solidFill>
                      <a:srgbClr val="D2E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885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fun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[1.5, 1.2]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3.90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2.76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885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than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[1.2, 1.1]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3.50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2.47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885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lot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[1.0, 0.75]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2.50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1.77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885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game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[0.8, 0.6]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2.00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1.41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885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video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[0.5, 0.25]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1.00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0.71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885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is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[0.3, 0.1]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0.50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0.35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8" name="Rounded Rectangle 7">
            <a:extLst>
              <a:ext uri="{FF2B5EF4-FFF2-40B4-BE49-F238E27FC236}">
                <a16:creationId xmlns:a16="http://schemas.microsoft.com/office/drawing/2014/main" id="{F8C65E49-08C1-C095-818B-2111AF5D4DF0}"/>
              </a:ext>
            </a:extLst>
          </p:cNvPr>
          <p:cNvSpPr/>
          <p:nvPr/>
        </p:nvSpPr>
        <p:spPr>
          <a:xfrm>
            <a:off x="777240" y="5532120"/>
            <a:ext cx="5989320" cy="685800"/>
          </a:xfrm>
          <a:prstGeom prst="roundRect">
            <a:avLst/>
          </a:prstGeom>
          <a:solidFill>
            <a:srgbClr val="FCEEDD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191919"/>
                </a:solidFill>
              </a:rPr>
              <a:t>Score vector = [2.76, 2.47, 1.77, 1.41, 0.71, 0.35]</a:t>
            </a:r>
          </a:p>
        </p:txBody>
      </p:sp>
    </p:spTree>
    <p:extLst>
      <p:ext uri="{BB962C8B-B14F-4D97-AF65-F5344CB8AC3E}">
        <p14:creationId xmlns:p14="http://schemas.microsoft.com/office/powerpoint/2010/main" val="39823686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2B84C-D4EB-9B42-C585-3DDE09A13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9010F975-18E5-D3B2-63AF-52119DD3E8BF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B6372CDD-CFC2-EDF6-4B99-D29770BC8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4741AE3A-3571-37D3-86F9-81D9DB7644D6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0C488BEC-BDB4-B130-B1F3-55D29243E069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How One Query Flows Through </a:t>
            </a:r>
            <a:r>
              <a:rPr lang="en-US" sz="3400" b="1" dirty="0" err="1">
                <a:solidFill>
                  <a:srgbClr val="111111"/>
                </a:solidFill>
                <a:latin typeface="Comic Sans MS" pitchFamily="34" charset="0"/>
              </a:rPr>
              <a:t>SpAtten</a:t>
            </a:r>
            <a:endParaRPr lang="en-US" sz="3400" dirty="0"/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EF869DBD-BE6D-FE2E-7CB7-9845E25BF3F6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Picture 3" descr="image(49).png">
            <a:extLst>
              <a:ext uri="{FF2B5EF4-FFF2-40B4-BE49-F238E27FC236}">
                <a16:creationId xmlns:a16="http://schemas.microsoft.com/office/drawing/2014/main" id="{27FC3749-7F0A-93F8-D967-6B7CF1CFA8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2632325"/>
            <a:ext cx="4526280" cy="1313311"/>
          </a:xfrm>
          <a:prstGeom prst="rect">
            <a:avLst/>
          </a:prstGeom>
        </p:spPr>
      </p:pic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15814039-EFC7-EFCB-F7D9-82DB82C75669}"/>
              </a:ext>
            </a:extLst>
          </p:cNvPr>
          <p:cNvSpPr/>
          <p:nvPr/>
        </p:nvSpPr>
        <p:spPr>
          <a:xfrm>
            <a:off x="411480" y="1051560"/>
            <a:ext cx="1325880" cy="411480"/>
          </a:xfrm>
          <a:prstGeom prst="roundRect">
            <a:avLst/>
          </a:prstGeom>
          <a:solidFill>
            <a:srgbClr val="123167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Module 1</a:t>
            </a:r>
          </a:p>
        </p:txBody>
      </p: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49799ECB-DEE8-AE5A-AED0-45BB615C562E}"/>
              </a:ext>
            </a:extLst>
          </p:cNvPr>
          <p:cNvSpPr/>
          <p:nvPr/>
        </p:nvSpPr>
        <p:spPr>
          <a:xfrm>
            <a:off x="502920" y="1554480"/>
            <a:ext cx="6400800" cy="658368"/>
          </a:xfrm>
          <a:prstGeom prst="roundRect">
            <a:avLst/>
          </a:prstGeom>
          <a:solidFill>
            <a:srgbClr val="E8EFF8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>
                <a:solidFill>
                  <a:srgbClr val="191919"/>
                </a:solidFill>
              </a:rPr>
              <a:t>Update rule:   s_t[j] ← s_t[j] + P_j</a:t>
            </a:r>
          </a:p>
        </p:txBody>
      </p:sp>
      <p:graphicFrame>
        <p:nvGraphicFramePr>
          <p:cNvPr id="14" name="Table 6">
            <a:extLst>
              <a:ext uri="{FF2B5EF4-FFF2-40B4-BE49-F238E27FC236}">
                <a16:creationId xmlns:a16="http://schemas.microsoft.com/office/drawing/2014/main" id="{9E79CAEA-ED9F-6E4F-ECAE-231E799502E4}"/>
              </a:ext>
            </a:extLst>
          </p:cNvPr>
          <p:cNvGraphicFramePr>
            <a:graphicFrameLocks noGrp="1"/>
          </p:cNvGraphicFramePr>
          <p:nvPr/>
        </p:nvGraphicFramePr>
        <p:xfrm>
          <a:off x="685800" y="2514600"/>
          <a:ext cx="5943600" cy="2834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4948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191919"/>
                          </a:solidFill>
                        </a:rPr>
                        <a:t>Token</a:t>
                      </a:r>
                    </a:p>
                  </a:txBody>
                  <a:tcPr anchor="ctr">
                    <a:solidFill>
                      <a:srgbClr val="D2E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191919"/>
                          </a:solidFill>
                        </a:rPr>
                        <a:t>Previous</a:t>
                      </a:r>
                    </a:p>
                  </a:txBody>
                  <a:tcPr anchor="ctr">
                    <a:solidFill>
                      <a:srgbClr val="D2E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191919"/>
                          </a:solidFill>
                        </a:rPr>
                        <a:t>Current P_j</a:t>
                      </a:r>
                    </a:p>
                  </a:txBody>
                  <a:tcPr anchor="ctr">
                    <a:solidFill>
                      <a:srgbClr val="D2E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191919"/>
                          </a:solidFill>
                        </a:rPr>
                        <a:t>New score</a:t>
                      </a:r>
                    </a:p>
                  </a:txBody>
                  <a:tcPr anchor="ctr">
                    <a:solidFill>
                      <a:srgbClr val="D2E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948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fun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1.90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0.384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2.284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948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than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1.40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0.289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1.689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948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lot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1.80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0.143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1.943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948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game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1.70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0.100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1.800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948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video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1.20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0.049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1.249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948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is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1.00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0.035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1.035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" name="Rounded Rectangle 7">
            <a:extLst>
              <a:ext uri="{FF2B5EF4-FFF2-40B4-BE49-F238E27FC236}">
                <a16:creationId xmlns:a16="http://schemas.microsoft.com/office/drawing/2014/main" id="{6C657205-3640-B76D-5227-8C50FDC0092F}"/>
              </a:ext>
            </a:extLst>
          </p:cNvPr>
          <p:cNvSpPr/>
          <p:nvPr/>
        </p:nvSpPr>
        <p:spPr>
          <a:xfrm>
            <a:off x="777240" y="5623560"/>
            <a:ext cx="5715000" cy="685800"/>
          </a:xfrm>
          <a:prstGeom prst="roundRect">
            <a:avLst/>
          </a:prstGeom>
          <a:solidFill>
            <a:srgbClr val="FCEEDD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500" b="1">
                <a:solidFill>
                  <a:srgbClr val="191919"/>
                </a:solidFill>
              </a:rPr>
              <a:t>These updated scores are used by future Query/head/layer pruning decisions, not by the current Q × K calculation.</a:t>
            </a:r>
          </a:p>
        </p:txBody>
      </p:sp>
    </p:spTree>
    <p:extLst>
      <p:ext uri="{BB962C8B-B14F-4D97-AF65-F5344CB8AC3E}">
        <p14:creationId xmlns:p14="http://schemas.microsoft.com/office/powerpoint/2010/main" val="6975714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E3D82-27EF-8B6D-67D3-5E32CE720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C08A9DD9-DBB1-30F3-5A56-ABB913977473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7A3E4ABC-5C45-4649-BAEE-4373259A3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8FCD76C3-3940-A958-2655-BFC25860459B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6A724627-A4B6-0F79-ED24-93FDB3C5C294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How One Query Flows Through </a:t>
            </a:r>
            <a:r>
              <a:rPr lang="en-US" sz="3400" b="1" dirty="0" err="1">
                <a:solidFill>
                  <a:srgbClr val="111111"/>
                </a:solidFill>
                <a:latin typeface="Comic Sans MS" pitchFamily="34" charset="0"/>
              </a:rPr>
              <a:t>SpAtten</a:t>
            </a:r>
            <a:endParaRPr lang="en-US" sz="3400" dirty="0"/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581EFC45-28BC-8A6B-821C-DAAE9344415A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2" name="Picture 3" descr="image(49).png">
            <a:extLst>
              <a:ext uri="{FF2B5EF4-FFF2-40B4-BE49-F238E27FC236}">
                <a16:creationId xmlns:a16="http://schemas.microsoft.com/office/drawing/2014/main" id="{1FA46DDA-7560-3AC1-B29F-2B9AA3ECC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479" y="2133976"/>
            <a:ext cx="4526280" cy="1313311"/>
          </a:xfrm>
          <a:prstGeom prst="rect">
            <a:avLst/>
          </a:prstGeom>
        </p:spPr>
      </p:pic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ED04BDDD-36F6-8AAF-584A-28F7B90FD868}"/>
              </a:ext>
            </a:extLst>
          </p:cNvPr>
          <p:cNvSpPr/>
          <p:nvPr/>
        </p:nvSpPr>
        <p:spPr>
          <a:xfrm>
            <a:off x="411480" y="1051560"/>
            <a:ext cx="1645920" cy="411480"/>
          </a:xfrm>
          <a:prstGeom prst="roundRect">
            <a:avLst/>
          </a:prstGeom>
          <a:solidFill>
            <a:srgbClr val="123167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Modules 8–9</a:t>
            </a:r>
          </a:p>
        </p:txBody>
      </p:sp>
      <p:sp>
        <p:nvSpPr>
          <p:cNvPr id="26" name="Rounded Rectangle 5">
            <a:extLst>
              <a:ext uri="{FF2B5EF4-FFF2-40B4-BE49-F238E27FC236}">
                <a16:creationId xmlns:a16="http://schemas.microsoft.com/office/drawing/2014/main" id="{167C5E47-17CB-4044-A473-711361AE1B58}"/>
              </a:ext>
            </a:extLst>
          </p:cNvPr>
          <p:cNvSpPr/>
          <p:nvPr/>
        </p:nvSpPr>
        <p:spPr>
          <a:xfrm>
            <a:off x="502920" y="1572768"/>
            <a:ext cx="6400800" cy="731520"/>
          </a:xfrm>
          <a:prstGeom prst="roundRect">
            <a:avLst/>
          </a:prstGeom>
          <a:solidFill>
            <a:srgbClr val="E8EFF8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191919"/>
                </a:solidFill>
              </a:rPr>
              <a:t>Softmax(score) = [0.38, 0.29, 0.14, 0.10, 0.05, 0.03]</a:t>
            </a:r>
          </a:p>
        </p:txBody>
      </p:sp>
      <p:graphicFrame>
        <p:nvGraphicFramePr>
          <p:cNvPr id="28" name="Table 6">
            <a:extLst>
              <a:ext uri="{FF2B5EF4-FFF2-40B4-BE49-F238E27FC236}">
                <a16:creationId xmlns:a16="http://schemas.microsoft.com/office/drawing/2014/main" id="{9468F6FA-280A-E27C-D165-DE059441A9B0}"/>
              </a:ext>
            </a:extLst>
          </p:cNvPr>
          <p:cNvGraphicFramePr>
            <a:graphicFrameLocks noGrp="1"/>
          </p:cNvGraphicFramePr>
          <p:nvPr/>
        </p:nvGraphicFramePr>
        <p:xfrm>
          <a:off x="640080" y="2651760"/>
          <a:ext cx="2971800" cy="2514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9228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191919"/>
                          </a:solidFill>
                        </a:rPr>
                        <a:t>Key</a:t>
                      </a:r>
                    </a:p>
                  </a:txBody>
                  <a:tcPr anchor="ctr">
                    <a:solidFill>
                      <a:srgbClr val="D2E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191919"/>
                          </a:solidFill>
                        </a:rPr>
                        <a:t>Probability</a:t>
                      </a:r>
                    </a:p>
                  </a:txBody>
                  <a:tcPr anchor="ctr">
                    <a:solidFill>
                      <a:srgbClr val="D2E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228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fun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0.384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228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than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0.289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228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lot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0.143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228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game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0.100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228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video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0.049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228"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is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191919"/>
                          </a:solidFill>
                        </a:rPr>
                        <a:t>0.035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0" name="Rounded Rectangle 7">
            <a:extLst>
              <a:ext uri="{FF2B5EF4-FFF2-40B4-BE49-F238E27FC236}">
                <a16:creationId xmlns:a16="http://schemas.microsoft.com/office/drawing/2014/main" id="{B73D2B34-D132-5212-F375-F0525BCF5A3E}"/>
              </a:ext>
            </a:extLst>
          </p:cNvPr>
          <p:cNvSpPr/>
          <p:nvPr/>
        </p:nvSpPr>
        <p:spPr>
          <a:xfrm>
            <a:off x="3977639" y="2743200"/>
            <a:ext cx="2834640" cy="777240"/>
          </a:xfrm>
          <a:prstGeom prst="roundRect">
            <a:avLst/>
          </a:prstGeom>
          <a:solidFill>
            <a:srgbClr val="F2F9EF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>
                <a:solidFill>
                  <a:srgbClr val="191919"/>
                </a:solidFill>
              </a:rPr>
              <a:t>p_max = 0.385</a:t>
            </a:r>
          </a:p>
        </p:txBody>
      </p:sp>
      <p:sp>
        <p:nvSpPr>
          <p:cNvPr id="32" name="Rounded Rectangle 8">
            <a:extLst>
              <a:ext uri="{FF2B5EF4-FFF2-40B4-BE49-F238E27FC236}">
                <a16:creationId xmlns:a16="http://schemas.microsoft.com/office/drawing/2014/main" id="{F2FD5F82-4FB4-59FF-F161-5FE349D4D5C0}"/>
              </a:ext>
            </a:extLst>
          </p:cNvPr>
          <p:cNvSpPr/>
          <p:nvPr/>
        </p:nvSpPr>
        <p:spPr>
          <a:xfrm>
            <a:off x="3977639" y="3703320"/>
            <a:ext cx="2834640" cy="777240"/>
          </a:xfrm>
          <a:prstGeom prst="roundRect">
            <a:avLst/>
          </a:prstGeom>
          <a:solidFill>
            <a:srgbClr val="FFF5E9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>
                <a:solidFill>
                  <a:srgbClr val="191919"/>
                </a:solidFill>
              </a:rPr>
              <a:t>threshold τ = 0.30</a:t>
            </a:r>
          </a:p>
        </p:txBody>
      </p:sp>
      <p:sp>
        <p:nvSpPr>
          <p:cNvPr id="34" name="Rounded Rectangle 9">
            <a:extLst>
              <a:ext uri="{FF2B5EF4-FFF2-40B4-BE49-F238E27FC236}">
                <a16:creationId xmlns:a16="http://schemas.microsoft.com/office/drawing/2014/main" id="{D7CF726B-8CEB-3BCE-F53E-3975B0F7DF03}"/>
              </a:ext>
            </a:extLst>
          </p:cNvPr>
          <p:cNvSpPr/>
          <p:nvPr/>
        </p:nvSpPr>
        <p:spPr>
          <a:xfrm>
            <a:off x="3977639" y="4663440"/>
            <a:ext cx="2834640" cy="777240"/>
          </a:xfrm>
          <a:prstGeom prst="roundRect">
            <a:avLst/>
          </a:prstGeom>
          <a:solidFill>
            <a:srgbClr val="FCEEDD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191919"/>
                </a:solidFill>
              </a:rPr>
              <a:t>Decision: p_max ≥ τ
No LSB fetch</a:t>
            </a:r>
          </a:p>
        </p:txBody>
      </p:sp>
      <p:sp>
        <p:nvSpPr>
          <p:cNvPr id="36" name="Rounded Rectangle 10">
            <a:extLst>
              <a:ext uri="{FF2B5EF4-FFF2-40B4-BE49-F238E27FC236}">
                <a16:creationId xmlns:a16="http://schemas.microsoft.com/office/drawing/2014/main" id="{C6761E54-E5EF-9112-A973-E9866D0B2981}"/>
              </a:ext>
            </a:extLst>
          </p:cNvPr>
          <p:cNvSpPr/>
          <p:nvPr/>
        </p:nvSpPr>
        <p:spPr>
          <a:xfrm>
            <a:off x="731520" y="5715000"/>
            <a:ext cx="5989320" cy="594360"/>
          </a:xfrm>
          <a:prstGeom prst="roundRect">
            <a:avLst/>
          </a:prstGeom>
          <a:solidFill>
            <a:srgbClr val="F5F6F8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91919"/>
                </a:solidFill>
              </a:rPr>
              <a:t>If the distribution were flat, SpAtten would fetch LSBs, concatenate MSB+LSB, and recompute Q × Kᵀ and Softmax.</a:t>
            </a:r>
          </a:p>
        </p:txBody>
      </p:sp>
    </p:spTree>
    <p:extLst>
      <p:ext uri="{BB962C8B-B14F-4D97-AF65-F5344CB8AC3E}">
        <p14:creationId xmlns:p14="http://schemas.microsoft.com/office/powerpoint/2010/main" val="3204807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623CD-1EB1-A774-02EA-E9502CC63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FCFC303D-2CB5-CE9E-D3D7-F5B28D75B4CD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D7C9B593-2A2B-5AE1-2D40-E3CBD890F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13D64F21-AE7A-F0DC-1395-8C9A223FD9F5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0138BEC8-0FFC-8C2D-8C46-CB2B330CB129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How One Query Flows Through </a:t>
            </a:r>
            <a:r>
              <a:rPr lang="en-US" sz="3400" b="1" dirty="0" err="1">
                <a:solidFill>
                  <a:srgbClr val="111111"/>
                </a:solidFill>
                <a:latin typeface="Comic Sans MS" pitchFamily="34" charset="0"/>
              </a:rPr>
              <a:t>SpAtten</a:t>
            </a:r>
            <a:endParaRPr lang="en-US" sz="3400" dirty="0"/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421D19F2-ADC0-42D3-B160-DDB9105F8EF9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Picture 3" descr="image(49).png">
            <a:extLst>
              <a:ext uri="{FF2B5EF4-FFF2-40B4-BE49-F238E27FC236}">
                <a16:creationId xmlns:a16="http://schemas.microsoft.com/office/drawing/2014/main" id="{E394FC92-D1CE-B53B-402C-AB1137188C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1958528"/>
            <a:ext cx="4526280" cy="1313311"/>
          </a:xfrm>
          <a:prstGeom prst="rect">
            <a:avLst/>
          </a:prstGeom>
        </p:spPr>
      </p:pic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1BB9FAED-DA5B-C9D9-FB8C-5ADA6514C626}"/>
              </a:ext>
            </a:extLst>
          </p:cNvPr>
          <p:cNvSpPr/>
          <p:nvPr/>
        </p:nvSpPr>
        <p:spPr>
          <a:xfrm>
            <a:off x="411480" y="1051560"/>
            <a:ext cx="1417320" cy="411480"/>
          </a:xfrm>
          <a:prstGeom prst="roundRect">
            <a:avLst/>
          </a:prstGeom>
          <a:solidFill>
            <a:srgbClr val="123167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Module 10</a:t>
            </a:r>
          </a:p>
        </p:txBody>
      </p: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90328AE5-1987-1434-EB0A-BD60F9C7E82B}"/>
              </a:ext>
            </a:extLst>
          </p:cNvPr>
          <p:cNvSpPr/>
          <p:nvPr/>
        </p:nvSpPr>
        <p:spPr>
          <a:xfrm>
            <a:off x="502920" y="1572768"/>
            <a:ext cx="6400800" cy="731520"/>
          </a:xfrm>
          <a:prstGeom prst="roundRect">
            <a:avLst/>
          </a:prstGeom>
          <a:solidFill>
            <a:srgbClr val="E8EFF8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191919"/>
                </a:solidFill>
              </a:rPr>
              <a:t>Input to Local Value Top-k: current attention probabilities</a:t>
            </a:r>
          </a:p>
        </p:txBody>
      </p:sp>
      <p:graphicFrame>
        <p:nvGraphicFramePr>
          <p:cNvPr id="14" name="Table 6">
            <a:extLst>
              <a:ext uri="{FF2B5EF4-FFF2-40B4-BE49-F238E27FC236}">
                <a16:creationId xmlns:a16="http://schemas.microsoft.com/office/drawing/2014/main" id="{E5AE36B4-F590-76AD-CAE7-CE372632518F}"/>
              </a:ext>
            </a:extLst>
          </p:cNvPr>
          <p:cNvGraphicFramePr>
            <a:graphicFrameLocks noGrp="1"/>
          </p:cNvGraphicFramePr>
          <p:nvPr/>
        </p:nvGraphicFramePr>
        <p:xfrm>
          <a:off x="731520" y="2606040"/>
          <a:ext cx="3474720" cy="1927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191919"/>
                          </a:solidFill>
                        </a:rPr>
                        <a:t>Rank</a:t>
                      </a:r>
                    </a:p>
                  </a:txBody>
                  <a:tcPr anchor="ctr">
                    <a:solidFill>
                      <a:srgbClr val="D2E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191919"/>
                          </a:solidFill>
                        </a:rPr>
                        <a:t>Selected Value</a:t>
                      </a:r>
                    </a:p>
                  </a:txBody>
                  <a:tcPr anchor="ctr">
                    <a:solidFill>
                      <a:srgbClr val="D2E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191919"/>
                          </a:solidFill>
                        </a:rPr>
                        <a:t>Probability</a:t>
                      </a:r>
                    </a:p>
                  </a:txBody>
                  <a:tcPr anchor="ctr">
                    <a:solidFill>
                      <a:srgbClr val="D2E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V_fun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0.385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V_than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0.288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V_lot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>
                          <a:solidFill>
                            <a:srgbClr val="191919"/>
                          </a:solidFill>
                        </a:rPr>
                        <a:t>0.143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Rounded Rectangle 7">
            <a:extLst>
              <a:ext uri="{FF2B5EF4-FFF2-40B4-BE49-F238E27FC236}">
                <a16:creationId xmlns:a16="http://schemas.microsoft.com/office/drawing/2014/main" id="{436FAF7C-302E-765B-BAAA-8F0A830E6E6B}"/>
              </a:ext>
            </a:extLst>
          </p:cNvPr>
          <p:cNvSpPr/>
          <p:nvPr/>
        </p:nvSpPr>
        <p:spPr>
          <a:xfrm>
            <a:off x="4572000" y="2606040"/>
            <a:ext cx="2286000" cy="915534"/>
          </a:xfrm>
          <a:prstGeom prst="roundRect">
            <a:avLst/>
          </a:prstGeom>
          <a:solidFill>
            <a:srgbClr val="F8E1E1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 dirty="0">
                <a:solidFill>
                  <a:srgbClr val="191919"/>
                </a:solidFill>
              </a:rPr>
              <a:t>Skipped Values
</a:t>
            </a:r>
            <a:r>
              <a:rPr sz="1700" b="1" dirty="0" err="1">
                <a:solidFill>
                  <a:srgbClr val="191919"/>
                </a:solidFill>
              </a:rPr>
              <a:t>V_game</a:t>
            </a:r>
            <a:r>
              <a:rPr sz="1700" b="1" dirty="0">
                <a:solidFill>
                  <a:srgbClr val="191919"/>
                </a:solidFill>
              </a:rPr>
              <a:t>, </a:t>
            </a:r>
            <a:r>
              <a:rPr sz="1700" b="1" dirty="0" err="1">
                <a:solidFill>
                  <a:srgbClr val="191919"/>
                </a:solidFill>
              </a:rPr>
              <a:t>V_video</a:t>
            </a:r>
            <a:r>
              <a:rPr sz="1700" b="1" dirty="0">
                <a:solidFill>
                  <a:srgbClr val="191919"/>
                </a:solidFill>
              </a:rPr>
              <a:t>, </a:t>
            </a:r>
            <a:r>
              <a:rPr sz="1700" b="1" dirty="0" err="1">
                <a:solidFill>
                  <a:srgbClr val="191919"/>
                </a:solidFill>
              </a:rPr>
              <a:t>V_is</a:t>
            </a:r>
            <a:endParaRPr sz="1700" b="1" dirty="0">
              <a:solidFill>
                <a:srgbClr val="191919"/>
              </a:solidFill>
            </a:endParaRPr>
          </a:p>
        </p:txBody>
      </p:sp>
      <p:sp>
        <p:nvSpPr>
          <p:cNvPr id="18" name="Rounded Rectangle 8">
            <a:extLst>
              <a:ext uri="{FF2B5EF4-FFF2-40B4-BE49-F238E27FC236}">
                <a16:creationId xmlns:a16="http://schemas.microsoft.com/office/drawing/2014/main" id="{992DD23C-DCAC-F4AF-919B-26459B06152E}"/>
              </a:ext>
            </a:extLst>
          </p:cNvPr>
          <p:cNvSpPr/>
          <p:nvPr/>
        </p:nvSpPr>
        <p:spPr>
          <a:xfrm>
            <a:off x="4572000" y="3657599"/>
            <a:ext cx="2286000" cy="982413"/>
          </a:xfrm>
          <a:prstGeom prst="roundRect">
            <a:avLst/>
          </a:prstGeom>
          <a:solidFill>
            <a:srgbClr val="F2F9EF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>
                <a:solidFill>
                  <a:srgbClr val="191919"/>
                </a:solidFill>
              </a:rPr>
              <a:t>Fetch only
V_fun, V_than, V_lot</a:t>
            </a: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3A21E224-D4D7-FBE1-F0A0-11FCE9D12381}"/>
              </a:ext>
            </a:extLst>
          </p:cNvPr>
          <p:cNvSpPr/>
          <p:nvPr/>
        </p:nvSpPr>
        <p:spPr>
          <a:xfrm>
            <a:off x="822960" y="5120640"/>
            <a:ext cx="5852160" cy="731520"/>
          </a:xfrm>
          <a:prstGeom prst="roundRect">
            <a:avLst/>
          </a:prstGeom>
          <a:solidFill>
            <a:srgbClr val="FCEEDD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>
                <a:solidFill>
                  <a:srgbClr val="191919"/>
                </a:solidFill>
              </a:rPr>
              <a:t>Local Value Pruning is per Query/head. It reduces V memory traffic and weighted-sum computation.</a:t>
            </a:r>
          </a:p>
        </p:txBody>
      </p:sp>
    </p:spTree>
    <p:extLst>
      <p:ext uri="{BB962C8B-B14F-4D97-AF65-F5344CB8AC3E}">
        <p14:creationId xmlns:p14="http://schemas.microsoft.com/office/powerpoint/2010/main" val="12954647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1FAF7-9D61-FEBA-F6B1-F8AB167D9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52E3BF6C-0E6E-74A7-89CB-158F4900C006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7389913B-2AA4-91D5-0A60-9A3DA50FA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91B74D91-859D-0799-9099-F1BDA0C2BA36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6BD25165-B1A9-4998-6265-3F08324CAE16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How One Query Flows Through </a:t>
            </a:r>
            <a:r>
              <a:rPr lang="en-US" sz="3400" b="1" dirty="0" err="1">
                <a:solidFill>
                  <a:srgbClr val="111111"/>
                </a:solidFill>
                <a:latin typeface="Comic Sans MS" pitchFamily="34" charset="0"/>
              </a:rPr>
              <a:t>SpAtten</a:t>
            </a:r>
            <a:endParaRPr lang="en-US" sz="3400" dirty="0"/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552D473D-D995-F1FE-B495-63E1CD87F29A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4" name="Picture 3" descr="image(49).png">
            <a:extLst>
              <a:ext uri="{FF2B5EF4-FFF2-40B4-BE49-F238E27FC236}">
                <a16:creationId xmlns:a16="http://schemas.microsoft.com/office/drawing/2014/main" id="{FAD34B14-A0EE-D9CB-7669-9E43914D80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2475164"/>
            <a:ext cx="4526280" cy="1313311"/>
          </a:xfrm>
          <a:prstGeom prst="rect">
            <a:avLst/>
          </a:prstGeom>
        </p:spPr>
      </p:pic>
      <p:sp>
        <p:nvSpPr>
          <p:cNvPr id="26" name="Rounded Rectangle 4">
            <a:extLst>
              <a:ext uri="{FF2B5EF4-FFF2-40B4-BE49-F238E27FC236}">
                <a16:creationId xmlns:a16="http://schemas.microsoft.com/office/drawing/2014/main" id="{D7197236-B8AE-F3FE-F856-861AC8BA73D1}"/>
              </a:ext>
            </a:extLst>
          </p:cNvPr>
          <p:cNvSpPr/>
          <p:nvPr/>
        </p:nvSpPr>
        <p:spPr>
          <a:xfrm>
            <a:off x="411480" y="1051560"/>
            <a:ext cx="1417320" cy="411480"/>
          </a:xfrm>
          <a:prstGeom prst="roundRect">
            <a:avLst/>
          </a:prstGeom>
          <a:solidFill>
            <a:srgbClr val="123167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Module 11</a:t>
            </a:r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0C4613AB-7990-0DD6-9D0C-50F47D20D1D5}"/>
              </a:ext>
            </a:extLst>
          </p:cNvPr>
          <p:cNvSpPr/>
          <p:nvPr/>
        </p:nvSpPr>
        <p:spPr>
          <a:xfrm>
            <a:off x="502920" y="1554480"/>
            <a:ext cx="6400800" cy="777240"/>
          </a:xfrm>
          <a:prstGeom prst="roundRect">
            <a:avLst/>
          </a:prstGeom>
          <a:solidFill>
            <a:srgbClr val="E8EFF8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900" b="1">
                <a:solidFill>
                  <a:srgbClr val="191919"/>
                </a:solidFill>
              </a:rPr>
              <a:t>Formula:   E_more = Σ P_j V_j   over selected Value IDs</a:t>
            </a:r>
          </a:p>
        </p:txBody>
      </p:sp>
      <p:sp>
        <p:nvSpPr>
          <p:cNvPr id="30" name="Rounded Rectangle 6">
            <a:extLst>
              <a:ext uri="{FF2B5EF4-FFF2-40B4-BE49-F238E27FC236}">
                <a16:creationId xmlns:a16="http://schemas.microsoft.com/office/drawing/2014/main" id="{CAB629D5-4435-46DB-1491-065474951B81}"/>
              </a:ext>
            </a:extLst>
          </p:cNvPr>
          <p:cNvSpPr/>
          <p:nvPr/>
        </p:nvSpPr>
        <p:spPr>
          <a:xfrm>
            <a:off x="640080" y="2560320"/>
            <a:ext cx="6172200" cy="1143000"/>
          </a:xfrm>
          <a:prstGeom prst="roundRect">
            <a:avLst/>
          </a:prstGeom>
          <a:solidFill>
            <a:srgbClr val="F2F9EF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700" b="0" dirty="0" err="1">
                <a:solidFill>
                  <a:srgbClr val="191919"/>
                </a:solidFill>
              </a:rPr>
              <a:t>E_more</a:t>
            </a:r>
            <a:r>
              <a:rPr sz="1700" b="0" dirty="0">
                <a:solidFill>
                  <a:srgbClr val="191919"/>
                </a:solidFill>
              </a:rPr>
              <a:t> = 0.385·V_fun + 0.288·V_than + 0.143·V_lot
</a:t>
            </a:r>
            <a:r>
              <a:rPr sz="1700" b="0" dirty="0" err="1">
                <a:solidFill>
                  <a:srgbClr val="191919"/>
                </a:solidFill>
              </a:rPr>
              <a:t>V_fun</a:t>
            </a:r>
            <a:r>
              <a:rPr sz="1700" b="0" dirty="0">
                <a:solidFill>
                  <a:srgbClr val="191919"/>
                </a:solidFill>
              </a:rPr>
              <a:t>=[1.0,0.8], </a:t>
            </a:r>
            <a:r>
              <a:rPr sz="1700" b="0" dirty="0" err="1">
                <a:solidFill>
                  <a:srgbClr val="191919"/>
                </a:solidFill>
              </a:rPr>
              <a:t>V_than</a:t>
            </a:r>
            <a:r>
              <a:rPr sz="1700" b="0" dirty="0">
                <a:solidFill>
                  <a:srgbClr val="191919"/>
                </a:solidFill>
              </a:rPr>
              <a:t>=[0.5,1.2], </a:t>
            </a:r>
            <a:r>
              <a:rPr sz="1700" b="0" dirty="0" err="1">
                <a:solidFill>
                  <a:srgbClr val="191919"/>
                </a:solidFill>
              </a:rPr>
              <a:t>V_lot</a:t>
            </a:r>
            <a:r>
              <a:rPr sz="1700" b="0" dirty="0">
                <a:solidFill>
                  <a:srgbClr val="191919"/>
                </a:solidFill>
              </a:rPr>
              <a:t>=[0.9,0.4]</a:t>
            </a:r>
          </a:p>
        </p:txBody>
      </p:sp>
      <p:sp>
        <p:nvSpPr>
          <p:cNvPr id="32" name="Rounded Rectangle 7">
            <a:extLst>
              <a:ext uri="{FF2B5EF4-FFF2-40B4-BE49-F238E27FC236}">
                <a16:creationId xmlns:a16="http://schemas.microsoft.com/office/drawing/2014/main" id="{DE2BEC94-04A8-C3D5-5382-A452DF96F129}"/>
              </a:ext>
            </a:extLst>
          </p:cNvPr>
          <p:cNvSpPr/>
          <p:nvPr/>
        </p:nvSpPr>
        <p:spPr>
          <a:xfrm>
            <a:off x="868680" y="4114800"/>
            <a:ext cx="5715000" cy="822960"/>
          </a:xfrm>
          <a:prstGeom prst="roundRect">
            <a:avLst/>
          </a:prstGeom>
          <a:solidFill>
            <a:srgbClr val="FCEEDD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100" b="1">
                <a:solidFill>
                  <a:srgbClr val="191919"/>
                </a:solidFill>
              </a:rPr>
              <a:t>attention_out for Query "more" = [0.66, 0.71]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F4A5FB6-CF55-ACBC-04D5-D2A715434C0C}"/>
              </a:ext>
            </a:extLst>
          </p:cNvPr>
          <p:cNvSpPr txBox="1"/>
          <p:nvPr/>
        </p:nvSpPr>
        <p:spPr>
          <a:xfrm>
            <a:off x="731520" y="5212080"/>
            <a:ext cx="5943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191919"/>
                </a:solidFill>
              </a:defRPr>
            </a:pPr>
            <a:r>
              <a:t>This output is the final attention result for one Query in one head.</a:t>
            </a:r>
          </a:p>
          <a:p>
            <a:pPr>
              <a:defRPr sz="1600">
                <a:solidFill>
                  <a:srgbClr val="191919"/>
                </a:solidFill>
              </a:defRPr>
            </a:pPr>
            <a:r>
              <a:t>The same pipeline repeats for the next Query.</a:t>
            </a:r>
          </a:p>
        </p:txBody>
      </p:sp>
    </p:spTree>
    <p:extLst>
      <p:ext uri="{BB962C8B-B14F-4D97-AF65-F5344CB8AC3E}">
        <p14:creationId xmlns:p14="http://schemas.microsoft.com/office/powerpoint/2010/main" val="29422853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A1E5F-1CA4-FFD5-7018-47EEA9415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B51C283D-CDA7-499D-400F-DE77921F33B2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40AA12E1-34BD-E374-1E2A-C18FA843F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5987319A-5AA9-4C97-D1B5-B7B7869F667E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368723FC-3B0E-274C-F4F4-C3A6AB5EC8CC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How One Query Flows Through </a:t>
            </a:r>
            <a:r>
              <a:rPr lang="en-US" sz="3400" b="1" dirty="0" err="1">
                <a:solidFill>
                  <a:srgbClr val="111111"/>
                </a:solidFill>
                <a:latin typeface="Comic Sans MS" pitchFamily="34" charset="0"/>
              </a:rPr>
              <a:t>SpAtten</a:t>
            </a:r>
            <a:endParaRPr lang="en-US" sz="3400" dirty="0"/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6206997B-209E-1C44-FF9B-09D46F7B508F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Picture 3" descr="image(49).png">
            <a:extLst>
              <a:ext uri="{FF2B5EF4-FFF2-40B4-BE49-F238E27FC236}">
                <a16:creationId xmlns:a16="http://schemas.microsoft.com/office/drawing/2014/main" id="{6C4AECEF-32AC-1818-BC42-B0DE6C0F6F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0" y="2662972"/>
            <a:ext cx="4663440" cy="1353108"/>
          </a:xfrm>
          <a:prstGeom prst="rect">
            <a:avLst/>
          </a:prstGeom>
        </p:spPr>
      </p:pic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333B9A09-A269-9C0D-DDF6-6589279634AE}"/>
              </a:ext>
            </a:extLst>
          </p:cNvPr>
          <p:cNvSpPr/>
          <p:nvPr/>
        </p:nvSpPr>
        <p:spPr>
          <a:xfrm>
            <a:off x="411480" y="1051560"/>
            <a:ext cx="1874519" cy="411480"/>
          </a:xfrm>
          <a:prstGeom prst="roundRect">
            <a:avLst/>
          </a:prstGeom>
          <a:solidFill>
            <a:srgbClr val="123167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Modules 12–13</a:t>
            </a:r>
          </a:p>
        </p:txBody>
      </p: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8597F401-AD59-255D-D7C4-31CD2D501F80}"/>
              </a:ext>
            </a:extLst>
          </p:cNvPr>
          <p:cNvSpPr/>
          <p:nvPr/>
        </p:nvSpPr>
        <p:spPr>
          <a:xfrm>
            <a:off x="502920" y="1600200"/>
            <a:ext cx="6309360" cy="731520"/>
          </a:xfrm>
          <a:prstGeom prst="roundRect">
            <a:avLst/>
          </a:prstGeom>
          <a:solidFill>
            <a:srgbClr val="E8EFF8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191919"/>
                </a:solidFill>
              </a:rPr>
              <a:t>Head importance update:   s_h[m] ← s_h[m] + Σ_d |E_{m,Q,d}|</a:t>
            </a: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5F820FCA-A4A1-A838-060F-65A43BBDA0F3}"/>
              </a:ext>
            </a:extLst>
          </p:cNvPr>
          <p:cNvSpPr/>
          <p:nvPr/>
        </p:nvSpPr>
        <p:spPr>
          <a:xfrm>
            <a:off x="685800" y="2515356"/>
            <a:ext cx="2880360" cy="1179576"/>
          </a:xfrm>
          <a:prstGeom prst="roundRect">
            <a:avLst/>
          </a:prstGeom>
          <a:solidFill>
            <a:srgbClr val="F2F9EF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191919"/>
                </a:solidFill>
              </a:rPr>
              <a:t>For this Query/head
Σ|attention_out| = 1.37</a:t>
            </a:r>
          </a:p>
        </p:txBody>
      </p:sp>
      <p:sp>
        <p:nvSpPr>
          <p:cNvPr id="16" name="Rounded Rectangle 7">
            <a:extLst>
              <a:ext uri="{FF2B5EF4-FFF2-40B4-BE49-F238E27FC236}">
                <a16:creationId xmlns:a16="http://schemas.microsoft.com/office/drawing/2014/main" id="{A7798018-8C6E-97E0-86CB-75E01F585B5F}"/>
              </a:ext>
            </a:extLst>
          </p:cNvPr>
          <p:cNvSpPr/>
          <p:nvPr/>
        </p:nvSpPr>
        <p:spPr>
          <a:xfrm>
            <a:off x="3886200" y="2515355"/>
            <a:ext cx="2743200" cy="1195143"/>
          </a:xfrm>
          <a:prstGeom prst="roundRect">
            <a:avLst/>
          </a:prstGeom>
          <a:solidFill>
            <a:srgbClr val="FCEEDD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 dirty="0">
                <a:solidFill>
                  <a:srgbClr val="191919"/>
                </a:solidFill>
              </a:rPr>
              <a:t>Accumulated over all Queries
then used for Head Pruning</a:t>
            </a:r>
          </a:p>
        </p:txBody>
      </p:sp>
      <p:sp>
        <p:nvSpPr>
          <p:cNvPr id="18" name="Rounded Rectangle 8">
            <a:extLst>
              <a:ext uri="{FF2B5EF4-FFF2-40B4-BE49-F238E27FC236}">
                <a16:creationId xmlns:a16="http://schemas.microsoft.com/office/drawing/2014/main" id="{CDE6C48B-A59F-90D0-A525-08EA6A573027}"/>
              </a:ext>
            </a:extLst>
          </p:cNvPr>
          <p:cNvSpPr/>
          <p:nvPr/>
        </p:nvSpPr>
        <p:spPr>
          <a:xfrm>
            <a:off x="685800" y="3855972"/>
            <a:ext cx="5943600" cy="1271016"/>
          </a:xfrm>
          <a:prstGeom prst="roundRect">
            <a:avLst/>
          </a:prstGeom>
          <a:solidFill>
            <a:srgbClr val="F7E2E5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 dirty="0">
                <a:solidFill>
                  <a:srgbClr val="191919"/>
                </a:solidFill>
              </a:rPr>
              <a:t>Layer-level decision
After all Queries are processed, Top-k for Cascade Head Pruning keeps high-importance heads and prunes low-importance heads.</a:t>
            </a: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0372BA48-7A33-3D78-95B1-174CAA27923C}"/>
              </a:ext>
            </a:extLst>
          </p:cNvPr>
          <p:cNvSpPr/>
          <p:nvPr/>
        </p:nvSpPr>
        <p:spPr>
          <a:xfrm>
            <a:off x="777240" y="5257800"/>
            <a:ext cx="5715000" cy="777240"/>
          </a:xfrm>
          <a:prstGeom prst="roundRect">
            <a:avLst/>
          </a:prstGeom>
          <a:solidFill>
            <a:srgbClr val="F5F6F8"/>
          </a:solidFill>
          <a:ln w="15240">
            <a:solidFill>
              <a:srgbClr val="1231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>
                <a:solidFill>
                  <a:srgbClr val="191919"/>
                </a:solidFill>
              </a:rPr>
              <a:t>Token pruning is updated during attention.
Head pruning is decided after accumulating head importance across the layer.</a:t>
            </a:r>
          </a:p>
        </p:txBody>
      </p:sp>
    </p:spTree>
    <p:extLst>
      <p:ext uri="{BB962C8B-B14F-4D97-AF65-F5344CB8AC3E}">
        <p14:creationId xmlns:p14="http://schemas.microsoft.com/office/powerpoint/2010/main" val="39082666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2FCA2-CBB1-6895-8C88-B9A43D8F7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ca_top.png">
            <a:extLst>
              <a:ext uri="{FF2B5EF4-FFF2-40B4-BE49-F238E27FC236}">
                <a16:creationId xmlns:a16="http://schemas.microsoft.com/office/drawing/2014/main" id="{42677393-A400-C7AC-9F02-30BFC43B1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" y="45720"/>
            <a:ext cx="2057400" cy="566928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0175BB66-A0FE-B68B-23D2-C204B2C6ABEE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35F94FE7-6087-D212-100F-C55DB601A9D9}"/>
              </a:ext>
            </a:extLst>
          </p:cNvPr>
          <p:cNvSpPr/>
          <p:nvPr/>
        </p:nvSpPr>
        <p:spPr>
          <a:xfrm>
            <a:off x="960120" y="2737595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Evaluation</a:t>
            </a:r>
            <a:endParaRPr lang="en-US" sz="4800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EB280B7A-5652-F029-174E-A8C5ED948465}"/>
              </a:ext>
            </a:extLst>
          </p:cNvPr>
          <p:cNvSpPr/>
          <p:nvPr/>
        </p:nvSpPr>
        <p:spPr>
          <a:xfrm>
            <a:off x="3017520" y="3600118"/>
            <a:ext cx="612648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D7A033DA-7BD3-D312-E628-8B2C6347A9C2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1" descr="/mnt/data/aca_footer.png">
            <a:extLst>
              <a:ext uri="{FF2B5EF4-FFF2-40B4-BE49-F238E27FC236}">
                <a16:creationId xmlns:a16="http://schemas.microsoft.com/office/drawing/2014/main" id="{6A57AE96-A8ED-8815-9924-76674A885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C2A9CA03-69FD-C3BF-A216-D32372A641E6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144891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D968F-2512-52A6-D63A-38C1C6EFD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2BE9B94E-B3D5-9666-E3FE-33800CB520D5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DC89FB8F-C80D-EAB6-0A15-BB4C5248A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4B5B8AC7-6C00-4565-8D3B-42B846A96C5D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3D796799-4515-43B5-13C4-8BAAA25977CB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Evaluation</a:t>
            </a:r>
            <a:endParaRPr lang="en-US" sz="3400" dirty="0"/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6EA55C52-9EAF-F99A-A15D-87B4B20B9812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E8C10311-71E1-7932-BCB6-BF2B7A306A57}"/>
              </a:ext>
            </a:extLst>
          </p:cNvPr>
          <p:cNvSpPr/>
          <p:nvPr/>
        </p:nvSpPr>
        <p:spPr>
          <a:xfrm>
            <a:off x="594360" y="1559392"/>
            <a:ext cx="2057400" cy="868680"/>
          </a:xfrm>
          <a:prstGeom prst="roundRect">
            <a:avLst/>
          </a:prstGeom>
          <a:solidFill>
            <a:srgbClr val="E8F0FA"/>
          </a:solidFill>
          <a:ln w="15875">
            <a:solidFill>
              <a:srgbClr val="1030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>
                <a:solidFill>
                  <a:srgbClr val="191C23"/>
                </a:solidFill>
              </a:rPr>
              <a:t>SpinalHDL
RTL design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253676-DD13-5788-C51D-5D90071459FA}"/>
              </a:ext>
            </a:extLst>
          </p:cNvPr>
          <p:cNvSpPr txBox="1"/>
          <p:nvPr/>
        </p:nvSpPr>
        <p:spPr>
          <a:xfrm>
            <a:off x="2743200" y="1797136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103069"/>
                </a:solidFill>
              </a:rPr>
              <a:t>→</a:t>
            </a:r>
          </a:p>
        </p:txBody>
      </p: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E723ACD5-5ABB-F607-8BD1-3E5719075D5F}"/>
              </a:ext>
            </a:extLst>
          </p:cNvPr>
          <p:cNvSpPr/>
          <p:nvPr/>
        </p:nvSpPr>
        <p:spPr>
          <a:xfrm>
            <a:off x="3383279" y="1559392"/>
            <a:ext cx="2057400" cy="868680"/>
          </a:xfrm>
          <a:prstGeom prst="roundRect">
            <a:avLst/>
          </a:prstGeom>
          <a:solidFill>
            <a:srgbClr val="FCEEDC"/>
          </a:solidFill>
          <a:ln w="15875">
            <a:solidFill>
              <a:srgbClr val="1030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>
                <a:solidFill>
                  <a:srgbClr val="191C23"/>
                </a:solidFill>
              </a:rPr>
              <a:t>Verilator
cycle count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23DEEC-3DA6-D279-23D1-65FD1589C59F}"/>
              </a:ext>
            </a:extLst>
          </p:cNvPr>
          <p:cNvSpPr txBox="1"/>
          <p:nvPr/>
        </p:nvSpPr>
        <p:spPr>
          <a:xfrm>
            <a:off x="5532120" y="1797136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103069"/>
                </a:solidFill>
              </a:rPr>
              <a:t>→</a:t>
            </a:r>
          </a:p>
        </p:txBody>
      </p:sp>
      <p:sp>
        <p:nvSpPr>
          <p:cNvPr id="16" name="Rounded Rectangle 7">
            <a:extLst>
              <a:ext uri="{FF2B5EF4-FFF2-40B4-BE49-F238E27FC236}">
                <a16:creationId xmlns:a16="http://schemas.microsoft.com/office/drawing/2014/main" id="{5B1DA526-AE2A-0676-874B-541885D72F23}"/>
              </a:ext>
            </a:extLst>
          </p:cNvPr>
          <p:cNvSpPr/>
          <p:nvPr/>
        </p:nvSpPr>
        <p:spPr>
          <a:xfrm>
            <a:off x="6172200" y="1559392"/>
            <a:ext cx="2057400" cy="868680"/>
          </a:xfrm>
          <a:prstGeom prst="roundRect">
            <a:avLst/>
          </a:prstGeom>
          <a:solidFill>
            <a:srgbClr val="E1F1E4"/>
          </a:solidFill>
          <a:ln w="15875">
            <a:solidFill>
              <a:srgbClr val="1030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>
                <a:solidFill>
                  <a:srgbClr val="191C23"/>
                </a:solidFill>
              </a:rPr>
              <a:t>Ramulator
HBM2 model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FA8468-1B06-53F3-5385-105C85DF7912}"/>
              </a:ext>
            </a:extLst>
          </p:cNvPr>
          <p:cNvSpPr txBox="1"/>
          <p:nvPr/>
        </p:nvSpPr>
        <p:spPr>
          <a:xfrm>
            <a:off x="8321040" y="1797136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103069"/>
                </a:solidFill>
              </a:rPr>
              <a:t>→</a:t>
            </a:r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9783C87A-85B6-0821-5FAD-D8091819123A}"/>
              </a:ext>
            </a:extLst>
          </p:cNvPr>
          <p:cNvSpPr/>
          <p:nvPr/>
        </p:nvSpPr>
        <p:spPr>
          <a:xfrm>
            <a:off x="8961119" y="1559392"/>
            <a:ext cx="2057400" cy="868680"/>
          </a:xfrm>
          <a:prstGeom prst="roundRect">
            <a:avLst/>
          </a:prstGeom>
          <a:solidFill>
            <a:srgbClr val="F5F7FA"/>
          </a:solidFill>
          <a:ln w="15875">
            <a:solidFill>
              <a:srgbClr val="1030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>
                <a:solidFill>
                  <a:srgbClr val="191C23"/>
                </a:solidFill>
              </a:rPr>
              <a:t>Cadence Genus
area &amp; power</a:t>
            </a: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73BBE924-118B-1967-DC48-F317F0A63A63}"/>
              </a:ext>
            </a:extLst>
          </p:cNvPr>
          <p:cNvSpPr/>
          <p:nvPr/>
        </p:nvSpPr>
        <p:spPr>
          <a:xfrm>
            <a:off x="685800" y="2930992"/>
            <a:ext cx="3474720" cy="2057400"/>
          </a:xfrm>
          <a:prstGeom prst="roundRect">
            <a:avLst/>
          </a:prstGeom>
          <a:solidFill>
            <a:srgbClr val="E8F0FA"/>
          </a:solidFill>
          <a:ln w="15875">
            <a:solidFill>
              <a:srgbClr val="1030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600" b="1" dirty="0">
                <a:solidFill>
                  <a:srgbClr val="191C23"/>
                </a:solidFill>
              </a:rPr>
              <a:t>Benchmarks</a:t>
            </a:r>
            <a:r>
              <a:rPr sz="1600" dirty="0">
                <a:solidFill>
                  <a:srgbClr val="191C23"/>
                </a:solidFill>
              </a:rPr>
              <a:t>
BERT-Base / BERT-Large
GLUE + </a:t>
            </a:r>
            <a:r>
              <a:rPr sz="1600" dirty="0" err="1">
                <a:solidFill>
                  <a:srgbClr val="191C23"/>
                </a:solidFill>
              </a:rPr>
              <a:t>SQuAD</a:t>
            </a:r>
            <a:r>
              <a:rPr sz="1600" dirty="0">
                <a:solidFill>
                  <a:srgbClr val="191C23"/>
                </a:solidFill>
              </a:rPr>
              <a:t>
GPT-2 Small / Medium
</a:t>
            </a:r>
            <a:r>
              <a:rPr sz="1600" dirty="0" err="1">
                <a:solidFill>
                  <a:srgbClr val="191C23"/>
                </a:solidFill>
              </a:rPr>
              <a:t>WikiText</a:t>
            </a:r>
            <a:r>
              <a:rPr sz="1600" dirty="0">
                <a:solidFill>
                  <a:srgbClr val="191C23"/>
                </a:solidFill>
              </a:rPr>
              <a:t>, PTB, One Billion Word</a:t>
            </a:r>
          </a:p>
        </p:txBody>
      </p:sp>
      <p:sp>
        <p:nvSpPr>
          <p:cNvPr id="25" name="Rounded Rectangle 11">
            <a:extLst>
              <a:ext uri="{FF2B5EF4-FFF2-40B4-BE49-F238E27FC236}">
                <a16:creationId xmlns:a16="http://schemas.microsoft.com/office/drawing/2014/main" id="{FEE3A426-7A3D-F348-311A-558696964DA0}"/>
              </a:ext>
            </a:extLst>
          </p:cNvPr>
          <p:cNvSpPr/>
          <p:nvPr/>
        </p:nvSpPr>
        <p:spPr>
          <a:xfrm>
            <a:off x="4526280" y="2930992"/>
            <a:ext cx="3474720" cy="2057400"/>
          </a:xfrm>
          <a:prstGeom prst="roundRect">
            <a:avLst/>
          </a:prstGeom>
          <a:solidFill>
            <a:srgbClr val="FCEEDC"/>
          </a:solidFill>
          <a:ln w="15875">
            <a:solidFill>
              <a:srgbClr val="1030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600" b="1" dirty="0">
                <a:solidFill>
                  <a:srgbClr val="191C23"/>
                </a:solidFill>
              </a:rPr>
              <a:t>Baselines</a:t>
            </a:r>
            <a:r>
              <a:rPr sz="1600" b="0" dirty="0">
                <a:solidFill>
                  <a:srgbClr val="191C23"/>
                </a:solidFill>
              </a:rPr>
              <a:t>
TITAN </a:t>
            </a:r>
            <a:r>
              <a:rPr sz="1600" b="0" dirty="0" err="1">
                <a:solidFill>
                  <a:srgbClr val="191C23"/>
                </a:solidFill>
              </a:rPr>
              <a:t>Xp</a:t>
            </a:r>
            <a:r>
              <a:rPr sz="1600" b="0" dirty="0">
                <a:solidFill>
                  <a:srgbClr val="191C23"/>
                </a:solidFill>
              </a:rPr>
              <a:t> GPU
Jetson Nano GPU
Xeon CPU
Raspberry Pi ARM CPU
A³ and </a:t>
            </a:r>
            <a:r>
              <a:rPr sz="1600" b="0" dirty="0" err="1">
                <a:solidFill>
                  <a:srgbClr val="191C23"/>
                </a:solidFill>
              </a:rPr>
              <a:t>MNNFast</a:t>
            </a:r>
            <a:endParaRPr sz="1600" b="0" dirty="0">
              <a:solidFill>
                <a:srgbClr val="191C23"/>
              </a:solidFill>
            </a:endParaRPr>
          </a:p>
        </p:txBody>
      </p:sp>
      <p:sp>
        <p:nvSpPr>
          <p:cNvPr id="29" name="Rounded Rectangle 12">
            <a:extLst>
              <a:ext uri="{FF2B5EF4-FFF2-40B4-BE49-F238E27FC236}">
                <a16:creationId xmlns:a16="http://schemas.microsoft.com/office/drawing/2014/main" id="{F1ADB262-8E13-0BFE-74FE-804422ED942C}"/>
              </a:ext>
            </a:extLst>
          </p:cNvPr>
          <p:cNvSpPr/>
          <p:nvPr/>
        </p:nvSpPr>
        <p:spPr>
          <a:xfrm>
            <a:off x="8270786" y="2921168"/>
            <a:ext cx="3716923" cy="2057400"/>
          </a:xfrm>
          <a:prstGeom prst="roundRect">
            <a:avLst/>
          </a:prstGeom>
          <a:solidFill>
            <a:srgbClr val="E1F1E4"/>
          </a:solidFill>
          <a:ln w="15875">
            <a:solidFill>
              <a:srgbClr val="1030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600" b="1" dirty="0">
                <a:solidFill>
                  <a:srgbClr val="191C23"/>
                </a:solidFill>
              </a:rPr>
              <a:t>Accuracy control</a:t>
            </a:r>
            <a:r>
              <a:rPr sz="1600" b="0" dirty="0">
                <a:solidFill>
                  <a:srgbClr val="191C23"/>
                </a:solidFill>
              </a:rPr>
              <a:t>
Pruning ratios and quantization </a:t>
            </a:r>
            <a:r>
              <a:rPr sz="1600" b="0" dirty="0" err="1">
                <a:solidFill>
                  <a:srgbClr val="191C23"/>
                </a:solidFill>
              </a:rPr>
              <a:t>bitwidths</a:t>
            </a:r>
            <a:r>
              <a:rPr sz="1600" b="0" dirty="0">
                <a:solidFill>
                  <a:srgbClr val="191C23"/>
                </a:solidFill>
              </a:rPr>
              <a:t> are tuned per task.
Fine-tuning is applied after pruning.</a:t>
            </a:r>
          </a:p>
        </p:txBody>
      </p:sp>
    </p:spTree>
    <p:extLst>
      <p:ext uri="{BB962C8B-B14F-4D97-AF65-F5344CB8AC3E}">
        <p14:creationId xmlns:p14="http://schemas.microsoft.com/office/powerpoint/2010/main" val="10167913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3F99B-7AC9-64E4-47AF-C70FC5EB4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F4C0B2DC-B4A4-D6E9-E62F-1FAB05F6225D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7F24F696-C633-76B5-D7E1-DA3CCCAF6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F6BDAB4D-90B0-E1A3-4E81-A58A05A278F2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B91B5113-2208-4278-D26F-928CD23A5150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Evaluation</a:t>
            </a:r>
            <a:endParaRPr lang="en-US" sz="3400" dirty="0"/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94F734C6-A2DA-D5B8-2A5F-4F70B891CCF5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9" name="Picture 3" descr="image(50).png">
            <a:extLst>
              <a:ext uri="{FF2B5EF4-FFF2-40B4-BE49-F238E27FC236}">
                <a16:creationId xmlns:a16="http://schemas.microsoft.com/office/drawing/2014/main" id="{E52139F8-B238-675B-D75D-94C34A88EC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984" y="886968"/>
            <a:ext cx="6045360" cy="5257800"/>
          </a:xfrm>
          <a:prstGeom prst="rect">
            <a:avLst/>
          </a:prstGeom>
        </p:spPr>
      </p:pic>
      <p:sp>
        <p:nvSpPr>
          <p:cNvPr id="13" name="Rounded Rectangle 4">
            <a:extLst>
              <a:ext uri="{FF2B5EF4-FFF2-40B4-BE49-F238E27FC236}">
                <a16:creationId xmlns:a16="http://schemas.microsoft.com/office/drawing/2014/main" id="{2DABF942-4D28-0A02-8594-238A47417800}"/>
              </a:ext>
            </a:extLst>
          </p:cNvPr>
          <p:cNvSpPr/>
          <p:nvPr/>
        </p:nvSpPr>
        <p:spPr>
          <a:xfrm>
            <a:off x="7317845" y="1024128"/>
            <a:ext cx="4069080" cy="822960"/>
          </a:xfrm>
          <a:prstGeom prst="roundRect">
            <a:avLst/>
          </a:prstGeom>
          <a:solidFill>
            <a:srgbClr val="E8F0FA"/>
          </a:solidFill>
          <a:ln w="15875">
            <a:solidFill>
              <a:srgbClr val="1030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>
                <a:solidFill>
                  <a:srgbClr val="191C23"/>
                </a:solidFill>
              </a:rPr>
              <a:t>What Table III shows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985DBF-2D46-3780-A6B7-07FA09EB18FA}"/>
              </a:ext>
            </a:extLst>
          </p:cNvPr>
          <p:cNvSpPr txBox="1"/>
          <p:nvPr/>
        </p:nvSpPr>
        <p:spPr>
          <a:xfrm>
            <a:off x="7500725" y="2029968"/>
            <a:ext cx="3749039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91C23"/>
                </a:solidFill>
              </a:defRPr>
            </a:pPr>
            <a:r>
              <a:rPr dirty="0"/>
              <a:t>Only </a:t>
            </a:r>
            <a:r>
              <a:rPr dirty="0" err="1"/>
              <a:t>SpAtten</a:t>
            </a:r>
            <a:r>
              <a:rPr dirty="0"/>
              <a:t> supports cascade token pruning and cascade head pruning.</a:t>
            </a:r>
          </a:p>
          <a:p>
            <a:pPr>
              <a:spcAft>
                <a:spcPts val="600"/>
              </a:spcAft>
              <a:defRPr sz="1500">
                <a:solidFill>
                  <a:srgbClr val="191C23"/>
                </a:solidFill>
              </a:defRPr>
            </a:pPr>
            <a:r>
              <a:rPr dirty="0"/>
              <a:t>Only </a:t>
            </a:r>
            <a:r>
              <a:rPr dirty="0" err="1"/>
              <a:t>SpAtten</a:t>
            </a:r>
            <a:r>
              <a:rPr dirty="0"/>
              <a:t> combines interpretable pruning with progressive quantization.</a:t>
            </a:r>
          </a:p>
          <a:p>
            <a:pPr>
              <a:spcAft>
                <a:spcPts val="600"/>
              </a:spcAft>
              <a:defRPr sz="1500">
                <a:solidFill>
                  <a:srgbClr val="191C23"/>
                </a:solidFill>
              </a:defRPr>
            </a:pPr>
            <a:r>
              <a:rPr dirty="0"/>
              <a:t>SpAtten1/8 reaches 360 GOP/s throughput and 382 GOP/J energy efficiency.</a:t>
            </a:r>
          </a:p>
          <a:p>
            <a:pPr>
              <a:spcAft>
                <a:spcPts val="600"/>
              </a:spcAft>
              <a:defRPr sz="1500">
                <a:solidFill>
                  <a:srgbClr val="191C23"/>
                </a:solidFill>
              </a:defRPr>
            </a:pPr>
            <a:r>
              <a:rPr dirty="0" err="1"/>
              <a:t>SpAtten</a:t>
            </a:r>
            <a:r>
              <a:rPr dirty="0"/>
              <a:t> accelerates both BERT and GPT-2, while prior designs target BERT only.</a:t>
            </a:r>
          </a:p>
        </p:txBody>
      </p:sp>
      <p:sp>
        <p:nvSpPr>
          <p:cNvPr id="21" name="Rounded Rectangle 6">
            <a:extLst>
              <a:ext uri="{FF2B5EF4-FFF2-40B4-BE49-F238E27FC236}">
                <a16:creationId xmlns:a16="http://schemas.microsoft.com/office/drawing/2014/main" id="{DFE3FAD9-EA69-6133-A195-013EAC120F51}"/>
              </a:ext>
            </a:extLst>
          </p:cNvPr>
          <p:cNvSpPr/>
          <p:nvPr/>
        </p:nvSpPr>
        <p:spPr>
          <a:xfrm>
            <a:off x="7432144" y="4940329"/>
            <a:ext cx="3886200" cy="1078992"/>
          </a:xfrm>
          <a:prstGeom prst="roundRect">
            <a:avLst/>
          </a:prstGeom>
          <a:solidFill>
            <a:srgbClr val="FCEEDC"/>
          </a:solidFill>
          <a:ln w="15875">
            <a:solidFill>
              <a:srgbClr val="1030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 dirty="0">
                <a:solidFill>
                  <a:srgbClr val="191C23"/>
                </a:solidFill>
              </a:rPr>
              <a:t>Key idea
</a:t>
            </a:r>
            <a:r>
              <a:rPr sz="1600" b="1" dirty="0" err="1">
                <a:solidFill>
                  <a:srgbClr val="191C23"/>
                </a:solidFill>
              </a:rPr>
              <a:t>SpAtten</a:t>
            </a:r>
            <a:r>
              <a:rPr sz="1600" b="1" dirty="0">
                <a:solidFill>
                  <a:srgbClr val="191C23"/>
                </a:solidFill>
              </a:rPr>
              <a:t> wins through algorithm–hardware co-design, not only more compute units.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63740B2-6339-25CE-1B70-0AF9644A8FD1}"/>
              </a:ext>
            </a:extLst>
          </p:cNvPr>
          <p:cNvSpPr/>
          <p:nvPr/>
        </p:nvSpPr>
        <p:spPr>
          <a:xfrm>
            <a:off x="5561970" y="2123524"/>
            <a:ext cx="430751" cy="8161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B36EDF28-D59F-AC11-7FA6-CECEB9E71227}"/>
              </a:ext>
            </a:extLst>
          </p:cNvPr>
          <p:cNvSpPr/>
          <p:nvPr/>
        </p:nvSpPr>
        <p:spPr>
          <a:xfrm>
            <a:off x="5561970" y="3242417"/>
            <a:ext cx="430751" cy="5512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19158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5DF1F-DE15-FD5B-5169-5929E05E3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6A290EA6-03A0-5DC0-E57A-DA8C15E9BC5E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59944776-67A5-C94A-853C-909C33AAE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0393F582-0618-5A4D-672C-498417AFA39F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543C82A3-0A69-9E85-2434-92D92FC0C68B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Evaluation</a:t>
            </a:r>
            <a:endParaRPr lang="en-US" sz="3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C3B265-3BB9-452B-7EC0-3FEBE94F1070}"/>
              </a:ext>
            </a:extLst>
          </p:cNvPr>
          <p:cNvSpPr/>
          <p:nvPr/>
        </p:nvSpPr>
        <p:spPr>
          <a:xfrm>
            <a:off x="411480" y="896112"/>
            <a:ext cx="11292840" cy="32004"/>
          </a:xfrm>
          <a:prstGeom prst="rect">
            <a:avLst/>
          </a:prstGeom>
          <a:solidFill>
            <a:srgbClr val="103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3" descr="image(51).png">
            <a:extLst>
              <a:ext uri="{FF2B5EF4-FFF2-40B4-BE49-F238E27FC236}">
                <a16:creationId xmlns:a16="http://schemas.microsoft.com/office/drawing/2014/main" id="{1E88D98F-B894-1C8D-8B04-82C824D43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687197"/>
            <a:ext cx="6263640" cy="3209285"/>
          </a:xfrm>
          <a:prstGeom prst="rect">
            <a:avLst/>
          </a:prstGeom>
        </p:spPr>
      </p:pic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2E46BD9F-CAAA-56F8-55DA-27C760E63437}"/>
              </a:ext>
            </a:extLst>
          </p:cNvPr>
          <p:cNvSpPr/>
          <p:nvPr/>
        </p:nvSpPr>
        <p:spPr>
          <a:xfrm>
            <a:off x="7086600" y="1188720"/>
            <a:ext cx="4389120" cy="777240"/>
          </a:xfrm>
          <a:prstGeom prst="roundRect">
            <a:avLst/>
          </a:prstGeom>
          <a:solidFill>
            <a:srgbClr val="E8F0FA"/>
          </a:solidFill>
          <a:ln w="15875">
            <a:solidFill>
              <a:srgbClr val="1030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 dirty="0">
                <a:solidFill>
                  <a:srgbClr val="191C23"/>
                </a:solidFill>
              </a:rPr>
              <a:t>Breakdown interpretation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FC0F49-150B-7B65-476B-B8378A5F0DAB}"/>
              </a:ext>
            </a:extLst>
          </p:cNvPr>
          <p:cNvSpPr txBox="1"/>
          <p:nvPr/>
        </p:nvSpPr>
        <p:spPr>
          <a:xfrm>
            <a:off x="7269480" y="2148840"/>
            <a:ext cx="4023360" cy="2148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91C23"/>
                </a:solidFill>
              </a:defRPr>
            </a:pPr>
            <a:r>
              <a:rPr dirty="0"/>
              <a:t>Dedicated attention </a:t>
            </a:r>
            <a:r>
              <a:rPr dirty="0" err="1"/>
              <a:t>datapath</a:t>
            </a:r>
            <a:r>
              <a:rPr dirty="0"/>
              <a:t> gives the first large jump: 22.1×.</a:t>
            </a:r>
          </a:p>
          <a:p>
            <a:pPr>
              <a:spcAft>
                <a:spcPts val="600"/>
              </a:spcAft>
              <a:defRPr sz="1500">
                <a:solidFill>
                  <a:srgbClr val="191C23"/>
                </a:solidFill>
              </a:defRPr>
            </a:pPr>
            <a:r>
              <a:rPr dirty="0"/>
              <a:t>Cascade pruning reduces work, but Top-k itself can become the bottleneck.</a:t>
            </a:r>
          </a:p>
          <a:p>
            <a:pPr>
              <a:spcAft>
                <a:spcPts val="600"/>
              </a:spcAft>
              <a:defRPr sz="1500">
                <a:solidFill>
                  <a:srgbClr val="191C23"/>
                </a:solidFill>
              </a:defRPr>
            </a:pPr>
            <a:r>
              <a:rPr dirty="0"/>
              <a:t>A high-throughput Top-k engine removes that bottleneck and adds a 3× jump.</a:t>
            </a:r>
          </a:p>
          <a:p>
            <a:pPr>
              <a:spcAft>
                <a:spcPts val="600"/>
              </a:spcAft>
              <a:defRPr sz="1500">
                <a:solidFill>
                  <a:srgbClr val="191C23"/>
                </a:solidFill>
              </a:defRPr>
            </a:pPr>
            <a:r>
              <a:rPr dirty="0"/>
              <a:t>Progressive quantization further reduces average input </a:t>
            </a:r>
            <a:r>
              <a:rPr dirty="0" err="1"/>
              <a:t>bitwidth</a:t>
            </a:r>
            <a:r>
              <a:rPr dirty="0"/>
              <a:t> and DRAM traffic.</a:t>
            </a:r>
          </a:p>
        </p:txBody>
      </p:sp>
      <p:sp>
        <p:nvSpPr>
          <p:cNvPr id="19" name="Rounded Rectangle 6">
            <a:extLst>
              <a:ext uri="{FF2B5EF4-FFF2-40B4-BE49-F238E27FC236}">
                <a16:creationId xmlns:a16="http://schemas.microsoft.com/office/drawing/2014/main" id="{27B90B8B-B0A5-9095-E1AD-CF67B6D15002}"/>
              </a:ext>
            </a:extLst>
          </p:cNvPr>
          <p:cNvSpPr/>
          <p:nvPr/>
        </p:nvSpPr>
        <p:spPr>
          <a:xfrm>
            <a:off x="7155180" y="4470963"/>
            <a:ext cx="4251960" cy="1051560"/>
          </a:xfrm>
          <a:prstGeom prst="roundRect">
            <a:avLst/>
          </a:prstGeom>
          <a:solidFill>
            <a:srgbClr val="FCEEDC"/>
          </a:solidFill>
          <a:ln w="15875">
            <a:solidFill>
              <a:srgbClr val="1030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 dirty="0">
                <a:solidFill>
                  <a:srgbClr val="191C23"/>
                </a:solidFill>
              </a:rPr>
              <a:t>Final message
Specialized </a:t>
            </a:r>
            <a:r>
              <a:rPr sz="1700" b="1" dirty="0" err="1">
                <a:solidFill>
                  <a:srgbClr val="191C23"/>
                </a:solidFill>
              </a:rPr>
              <a:t>datapath</a:t>
            </a:r>
            <a:r>
              <a:rPr sz="1700" b="1" dirty="0">
                <a:solidFill>
                  <a:srgbClr val="191C23"/>
                </a:solidFill>
              </a:rPr>
              <a:t> + fast Top-k + adaptive precision are all necessary.</a:t>
            </a:r>
          </a:p>
        </p:txBody>
      </p:sp>
      <p:sp>
        <p:nvSpPr>
          <p:cNvPr id="22" name="Rounded Rectangle 7">
            <a:extLst>
              <a:ext uri="{FF2B5EF4-FFF2-40B4-BE49-F238E27FC236}">
                <a16:creationId xmlns:a16="http://schemas.microsoft.com/office/drawing/2014/main" id="{F7089822-7B39-BCB4-A6DE-C9413DC445C5}"/>
              </a:ext>
            </a:extLst>
          </p:cNvPr>
          <p:cNvSpPr/>
          <p:nvPr/>
        </p:nvSpPr>
        <p:spPr>
          <a:xfrm>
            <a:off x="822960" y="5715000"/>
            <a:ext cx="10607040" cy="548640"/>
          </a:xfrm>
          <a:prstGeom prst="roundRect">
            <a:avLst/>
          </a:prstGeom>
          <a:solidFill>
            <a:srgbClr val="F5F7FA"/>
          </a:solidFill>
          <a:ln w="15875">
            <a:solidFill>
              <a:srgbClr val="1030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>
                <a:solidFill>
                  <a:srgbClr val="191C23"/>
                </a:solidFill>
              </a:rPr>
              <a:t>Pruning alone is not enough: without fast Top-k selection, pruning decisions can become the new bottleneck.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937EA21F-B77F-91D1-77A6-7FC69992AD97}"/>
              </a:ext>
            </a:extLst>
          </p:cNvPr>
          <p:cNvSpPr/>
          <p:nvPr/>
        </p:nvSpPr>
        <p:spPr>
          <a:xfrm>
            <a:off x="1405607" y="2569389"/>
            <a:ext cx="4579557" cy="3098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F28B5E42-EFD1-957C-FA4E-6CFE6933D269}"/>
              </a:ext>
            </a:extLst>
          </p:cNvPr>
          <p:cNvSpPr/>
          <p:nvPr/>
        </p:nvSpPr>
        <p:spPr>
          <a:xfrm>
            <a:off x="1610907" y="3166639"/>
            <a:ext cx="4064420" cy="3098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7533F675-1F64-030C-B1B2-280772145CA8}"/>
              </a:ext>
            </a:extLst>
          </p:cNvPr>
          <p:cNvSpPr/>
          <p:nvPr/>
        </p:nvSpPr>
        <p:spPr>
          <a:xfrm>
            <a:off x="2938486" y="3761419"/>
            <a:ext cx="3537884" cy="3098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47132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F0D7D-0B75-2BB3-844D-CA7F42958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D9F81307-3C2C-9F3F-2EEE-47DE45565B9D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mnt/data/aca_footer.png">
            <a:extLst>
              <a:ext uri="{FF2B5EF4-FFF2-40B4-BE49-F238E27FC236}">
                <a16:creationId xmlns:a16="http://schemas.microsoft.com/office/drawing/2014/main" id="{E2AACC6F-C020-361A-C63A-88E5026DD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FFD95592-84E4-63F8-7FCB-F61CC4929DB7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5E6FACCE-97B2-09D4-F214-AC6FA2496F23}"/>
              </a:ext>
            </a:extLst>
          </p:cNvPr>
          <p:cNvSpPr/>
          <p:nvPr/>
        </p:nvSpPr>
        <p:spPr>
          <a:xfrm>
            <a:off x="411480" y="109728"/>
            <a:ext cx="10881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Comic Sans MS" pitchFamily="34" charset="0"/>
              </a:rPr>
              <a:t>Evaluation</a:t>
            </a:r>
            <a:endParaRPr lang="en-US" sz="3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F4DB22-37AA-80FA-6DB3-89CF25B1C23C}"/>
              </a:ext>
            </a:extLst>
          </p:cNvPr>
          <p:cNvSpPr/>
          <p:nvPr/>
        </p:nvSpPr>
        <p:spPr>
          <a:xfrm>
            <a:off x="411480" y="896112"/>
            <a:ext cx="11292840" cy="32004"/>
          </a:xfrm>
          <a:prstGeom prst="rect">
            <a:avLst/>
          </a:prstGeom>
          <a:solidFill>
            <a:srgbClr val="103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C0284033-D75E-39ED-2146-6DA96CF6E2F8}"/>
              </a:ext>
            </a:extLst>
          </p:cNvPr>
          <p:cNvSpPr/>
          <p:nvPr/>
        </p:nvSpPr>
        <p:spPr>
          <a:xfrm>
            <a:off x="594360" y="1234440"/>
            <a:ext cx="5074920" cy="1417320"/>
          </a:xfrm>
          <a:prstGeom prst="roundRect">
            <a:avLst/>
          </a:prstGeom>
          <a:solidFill>
            <a:srgbClr val="E8F0FA"/>
          </a:solidFill>
          <a:ln w="15875">
            <a:solidFill>
              <a:srgbClr val="1030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700" b="1" dirty="0">
                <a:solidFill>
                  <a:srgbClr val="191C23"/>
                </a:solidFill>
              </a:rPr>
              <a:t>Computation</a:t>
            </a:r>
            <a:r>
              <a:rPr sz="1700" b="0" dirty="0">
                <a:solidFill>
                  <a:srgbClr val="191C23"/>
                </a:solidFill>
              </a:rPr>
              <a:t>
2.1× average reduction
Token/head pruning removes unnecessary attention work.</a:t>
            </a: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43B119B0-6CC8-3A7B-9F49-78E9AC06E7EE}"/>
              </a:ext>
            </a:extLst>
          </p:cNvPr>
          <p:cNvSpPr/>
          <p:nvPr/>
        </p:nvSpPr>
        <p:spPr>
          <a:xfrm>
            <a:off x="6217920" y="1234440"/>
            <a:ext cx="5074920" cy="1417320"/>
          </a:xfrm>
          <a:prstGeom prst="roundRect">
            <a:avLst/>
          </a:prstGeom>
          <a:solidFill>
            <a:srgbClr val="FCEEDC"/>
          </a:solidFill>
          <a:ln w="15875">
            <a:solidFill>
              <a:srgbClr val="1030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700" b="1" dirty="0">
                <a:solidFill>
                  <a:srgbClr val="191C23"/>
                </a:solidFill>
              </a:rPr>
              <a:t>DRAM Access</a:t>
            </a:r>
            <a:r>
              <a:rPr sz="1700" b="0" dirty="0">
                <a:solidFill>
                  <a:srgbClr val="191C23"/>
                </a:solidFill>
              </a:rPr>
              <a:t>
10× average reduction
Pruning and quantization avoid unnecessary Q/K/V fetches.</a:t>
            </a:r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0128C3C5-0B19-5EB6-C36E-7F3A84635598}"/>
              </a:ext>
            </a:extLst>
          </p:cNvPr>
          <p:cNvSpPr/>
          <p:nvPr/>
        </p:nvSpPr>
        <p:spPr>
          <a:xfrm>
            <a:off x="594360" y="3108960"/>
            <a:ext cx="5074920" cy="1417320"/>
          </a:xfrm>
          <a:prstGeom prst="roundRect">
            <a:avLst/>
          </a:prstGeom>
          <a:solidFill>
            <a:srgbClr val="E1F1E4"/>
          </a:solidFill>
          <a:ln w="15875">
            <a:solidFill>
              <a:srgbClr val="1030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700" b="1" dirty="0">
                <a:solidFill>
                  <a:srgbClr val="191C23"/>
                </a:solidFill>
              </a:rPr>
              <a:t>BERT Throughput</a:t>
            </a:r>
            <a:r>
              <a:rPr sz="1700" b="0" dirty="0">
                <a:solidFill>
                  <a:srgbClr val="191C23"/>
                </a:solidFill>
              </a:rPr>
              <a:t>
1.61 TFLOPS
BERT is closer to computation-bound execution.</a:t>
            </a:r>
          </a:p>
        </p:txBody>
      </p:sp>
      <p:sp>
        <p:nvSpPr>
          <p:cNvPr id="17" name="Rounded Rectangle 6">
            <a:extLst>
              <a:ext uri="{FF2B5EF4-FFF2-40B4-BE49-F238E27FC236}">
                <a16:creationId xmlns:a16="http://schemas.microsoft.com/office/drawing/2014/main" id="{76427D6C-9C1B-C4FC-1189-BD6D4E10B4C8}"/>
              </a:ext>
            </a:extLst>
          </p:cNvPr>
          <p:cNvSpPr/>
          <p:nvPr/>
        </p:nvSpPr>
        <p:spPr>
          <a:xfrm>
            <a:off x="6217920" y="3108960"/>
            <a:ext cx="5074920" cy="1417320"/>
          </a:xfrm>
          <a:prstGeom prst="roundRect">
            <a:avLst/>
          </a:prstGeom>
          <a:solidFill>
            <a:srgbClr val="F5F7FA"/>
          </a:solidFill>
          <a:ln w="15875">
            <a:solidFill>
              <a:srgbClr val="1030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700" b="1" dirty="0">
                <a:solidFill>
                  <a:srgbClr val="191C23"/>
                </a:solidFill>
              </a:rPr>
              <a:t>GPT-2 Throughput</a:t>
            </a:r>
            <a:r>
              <a:rPr sz="1700" b="0" dirty="0">
                <a:solidFill>
                  <a:srgbClr val="191C23"/>
                </a:solidFill>
              </a:rPr>
              <a:t>
0.43 TFLOPS
GPT-2 generation is memory-bound, so reducing K/V traffic matters.</a:t>
            </a:r>
          </a:p>
        </p:txBody>
      </p:sp>
      <p:sp>
        <p:nvSpPr>
          <p:cNvPr id="20" name="Rounded Rectangle 7">
            <a:extLst>
              <a:ext uri="{FF2B5EF4-FFF2-40B4-BE49-F238E27FC236}">
                <a16:creationId xmlns:a16="http://schemas.microsoft.com/office/drawing/2014/main" id="{1075D178-BD18-18C6-6318-DF0DB0E6DEFC}"/>
              </a:ext>
            </a:extLst>
          </p:cNvPr>
          <p:cNvSpPr/>
          <p:nvPr/>
        </p:nvSpPr>
        <p:spPr>
          <a:xfrm>
            <a:off x="822960" y="5166360"/>
            <a:ext cx="10607040" cy="822960"/>
          </a:xfrm>
          <a:prstGeom prst="roundRect">
            <a:avLst/>
          </a:prstGeom>
          <a:solidFill>
            <a:srgbClr val="E8F0FA"/>
          </a:solidFill>
          <a:ln w="15875">
            <a:solidFill>
              <a:srgbClr val="1030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>
                <a:solidFill>
                  <a:srgbClr val="191C23"/>
                </a:solidFill>
              </a:rPr>
              <a:t>Evaluation takeaway: SpAtten is effective because it reduces both arithmetic and off-chip memory movement.</a:t>
            </a:r>
          </a:p>
        </p:txBody>
      </p:sp>
    </p:spTree>
    <p:extLst>
      <p:ext uri="{BB962C8B-B14F-4D97-AF65-F5344CB8AC3E}">
        <p14:creationId xmlns:p14="http://schemas.microsoft.com/office/powerpoint/2010/main" val="19714069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2D416-6315-2ED6-6E93-341560F2E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ca_top.png">
            <a:extLst>
              <a:ext uri="{FF2B5EF4-FFF2-40B4-BE49-F238E27FC236}">
                <a16:creationId xmlns:a16="http://schemas.microsoft.com/office/drawing/2014/main" id="{5B3E8189-81B4-5BDF-0FD4-DCB7B84EA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" y="45720"/>
            <a:ext cx="2057400" cy="566928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1CAFDC89-726C-FD4A-6B31-26F8CED49EC0}"/>
              </a:ext>
            </a:extLst>
          </p:cNvPr>
          <p:cNvSpPr/>
          <p:nvPr/>
        </p:nvSpPr>
        <p:spPr>
          <a:xfrm>
            <a:off x="338328" y="731520"/>
            <a:ext cx="11503152" cy="45720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88CBC80A-D10E-14FF-7A79-1CB15250B50F}"/>
              </a:ext>
            </a:extLst>
          </p:cNvPr>
          <p:cNvSpPr/>
          <p:nvPr/>
        </p:nvSpPr>
        <p:spPr>
          <a:xfrm>
            <a:off x="960120" y="2737595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11111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Q&amp;A</a:t>
            </a:r>
            <a:endParaRPr lang="en-US" sz="4800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052E149C-CB16-D6D7-9D6A-ACD8834E88BA}"/>
              </a:ext>
            </a:extLst>
          </p:cNvPr>
          <p:cNvSpPr/>
          <p:nvPr/>
        </p:nvSpPr>
        <p:spPr>
          <a:xfrm>
            <a:off x="3017520" y="3600118"/>
            <a:ext cx="6126480" cy="0"/>
          </a:xfrm>
          <a:prstGeom prst="line">
            <a:avLst/>
          </a:prstGeom>
          <a:noFill/>
          <a:ln w="254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A5D1554E-0BA7-CDBB-AC2C-EF85FA0DB527}"/>
              </a:ext>
            </a:extLst>
          </p:cNvPr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0245D"/>
          </a:solidFill>
          <a:ln w="12700">
            <a:solidFill>
              <a:srgbClr val="00245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1" descr="/mnt/data/aca_footer.png">
            <a:extLst>
              <a:ext uri="{FF2B5EF4-FFF2-40B4-BE49-F238E27FC236}">
                <a16:creationId xmlns:a16="http://schemas.microsoft.com/office/drawing/2014/main" id="{0579122B-772A-1F50-31CD-0326F7EA24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" y="6483096"/>
            <a:ext cx="1234440" cy="274320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20E9D481-6A42-72E1-718C-DBB95857C02F}"/>
              </a:ext>
            </a:extLst>
          </p:cNvPr>
          <p:cNvSpPr/>
          <p:nvPr/>
        </p:nvSpPr>
        <p:spPr>
          <a:xfrm>
            <a:off x="11567160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72906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omic Sans M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</TotalTime>
  <Words>4659</Words>
  <Application>Microsoft Office PowerPoint</Application>
  <PresentationFormat>와이드스크린</PresentationFormat>
  <Paragraphs>1035</Paragraphs>
  <Slides>52</Slides>
  <Notes>52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52</vt:i4>
      </vt:variant>
    </vt:vector>
  </HeadingPairs>
  <TitlesOfParts>
    <vt:vector size="59" baseType="lpstr">
      <vt:lpstr>Cambria Math</vt:lpstr>
      <vt:lpstr>Aptos Mono</vt:lpstr>
      <vt:lpstr>Arial</vt:lpstr>
      <vt:lpstr>Comic Sans MS</vt:lpstr>
      <vt:lpstr>Cascadia Mono</vt:lpstr>
      <vt:lpstr>Aptos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ACA LAB / Yonsei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SpAtten Paper Seminar Template</dc:title>
  <dc:subject>Paper seminar template based on uploaded sample</dc:subject>
  <dc:creator>OpenAI</dc:creator>
  <cp:lastModifiedBy>정석찬</cp:lastModifiedBy>
  <cp:revision>17</cp:revision>
  <dcterms:created xsi:type="dcterms:W3CDTF">2026-07-20T20:14:15Z</dcterms:created>
  <dcterms:modified xsi:type="dcterms:W3CDTF">2026-07-21T21:38:16Z</dcterms:modified>
</cp:coreProperties>
</file>