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72" r:id="rId4"/>
    <p:sldId id="392" r:id="rId5"/>
    <p:sldId id="259" r:id="rId6"/>
    <p:sldId id="258" r:id="rId7"/>
    <p:sldId id="393" r:id="rId8"/>
    <p:sldId id="394" r:id="rId9"/>
    <p:sldId id="395" r:id="rId10"/>
    <p:sldId id="396" r:id="rId11"/>
    <p:sldId id="397" r:id="rId12"/>
    <p:sldId id="398" r:id="rId13"/>
    <p:sldId id="359" r:id="rId14"/>
    <p:sldId id="400" r:id="rId15"/>
    <p:sldId id="401" r:id="rId16"/>
    <p:sldId id="402" r:id="rId17"/>
    <p:sldId id="260" r:id="rId18"/>
    <p:sldId id="261" r:id="rId19"/>
    <p:sldId id="262" r:id="rId20"/>
    <p:sldId id="264" r:id="rId21"/>
    <p:sldId id="265" r:id="rId22"/>
    <p:sldId id="266" r:id="rId23"/>
    <p:sldId id="267" r:id="rId24"/>
    <p:sldId id="403" r:id="rId25"/>
    <p:sldId id="404" r:id="rId26"/>
    <p:sldId id="405" r:id="rId27"/>
    <p:sldId id="406" r:id="rId28"/>
    <p:sldId id="399" r:id="rId29"/>
    <p:sldId id="411" r:id="rId30"/>
    <p:sldId id="412" r:id="rId31"/>
    <p:sldId id="413" r:id="rId32"/>
    <p:sldId id="407" r:id="rId33"/>
    <p:sldId id="408" r:id="rId34"/>
    <p:sldId id="409" r:id="rId35"/>
    <p:sldId id="307" r:id="rId36"/>
    <p:sldId id="414" r:id="rId37"/>
    <p:sldId id="415" r:id="rId38"/>
    <p:sldId id="416" r:id="rId39"/>
    <p:sldId id="418" r:id="rId40"/>
    <p:sldId id="312" r:id="rId41"/>
  </p:sldIdLst>
  <p:sldSz cx="12192000" cy="6858000"/>
  <p:notesSz cx="6858000" cy="12192000"/>
  <p:embeddedFontLst>
    <p:embeddedFont>
      <p:font typeface="Comic Sans MS" panose="030F0702030302020204" pitchFamily="66" charset="0"/>
      <p:regular r:id="rId43"/>
      <p:bold r:id="rId44"/>
      <p:italic r:id="rId45"/>
      <p:boldItalic r:id="rId4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5D"/>
    <a:srgbClr val="E2F0D9"/>
    <a:srgbClr val="548235"/>
    <a:srgbClr val="FFFDF2"/>
    <a:srgbClr val="D6B656"/>
    <a:srgbClr val="9EADCC"/>
    <a:srgbClr val="F3F8FF"/>
    <a:srgbClr val="CA1814"/>
    <a:srgbClr val="FF9933"/>
    <a:srgbClr val="E5F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44" autoAdjust="0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21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07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B27A6-4E39-8A75-B992-0A6493A74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67A24D-35EA-C5FB-D571-466B5AB50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9ED53-B832-8D63-F94E-EF3FE74F6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4247F-8D1E-D165-626C-DEA5D6F129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5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FEDF0-8021-9110-9CBE-7E291B532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9967D2-2970-F373-9DB1-918330E87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FE3EA-92DC-0886-0896-46D608F47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FD602-2A70-2505-B4DA-3AE49E51E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5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D08BC-A962-039D-C6DF-781793791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965A1-C76A-D5F0-3D88-EAB81E30E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4D2E17-D71A-5266-83EB-80DD8383A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4D82D-F06C-673E-1D13-C93342D41C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38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66D87-7B73-A6EA-04F3-F64528E2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A6AEF-138F-E406-567E-6927D9E05D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DBAF56-436C-349C-E092-470F309A3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820E8-AE8E-1981-2F5B-39FDC2B4A4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95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B9D94-1A41-82F7-6676-5656C84BF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E6290-B75D-3D3E-3DA6-AE537596D0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C4651-4D38-2EF2-8F70-5D6983085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5D072-8F1F-2D61-83BB-A96925DE2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02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53FF6-80E2-A77F-6CCE-2BD8AB993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0F8ED-63EB-41F4-EDAE-C7BB196C5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BD124-AE5C-F9CA-B990-D203C372A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41549-39DF-FD25-DF8F-FDFF784067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6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AEAF5-4015-E35B-F0CA-F8AF34ED0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D9E06-0648-EDD7-40E3-3F291AF0E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FC7CA1-04C2-E76F-0092-450429781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8DDC18-87E0-6CED-B159-266D6D01E9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39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F5A83-D392-7789-0A51-4CBD4363A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CA2BCC-3A4E-99FE-EA13-8F3FA0E85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45C392-D36F-2549-EDD1-BA77F4FD5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C4FCE-B073-AAF6-1385-3C263D4942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93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C28C-1B79-7E95-19BF-388EE5F2A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C9E95A-8E88-E9EF-BF1C-436351920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15ADB-B1C9-3FDE-F387-2449E0F46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73063-B0AA-E1CD-DC79-D8C0343973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5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C2B15-1250-26B7-16B6-890665776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A027FE-C38B-78B1-2B7E-2E2AF95BC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60A4C6-4771-C300-DDA3-2702685BF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3989C-DF6F-8117-4E52-0B53DAB642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12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E0121-4E52-9491-F3CF-B06FE58BA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225C5-C519-8984-3A64-C96AF2E16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B9A6F1-6081-21DD-0714-EC175B536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DB4FC-048B-B32E-78D8-4711B3729C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73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12F9E-CF35-8AA4-A647-C43571F3A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E35A3-B1B0-89E3-CA9F-A8293416D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536DCC-5B37-1F38-1B83-BD4DDCC3A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0F982-C7A2-F2D8-BABA-CC6C61A691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749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93CAB-F5CB-FD12-39E0-50393232F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1B6D5-90DE-656B-D681-DB0096BA4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AAD9C9-2246-D439-8EC5-9B79D7A79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4B45E-797F-A58D-7B3D-5AC1C57543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763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E5DD0-E8D6-0B5F-E07D-2774BD0A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7A8B4-51EC-B43C-80FF-A328236AD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D4DBB5-6512-5F8A-839C-E13543D8D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F4F692-F342-4EFB-23DD-407BB8906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873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6422-F10E-0EA0-DEB4-11193986F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55C40-1948-0A44-129E-ACD38423E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FC828-1412-67A3-E7D2-2F2B22785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ACBFD-7CBE-22F4-7C7C-DD86101AEC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451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A31EF-038F-2091-C7FB-962DEC7C8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CDB45-F53F-C4CD-8F25-6A923FA64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235C8-77B6-9F03-5626-0D83F77F8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99BF2-AFC2-B94C-FA2F-4A93C9586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402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90CDD-08AA-0710-850C-EFA8DC572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EF9AF-ABD1-8DC7-3E3A-23B71AA14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797613-807E-0634-010E-94F99798F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A7009-2F99-7618-F1B1-F7A0AA8053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470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C9BE9-49F1-4EF6-56CA-C3657676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D4251A-DF64-0841-397F-347088754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CEC97-D71F-AD16-F60F-5C336BF4E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B14DA-D1F8-E95D-C26B-3E58FCAB6C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390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89049-4D75-A959-4061-501E50DA0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380A3-DF30-CA85-4F36-74BD11C703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493F9-FA5A-A08E-FFAC-E4F24D154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728AB-FDA3-16CB-AE12-60BE80B9F1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13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1" descr="/mnt/data/yonsei_bann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822960"/>
            <a:ext cx="3017520" cy="44622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62272" y="1751076"/>
            <a:ext cx="6812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11111"/>
                </a:solidFill>
                <a:latin typeface="Comic Sans MS" pitchFamily="34" charset="0"/>
              </a:rPr>
              <a:t>LeNet Accelerator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4114800" y="3282696"/>
            <a:ext cx="7269480" cy="997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21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3"/>
          <p:cNvSpPr/>
          <p:nvPr/>
        </p:nvSpPr>
        <p:spPr>
          <a:xfrm>
            <a:off x="4343400" y="4572000"/>
            <a:ext cx="68122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2022142255 </a:t>
            </a:r>
            <a:r>
              <a:rPr lang="en-US" sz="16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SeokChan</a:t>
            </a: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Jeong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2" descr="/mnt/data/aca_foo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pic>
        <p:nvPicPr>
          <p:cNvPr id="10" name="Image 3" descr="/mnt/data/yonsei_foot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520" y="6473952"/>
            <a:ext cx="1005840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Table of Content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2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43712" y="1645920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743712" y="2427491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LeNet Baseline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68096" y="324154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altLang="ko-KR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V2 </a:t>
            </a: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Accelerator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4057289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altLang="ko-KR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V3 </a:t>
            </a:r>
            <a:r>
              <a:rPr lang="en-US" altLang="ko-KR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Accelerator(</a:t>
            </a:r>
            <a:r>
              <a:rPr lang="en-US" altLang="ko-KR" sz="22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Quantize+BitMoD</a:t>
            </a:r>
            <a:r>
              <a:rPr lang="en-US" altLang="ko-KR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altLang="ko-KR" sz="2200" dirty="0"/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4E763FDA-087E-329D-240E-CDA02AB6A863}"/>
              </a:ext>
            </a:extLst>
          </p:cNvPr>
          <p:cNvSpPr/>
          <p:nvPr/>
        </p:nvSpPr>
        <p:spPr>
          <a:xfrm>
            <a:off x="768096" y="4868417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71B0D-EBD2-041D-D728-439C4D4A2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905FEFFA-F08F-FA07-A665-7A51E5AE6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E3C7849A-E4E2-B370-BBA4-9A884505C634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F4B50509-5314-298E-1FD9-0FD94FB4E262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</a:rPr>
              <a:t>Abstract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75BBA0BE-26D3-7C86-2FB7-2F83AB259E00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AFBD6E4F-D96C-45FE-D7C2-FDCF9C7CC88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121ED674-B66F-33EE-A2BB-91F2F469F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28EFD0BD-CEF5-D583-D8CB-1B49EE4A6C28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217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950975"/>
            <a:ext cx="1097280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LeNet FPGA accelerator across three generations</a:t>
            </a:r>
          </a:p>
          <a:p>
            <a:pPr marL="0" indent="0">
              <a:buNone/>
            </a:pPr>
            <a:endParaRPr lang="en-US" sz="1550" dirty="0">
              <a:solidFill>
                <a:srgbClr val="22222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5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accelerator is measured on the full PS → PL → PS path for 1,000 MNIST images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1118937" y="2157984"/>
            <a:ext cx="2514600" cy="960120"/>
          </a:xfrm>
          <a:prstGeom prst="rect">
            <a:avLst/>
          </a:prstGeom>
          <a:solidFill>
            <a:srgbClr val="EAF2FB"/>
          </a:solidFill>
          <a:ln w="12700">
            <a:solidFill>
              <a:srgbClr val="AFC0D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Correctness-first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INT8 / Image8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679257" y="2642616"/>
            <a:ext cx="685800" cy="0"/>
          </a:xfrm>
          <a:prstGeom prst="line">
            <a:avLst/>
          </a:prstGeom>
          <a:noFill/>
          <a:ln w="228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4410777" y="2157984"/>
            <a:ext cx="2788920" cy="960120"/>
          </a:xfrm>
          <a:prstGeom prst="rect">
            <a:avLst/>
          </a:prstGeom>
          <a:solidFill>
            <a:srgbClr val="FFF8E4"/>
          </a:solidFill>
          <a:ln w="12700">
            <a:solidFill>
              <a:srgbClr val="D7BD64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PL + DMA/cache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1,504 steady cycles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245417" y="2642616"/>
            <a:ext cx="685800" cy="0"/>
          </a:xfrm>
          <a:prstGeom prst="line">
            <a:avLst/>
          </a:prstGeom>
          <a:noFill/>
          <a:ln w="228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7"/>
          <p:cNvSpPr/>
          <p:nvPr/>
        </p:nvSpPr>
        <p:spPr>
          <a:xfrm>
            <a:off x="7976937" y="2157984"/>
            <a:ext cx="3063240" cy="960120"/>
          </a:xfrm>
          <a:prstGeom prst="rect">
            <a:avLst/>
          </a:prstGeom>
          <a:solidFill>
            <a:srgbClr val="EAF5E5"/>
          </a:solidFill>
          <a:ln w="12700">
            <a:solidFill>
              <a:srgbClr val="8AB67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Low-bit design @160MHz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962 steady cycles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06115" y="3648458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245D"/>
                </a:solidFill>
              </a:rPr>
              <a:t>Core Result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2177715" y="3621026"/>
            <a:ext cx="850392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</a:rPr>
              <a:t>V3 preserves accuracy while sharply reducing steady-state PL latency and end-to-end execution time.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6115" y="4078226"/>
            <a:ext cx="10561320" cy="0"/>
          </a:xfrm>
          <a:prstGeom prst="line">
            <a:avLst/>
          </a:prstGeom>
          <a:noFill/>
          <a:ln w="12700">
            <a:solidFill>
              <a:srgbClr val="B5C2D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/>
          <p:nvPr/>
        </p:nvSpPr>
        <p:spPr>
          <a:xfrm>
            <a:off x="806115" y="4407410"/>
            <a:ext cx="2240280" cy="960120"/>
          </a:xfrm>
          <a:prstGeom prst="rect">
            <a:avLst/>
          </a:prstGeom>
          <a:solidFill>
            <a:srgbClr val="F4F8FD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98.30%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accuracy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983 / 1000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3366435" y="4407410"/>
            <a:ext cx="2468880" cy="960120"/>
          </a:xfrm>
          <a:prstGeom prst="rect">
            <a:avLst/>
          </a:prstGeom>
          <a:solidFill>
            <a:srgbClr val="F4F8FD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6.0125 μs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steady PL latency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962 cycles @160MHz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6155355" y="4407410"/>
            <a:ext cx="2240280" cy="960120"/>
          </a:xfrm>
          <a:prstGeom prst="rect">
            <a:avLst/>
          </a:prstGeom>
          <a:solidFill>
            <a:srgbClr val="F4F8FD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A7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2.001×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→ V3 PL latency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speedup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8715675" y="4407410"/>
            <a:ext cx="2240280" cy="960120"/>
          </a:xfrm>
          <a:prstGeom prst="rect">
            <a:avLst/>
          </a:prstGeom>
          <a:solidFill>
            <a:srgbClr val="F4F8FD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A7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814.6×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E2E speedup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true baseline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Summary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98755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dirty="0">
                <a:solidFill>
                  <a:srgbClr val="222222"/>
                </a:solidFill>
              </a:rPr>
              <a:t>Accuracy is maintained around 98%, while PL cycles drop from 434,330 cycles/image in the baseline to 962 steady cycles in V3.</a:t>
            </a:r>
            <a:endParaRPr lang="en-US" sz="1420" dirty="0"/>
          </a:p>
        </p:txBody>
      </p:sp>
      <p:sp>
        <p:nvSpPr>
          <p:cNvPr id="6" name="Text 3"/>
          <p:cNvSpPr/>
          <p:nvPr/>
        </p:nvSpPr>
        <p:spPr>
          <a:xfrm>
            <a:off x="502920" y="1536192"/>
            <a:ext cx="1325880" cy="420624"/>
          </a:xfrm>
          <a:prstGeom prst="rect">
            <a:avLst/>
          </a:prstGeom>
          <a:solidFill>
            <a:srgbClr val="00245D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</a:t>
            </a:r>
            <a:endParaRPr lang="en-US" sz="940" dirty="0"/>
          </a:p>
        </p:txBody>
      </p:sp>
      <p:sp>
        <p:nvSpPr>
          <p:cNvPr id="7" name="Text 4"/>
          <p:cNvSpPr/>
          <p:nvPr/>
        </p:nvSpPr>
        <p:spPr>
          <a:xfrm>
            <a:off x="1828800" y="1536192"/>
            <a:ext cx="1371600" cy="420624"/>
          </a:xfrm>
          <a:prstGeom prst="rect">
            <a:avLst/>
          </a:prstGeom>
          <a:solidFill>
            <a:srgbClr val="00245D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940" dirty="0"/>
          </a:p>
        </p:txBody>
      </p:sp>
      <p:sp>
        <p:nvSpPr>
          <p:cNvPr id="8" name="Text 5"/>
          <p:cNvSpPr/>
          <p:nvPr/>
        </p:nvSpPr>
        <p:spPr>
          <a:xfrm>
            <a:off x="3200400" y="1536192"/>
            <a:ext cx="1600200" cy="420624"/>
          </a:xfrm>
          <a:prstGeom prst="rect">
            <a:avLst/>
          </a:prstGeom>
          <a:solidFill>
            <a:srgbClr val="00245D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Cycles</a:t>
            </a:r>
            <a:endParaRPr lang="en-US" sz="940" dirty="0"/>
          </a:p>
        </p:txBody>
      </p:sp>
      <p:sp>
        <p:nvSpPr>
          <p:cNvPr id="9" name="Text 6"/>
          <p:cNvSpPr/>
          <p:nvPr/>
        </p:nvSpPr>
        <p:spPr>
          <a:xfrm>
            <a:off x="4800600" y="1536192"/>
            <a:ext cx="1737360" cy="420624"/>
          </a:xfrm>
          <a:prstGeom prst="rect">
            <a:avLst/>
          </a:prstGeom>
          <a:solidFill>
            <a:srgbClr val="00245D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Latency</a:t>
            </a:r>
            <a:endParaRPr lang="en-US" sz="940" dirty="0"/>
          </a:p>
        </p:txBody>
      </p:sp>
      <p:sp>
        <p:nvSpPr>
          <p:cNvPr id="10" name="Text 7"/>
          <p:cNvSpPr/>
          <p:nvPr/>
        </p:nvSpPr>
        <p:spPr>
          <a:xfrm>
            <a:off x="6537960" y="1536192"/>
            <a:ext cx="1965960" cy="420624"/>
          </a:xfrm>
          <a:prstGeom prst="rect">
            <a:avLst/>
          </a:prstGeom>
          <a:solidFill>
            <a:srgbClr val="00245D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E2E Total</a:t>
            </a:r>
            <a:endParaRPr lang="en-US" sz="940" dirty="0"/>
          </a:p>
        </p:txBody>
      </p:sp>
      <p:sp>
        <p:nvSpPr>
          <p:cNvPr id="11" name="Text 8"/>
          <p:cNvSpPr/>
          <p:nvPr/>
        </p:nvSpPr>
        <p:spPr>
          <a:xfrm>
            <a:off x="8503920" y="1536192"/>
            <a:ext cx="3172968" cy="420624"/>
          </a:xfrm>
          <a:prstGeom prst="rect">
            <a:avLst/>
          </a:prstGeom>
          <a:solidFill>
            <a:srgbClr val="00245D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role</a:t>
            </a:r>
            <a:endParaRPr lang="en-US" sz="940" dirty="0"/>
          </a:p>
        </p:txBody>
      </p:sp>
      <p:sp>
        <p:nvSpPr>
          <p:cNvPr id="12" name="Text 9"/>
          <p:cNvSpPr/>
          <p:nvPr/>
        </p:nvSpPr>
        <p:spPr>
          <a:xfrm>
            <a:off x="502920" y="1956816"/>
            <a:ext cx="132588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880" dirty="0"/>
          </a:p>
        </p:txBody>
      </p:sp>
      <p:sp>
        <p:nvSpPr>
          <p:cNvPr id="13" name="Text 10"/>
          <p:cNvSpPr/>
          <p:nvPr/>
        </p:nvSpPr>
        <p:spPr>
          <a:xfrm>
            <a:off x="1828800" y="1956816"/>
            <a:ext cx="137160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98.40%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984 / 1000</a:t>
            </a:r>
            <a:endParaRPr lang="en-US" sz="880" dirty="0"/>
          </a:p>
        </p:txBody>
      </p:sp>
      <p:sp>
        <p:nvSpPr>
          <p:cNvPr id="14" name="Text 11"/>
          <p:cNvSpPr/>
          <p:nvPr/>
        </p:nvSpPr>
        <p:spPr>
          <a:xfrm>
            <a:off x="3200400" y="1956816"/>
            <a:ext cx="160020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cycles/image</a:t>
            </a:r>
            <a:endParaRPr lang="en-US" sz="880" dirty="0"/>
          </a:p>
        </p:txBody>
      </p:sp>
      <p:sp>
        <p:nvSpPr>
          <p:cNvPr id="15" name="Text 12"/>
          <p:cNvSpPr/>
          <p:nvPr/>
        </p:nvSpPr>
        <p:spPr>
          <a:xfrm>
            <a:off x="4800600" y="1956816"/>
            <a:ext cx="17373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8,686.60 μs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 / image</a:t>
            </a:r>
          </a:p>
          <a:p>
            <a:pPr algn="ctr"/>
            <a:r>
              <a:rPr lang="en-US" altLang="ko-KR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@50MHz</a:t>
            </a:r>
            <a:endParaRPr lang="en-US" altLang="ko-KR" sz="880" dirty="0"/>
          </a:p>
        </p:txBody>
      </p:sp>
      <p:sp>
        <p:nvSpPr>
          <p:cNvPr id="16" name="Text 13"/>
          <p:cNvSpPr/>
          <p:nvPr/>
        </p:nvSpPr>
        <p:spPr>
          <a:xfrm>
            <a:off x="6537960" y="1956816"/>
            <a:ext cx="19659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8,760.471 ms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images</a:t>
            </a:r>
            <a:endParaRPr lang="en-US" sz="880" dirty="0"/>
          </a:p>
        </p:txBody>
      </p:sp>
      <p:sp>
        <p:nvSpPr>
          <p:cNvPr id="17" name="Text 14"/>
          <p:cNvSpPr/>
          <p:nvPr/>
        </p:nvSpPr>
        <p:spPr>
          <a:xfrm>
            <a:off x="8503920" y="1956816"/>
            <a:ext cx="3172968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Correctness-first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PS→PL→PS flow</a:t>
            </a:r>
            <a:endParaRPr lang="en-US" sz="880" dirty="0"/>
          </a:p>
        </p:txBody>
      </p:sp>
      <p:sp>
        <p:nvSpPr>
          <p:cNvPr id="18" name="Text 15"/>
          <p:cNvSpPr/>
          <p:nvPr/>
        </p:nvSpPr>
        <p:spPr>
          <a:xfrm>
            <a:off x="502920" y="2578608"/>
            <a:ext cx="1325880" cy="621792"/>
          </a:xfrm>
          <a:prstGeom prst="rect">
            <a:avLst/>
          </a:prstGeom>
          <a:solidFill>
            <a:srgbClr val="F2F5F9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</a:t>
            </a:r>
            <a:endParaRPr lang="en-US" sz="880" dirty="0"/>
          </a:p>
        </p:txBody>
      </p:sp>
      <p:sp>
        <p:nvSpPr>
          <p:cNvPr id="19" name="Text 16"/>
          <p:cNvSpPr/>
          <p:nvPr/>
        </p:nvSpPr>
        <p:spPr>
          <a:xfrm>
            <a:off x="1828800" y="2578608"/>
            <a:ext cx="1371600" cy="621792"/>
          </a:xfrm>
          <a:prstGeom prst="rect">
            <a:avLst/>
          </a:prstGeom>
          <a:solidFill>
            <a:srgbClr val="F2F5F9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98.60%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986 / 1000</a:t>
            </a:r>
            <a:endParaRPr lang="en-US" sz="880" dirty="0"/>
          </a:p>
        </p:txBody>
      </p:sp>
      <p:sp>
        <p:nvSpPr>
          <p:cNvPr id="20" name="Text 17"/>
          <p:cNvSpPr/>
          <p:nvPr/>
        </p:nvSpPr>
        <p:spPr>
          <a:xfrm>
            <a:off x="3200400" y="2578608"/>
            <a:ext cx="1600200" cy="621792"/>
          </a:xfrm>
          <a:prstGeom prst="rect">
            <a:avLst/>
          </a:prstGeom>
          <a:solidFill>
            <a:srgbClr val="F2F5F9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1,504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steady cycles</a:t>
            </a:r>
            <a:endParaRPr lang="en-US" sz="880" dirty="0"/>
          </a:p>
        </p:txBody>
      </p:sp>
      <p:sp>
        <p:nvSpPr>
          <p:cNvPr id="21" name="Text 18"/>
          <p:cNvSpPr/>
          <p:nvPr/>
        </p:nvSpPr>
        <p:spPr>
          <a:xfrm>
            <a:off x="4800600" y="2578608"/>
            <a:ext cx="1737360" cy="621792"/>
          </a:xfrm>
          <a:prstGeom prst="rect">
            <a:avLst/>
          </a:prstGeom>
          <a:solidFill>
            <a:srgbClr val="F2F5F9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12.032 μs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@125MHz</a:t>
            </a:r>
            <a:endParaRPr lang="en-US" sz="880" dirty="0"/>
          </a:p>
        </p:txBody>
      </p:sp>
      <p:sp>
        <p:nvSpPr>
          <p:cNvPr id="22" name="Text 19"/>
          <p:cNvSpPr/>
          <p:nvPr/>
        </p:nvSpPr>
        <p:spPr>
          <a:xfrm>
            <a:off x="6537960" y="2578608"/>
            <a:ext cx="1965960" cy="621792"/>
          </a:xfrm>
          <a:prstGeom prst="rect">
            <a:avLst/>
          </a:prstGeom>
          <a:solidFill>
            <a:srgbClr val="F2F5F9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22.589 ms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images</a:t>
            </a:r>
            <a:endParaRPr lang="en-US" sz="880" dirty="0"/>
          </a:p>
        </p:txBody>
      </p:sp>
      <p:sp>
        <p:nvSpPr>
          <p:cNvPr id="23" name="Text 20"/>
          <p:cNvSpPr/>
          <p:nvPr/>
        </p:nvSpPr>
        <p:spPr>
          <a:xfrm>
            <a:off x="8503920" y="2578608"/>
            <a:ext cx="3172968" cy="621792"/>
          </a:xfrm>
          <a:prstGeom prst="rect">
            <a:avLst/>
          </a:prstGeom>
          <a:solidFill>
            <a:srgbClr val="F2F5F9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PL +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DMA/cache timing</a:t>
            </a:r>
            <a:endParaRPr lang="en-US" sz="880" dirty="0"/>
          </a:p>
        </p:txBody>
      </p:sp>
      <p:sp>
        <p:nvSpPr>
          <p:cNvPr id="24" name="Text 21"/>
          <p:cNvSpPr/>
          <p:nvPr/>
        </p:nvSpPr>
        <p:spPr>
          <a:xfrm>
            <a:off x="502920" y="3200400"/>
            <a:ext cx="132588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</a:t>
            </a:r>
            <a:endParaRPr lang="en-US" sz="880" dirty="0"/>
          </a:p>
        </p:txBody>
      </p:sp>
      <p:sp>
        <p:nvSpPr>
          <p:cNvPr id="25" name="Text 22"/>
          <p:cNvSpPr/>
          <p:nvPr/>
        </p:nvSpPr>
        <p:spPr>
          <a:xfrm>
            <a:off x="1828800" y="3200400"/>
            <a:ext cx="137160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98.30%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983 / 1000</a:t>
            </a:r>
            <a:endParaRPr lang="en-US" sz="880" dirty="0"/>
          </a:p>
        </p:txBody>
      </p:sp>
      <p:sp>
        <p:nvSpPr>
          <p:cNvPr id="26" name="Text 23"/>
          <p:cNvSpPr/>
          <p:nvPr/>
        </p:nvSpPr>
        <p:spPr>
          <a:xfrm>
            <a:off x="3200400" y="3200400"/>
            <a:ext cx="160020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962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steady cycles</a:t>
            </a:r>
            <a:endParaRPr lang="en-US" sz="880" dirty="0"/>
          </a:p>
        </p:txBody>
      </p:sp>
      <p:sp>
        <p:nvSpPr>
          <p:cNvPr id="27" name="Text 24"/>
          <p:cNvSpPr/>
          <p:nvPr/>
        </p:nvSpPr>
        <p:spPr>
          <a:xfrm>
            <a:off x="4800600" y="3200400"/>
            <a:ext cx="17373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6.0125 μs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@160MHz</a:t>
            </a:r>
            <a:endParaRPr lang="en-US" sz="880" dirty="0"/>
          </a:p>
        </p:txBody>
      </p:sp>
      <p:sp>
        <p:nvSpPr>
          <p:cNvPr id="28" name="Text 25"/>
          <p:cNvSpPr/>
          <p:nvPr/>
        </p:nvSpPr>
        <p:spPr>
          <a:xfrm>
            <a:off x="6537960" y="3200400"/>
            <a:ext cx="1965960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10.754 ms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images</a:t>
            </a:r>
            <a:endParaRPr lang="en-US" sz="880" dirty="0"/>
          </a:p>
        </p:txBody>
      </p:sp>
      <p:sp>
        <p:nvSpPr>
          <p:cNvPr id="29" name="Text 26"/>
          <p:cNvSpPr/>
          <p:nvPr/>
        </p:nvSpPr>
        <p:spPr>
          <a:xfrm>
            <a:off x="8503920" y="3200400"/>
            <a:ext cx="3172968" cy="621792"/>
          </a:xfrm>
          <a:prstGeom prst="rect">
            <a:avLst/>
          </a:prstGeom>
          <a:solidFill>
            <a:srgbClr val="FFFFFF"/>
          </a:solidFill>
          <a:ln w="10160">
            <a:solidFill>
              <a:srgbClr val="D4DB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Low-bit design +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improvement</a:t>
            </a:r>
            <a:endParaRPr lang="en-US" sz="880" dirty="0"/>
          </a:p>
        </p:txBody>
      </p:sp>
      <p:sp>
        <p:nvSpPr>
          <p:cNvPr id="30" name="Text 27"/>
          <p:cNvSpPr/>
          <p:nvPr/>
        </p:nvSpPr>
        <p:spPr>
          <a:xfrm>
            <a:off x="929640" y="4343400"/>
            <a:ext cx="2331720" cy="932688"/>
          </a:xfrm>
          <a:prstGeom prst="rect">
            <a:avLst/>
          </a:prstGeom>
          <a:solidFill>
            <a:srgbClr val="EAF5E5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A7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99.78%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cycle reduction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Baseline</a:t>
            </a:r>
            <a:endParaRPr lang="en-US" sz="2400" dirty="0"/>
          </a:p>
        </p:txBody>
      </p:sp>
      <p:sp>
        <p:nvSpPr>
          <p:cNvPr id="31" name="Text 28"/>
          <p:cNvSpPr/>
          <p:nvPr/>
        </p:nvSpPr>
        <p:spPr>
          <a:xfrm>
            <a:off x="3718560" y="4343400"/>
            <a:ext cx="2331720" cy="932688"/>
          </a:xfrm>
          <a:prstGeom prst="rect">
            <a:avLst/>
          </a:prstGeom>
          <a:solidFill>
            <a:srgbClr val="FFF8E4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36.04%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→ V3 cycle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reduction</a:t>
            </a:r>
            <a:endParaRPr lang="en-US" sz="2400" dirty="0"/>
          </a:p>
        </p:txBody>
      </p:sp>
      <p:sp>
        <p:nvSpPr>
          <p:cNvPr id="32" name="Text 29"/>
          <p:cNvSpPr/>
          <p:nvPr/>
        </p:nvSpPr>
        <p:spPr>
          <a:xfrm>
            <a:off x="6507480" y="4343400"/>
            <a:ext cx="2331720" cy="932688"/>
          </a:xfrm>
          <a:prstGeom prst="rect">
            <a:avLst/>
          </a:prstGeom>
          <a:solidFill>
            <a:srgbClr val="FDECEE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-0.10 pp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accuracy change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Baseline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9296400" y="4343400"/>
            <a:ext cx="2331720" cy="932688"/>
          </a:xfrm>
          <a:prstGeom prst="rect">
            <a:avLst/>
          </a:prstGeom>
          <a:solidFill>
            <a:srgbClr val="EAF5E5"/>
          </a:solidFill>
          <a:ln w="12700">
            <a:solidFill>
              <a:srgbClr val="B9C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A7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95.24%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Non-PL total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reduction vs Baseline</a:t>
            </a:r>
            <a:endParaRPr lang="en-US" sz="2400" dirty="0"/>
          </a:p>
        </p:txBody>
      </p:sp>
      <p:sp>
        <p:nvSpPr>
          <p:cNvPr id="34" name="Text 31"/>
          <p:cNvSpPr/>
          <p:nvPr/>
        </p:nvSpPr>
        <p:spPr>
          <a:xfrm>
            <a:off x="746760" y="5568696"/>
            <a:ext cx="10698480" cy="384048"/>
          </a:xfrm>
          <a:prstGeom prst="rect">
            <a:avLst/>
          </a:prstGeom>
          <a:solidFill>
            <a:srgbClr val="F4F8FD"/>
          </a:solidFill>
          <a:ln w="12700">
            <a:solidFill>
              <a:srgbClr val="B9C6D8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00245D"/>
                </a:solidFill>
              </a:rPr>
              <a:t>Abstract message: V3 achieves the best latency-efficiency point, delivering a 2× steady PL latency speedup over V2 while staying within 0.3 pp of V2 accuracy.</a:t>
            </a:r>
            <a:endParaRPr lang="en-US" sz="12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/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LeNet Baseline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1325880" y="3600118"/>
            <a:ext cx="9640904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3C05-D652-00C6-01E3-0A357A152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0FD35A5-3F3C-679A-76CA-4ADB45E5B32D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LeNet?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793365E-46CA-13E4-A58E-DACD71EE7485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768E93F3-4BD0-3807-9474-57D0FCDAE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0C778029-E086-BD1E-1BE6-ADEDD8E39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12" y="1703681"/>
            <a:ext cx="5183613" cy="2937381"/>
          </a:xfrm>
          <a:prstGeom prst="rect">
            <a:avLst/>
          </a:prstGeom>
        </p:spPr>
      </p:pic>
      <p:sp>
        <p:nvSpPr>
          <p:cNvPr id="38" name="Text 5">
            <a:extLst>
              <a:ext uri="{FF2B5EF4-FFF2-40B4-BE49-F238E27FC236}">
                <a16:creationId xmlns:a16="http://schemas.microsoft.com/office/drawing/2014/main" id="{FD125443-6FAF-3B20-4B86-50AF5AC13C4E}"/>
              </a:ext>
            </a:extLst>
          </p:cNvPr>
          <p:cNvSpPr/>
          <p:nvPr/>
        </p:nvSpPr>
        <p:spPr>
          <a:xfrm>
            <a:off x="5541972" y="1403122"/>
            <a:ext cx="1352710" cy="489204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</a:t>
            </a:r>
            <a:endParaRPr lang="en-US" sz="1080" dirty="0"/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812546D9-6828-0561-77F5-F62F23140E4A}"/>
              </a:ext>
            </a:extLst>
          </p:cNvPr>
          <p:cNvSpPr/>
          <p:nvPr/>
        </p:nvSpPr>
        <p:spPr>
          <a:xfrm>
            <a:off x="6894682" y="1403122"/>
            <a:ext cx="1747345" cy="489204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</a:t>
            </a:r>
            <a:endParaRPr lang="en-US" sz="1080" dirty="0"/>
          </a:p>
        </p:txBody>
      </p:sp>
      <p:sp>
        <p:nvSpPr>
          <p:cNvPr id="42" name="Text 7">
            <a:extLst>
              <a:ext uri="{FF2B5EF4-FFF2-40B4-BE49-F238E27FC236}">
                <a16:creationId xmlns:a16="http://schemas.microsoft.com/office/drawing/2014/main" id="{57CF10A1-587C-BF82-8040-C8206CA9F66F}"/>
              </a:ext>
            </a:extLst>
          </p:cNvPr>
          <p:cNvSpPr/>
          <p:nvPr/>
        </p:nvSpPr>
        <p:spPr>
          <a:xfrm>
            <a:off x="8613378" y="1403122"/>
            <a:ext cx="2151760" cy="489204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Parameters</a:t>
            </a:r>
            <a:endParaRPr lang="en-US" sz="1080" dirty="0"/>
          </a:p>
        </p:txBody>
      </p:sp>
      <p:sp>
        <p:nvSpPr>
          <p:cNvPr id="44" name="Text 8">
            <a:extLst>
              <a:ext uri="{FF2B5EF4-FFF2-40B4-BE49-F238E27FC236}">
                <a16:creationId xmlns:a16="http://schemas.microsoft.com/office/drawing/2014/main" id="{BEB60B9E-0DEB-DA8C-E6F3-615138E67E1D}"/>
              </a:ext>
            </a:extLst>
          </p:cNvPr>
          <p:cNvSpPr/>
          <p:nvPr/>
        </p:nvSpPr>
        <p:spPr>
          <a:xfrm>
            <a:off x="10765138" y="1403122"/>
            <a:ext cx="1155112" cy="489204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Shape</a:t>
            </a:r>
            <a:endParaRPr lang="en-US" sz="1080" dirty="0"/>
          </a:p>
        </p:txBody>
      </p:sp>
      <p:sp>
        <p:nvSpPr>
          <p:cNvPr id="46" name="Text 9">
            <a:extLst>
              <a:ext uri="{FF2B5EF4-FFF2-40B4-BE49-F238E27FC236}">
                <a16:creationId xmlns:a16="http://schemas.microsoft.com/office/drawing/2014/main" id="{B7197A5B-E950-0E70-7E69-40A922AAD136}"/>
              </a:ext>
            </a:extLst>
          </p:cNvPr>
          <p:cNvSpPr/>
          <p:nvPr/>
        </p:nvSpPr>
        <p:spPr>
          <a:xfrm>
            <a:off x="5541972" y="1892326"/>
            <a:ext cx="135271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060" dirty="0"/>
          </a:p>
        </p:txBody>
      </p:sp>
      <p:sp>
        <p:nvSpPr>
          <p:cNvPr id="48" name="Text 10">
            <a:extLst>
              <a:ext uri="{FF2B5EF4-FFF2-40B4-BE49-F238E27FC236}">
                <a16:creationId xmlns:a16="http://schemas.microsoft.com/office/drawing/2014/main" id="{F1745398-2026-18A4-A2BC-701B2BD055EF}"/>
              </a:ext>
            </a:extLst>
          </p:cNvPr>
          <p:cNvSpPr/>
          <p:nvPr/>
        </p:nvSpPr>
        <p:spPr>
          <a:xfrm>
            <a:off x="6894682" y="1892326"/>
            <a:ext cx="1747345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060" dirty="0"/>
          </a:p>
        </p:txBody>
      </p:sp>
      <p:sp>
        <p:nvSpPr>
          <p:cNvPr id="50" name="Text 11">
            <a:extLst>
              <a:ext uri="{FF2B5EF4-FFF2-40B4-BE49-F238E27FC236}">
                <a16:creationId xmlns:a16="http://schemas.microsoft.com/office/drawing/2014/main" id="{A5071213-9F81-200A-BE11-A54E55813E83}"/>
              </a:ext>
            </a:extLst>
          </p:cNvPr>
          <p:cNvSpPr/>
          <p:nvPr/>
        </p:nvSpPr>
        <p:spPr>
          <a:xfrm>
            <a:off x="8613378" y="1892326"/>
            <a:ext cx="215176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uint8, 1 channel</a:t>
            </a:r>
            <a:endParaRPr lang="en-US" sz="1060" dirty="0"/>
          </a:p>
        </p:txBody>
      </p:sp>
      <p:sp>
        <p:nvSpPr>
          <p:cNvPr id="52" name="Text 12">
            <a:extLst>
              <a:ext uri="{FF2B5EF4-FFF2-40B4-BE49-F238E27FC236}">
                <a16:creationId xmlns:a16="http://schemas.microsoft.com/office/drawing/2014/main" id="{5CC1D353-8206-5683-D920-325B425A3FC9}"/>
              </a:ext>
            </a:extLst>
          </p:cNvPr>
          <p:cNvSpPr/>
          <p:nvPr/>
        </p:nvSpPr>
        <p:spPr>
          <a:xfrm>
            <a:off x="10765138" y="1892326"/>
            <a:ext cx="1155112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× 28 × 28</a:t>
            </a:r>
            <a:endParaRPr lang="en-US" sz="1060" dirty="0"/>
          </a:p>
        </p:txBody>
      </p:sp>
      <p:sp>
        <p:nvSpPr>
          <p:cNvPr id="54" name="Text 13">
            <a:extLst>
              <a:ext uri="{FF2B5EF4-FFF2-40B4-BE49-F238E27FC236}">
                <a16:creationId xmlns:a16="http://schemas.microsoft.com/office/drawing/2014/main" id="{AC310AC5-EFDA-6637-F9E9-286F9FD11D9C}"/>
              </a:ext>
            </a:extLst>
          </p:cNvPr>
          <p:cNvSpPr/>
          <p:nvPr/>
        </p:nvSpPr>
        <p:spPr>
          <a:xfrm>
            <a:off x="5541972" y="2381530"/>
            <a:ext cx="1352710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1060" dirty="0"/>
          </a:p>
        </p:txBody>
      </p:sp>
      <p:sp>
        <p:nvSpPr>
          <p:cNvPr id="56" name="Text 14">
            <a:extLst>
              <a:ext uri="{FF2B5EF4-FFF2-40B4-BE49-F238E27FC236}">
                <a16:creationId xmlns:a16="http://schemas.microsoft.com/office/drawing/2014/main" id="{9ECC8B3C-1AD7-52ED-9235-D84D64F27A8A}"/>
              </a:ext>
            </a:extLst>
          </p:cNvPr>
          <p:cNvSpPr/>
          <p:nvPr/>
        </p:nvSpPr>
        <p:spPr>
          <a:xfrm>
            <a:off x="6894682" y="2381530"/>
            <a:ext cx="1747345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 conv + ReLU</a:t>
            </a:r>
            <a:endParaRPr lang="en-US" sz="1060" dirty="0"/>
          </a:p>
        </p:txBody>
      </p:sp>
      <p:sp>
        <p:nvSpPr>
          <p:cNvPr id="58" name="Text 15">
            <a:extLst>
              <a:ext uri="{FF2B5EF4-FFF2-40B4-BE49-F238E27FC236}">
                <a16:creationId xmlns:a16="http://schemas.microsoft.com/office/drawing/2014/main" id="{F45339CC-600F-1EED-BDF2-3FDCBF612C68}"/>
              </a:ext>
            </a:extLst>
          </p:cNvPr>
          <p:cNvSpPr/>
          <p:nvPr/>
        </p:nvSpPr>
        <p:spPr>
          <a:xfrm>
            <a:off x="8613378" y="2381530"/>
            <a:ext cx="2151760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filters, 5×5, stride 1, no bias</a:t>
            </a:r>
            <a:endParaRPr lang="en-US" sz="1060" dirty="0"/>
          </a:p>
        </p:txBody>
      </p:sp>
      <p:sp>
        <p:nvSpPr>
          <p:cNvPr id="60" name="Text 16">
            <a:extLst>
              <a:ext uri="{FF2B5EF4-FFF2-40B4-BE49-F238E27FC236}">
                <a16:creationId xmlns:a16="http://schemas.microsoft.com/office/drawing/2014/main" id="{09555EDE-AFAB-BEE3-C99C-7E228FB20ED0}"/>
              </a:ext>
            </a:extLst>
          </p:cNvPr>
          <p:cNvSpPr/>
          <p:nvPr/>
        </p:nvSpPr>
        <p:spPr>
          <a:xfrm>
            <a:off x="10765138" y="2381530"/>
            <a:ext cx="1155112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24 × 24</a:t>
            </a:r>
            <a:endParaRPr lang="en-US" sz="1060" dirty="0"/>
          </a:p>
        </p:txBody>
      </p:sp>
      <p:sp>
        <p:nvSpPr>
          <p:cNvPr id="62" name="Text 17">
            <a:extLst>
              <a:ext uri="{FF2B5EF4-FFF2-40B4-BE49-F238E27FC236}">
                <a16:creationId xmlns:a16="http://schemas.microsoft.com/office/drawing/2014/main" id="{FD7336E3-DA3A-8C52-CC15-4F770BDA1105}"/>
              </a:ext>
            </a:extLst>
          </p:cNvPr>
          <p:cNvSpPr/>
          <p:nvPr/>
        </p:nvSpPr>
        <p:spPr>
          <a:xfrm>
            <a:off x="5541972" y="2870734"/>
            <a:ext cx="135271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</a:t>
            </a:r>
            <a:endParaRPr lang="en-US" sz="1060" dirty="0"/>
          </a:p>
        </p:txBody>
      </p:sp>
      <p:sp>
        <p:nvSpPr>
          <p:cNvPr id="64" name="Text 18">
            <a:extLst>
              <a:ext uri="{FF2B5EF4-FFF2-40B4-BE49-F238E27FC236}">
                <a16:creationId xmlns:a16="http://schemas.microsoft.com/office/drawing/2014/main" id="{71533765-3902-BEFC-748F-4F584C5C66AE}"/>
              </a:ext>
            </a:extLst>
          </p:cNvPr>
          <p:cNvSpPr/>
          <p:nvPr/>
        </p:nvSpPr>
        <p:spPr>
          <a:xfrm>
            <a:off x="6894682" y="2870734"/>
            <a:ext cx="1747345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MaxPool</a:t>
            </a:r>
            <a:endParaRPr lang="en-US" sz="1060" dirty="0"/>
          </a:p>
        </p:txBody>
      </p:sp>
      <p:sp>
        <p:nvSpPr>
          <p:cNvPr id="66" name="Text 19">
            <a:extLst>
              <a:ext uri="{FF2B5EF4-FFF2-40B4-BE49-F238E27FC236}">
                <a16:creationId xmlns:a16="http://schemas.microsoft.com/office/drawing/2014/main" id="{3C560796-2701-D57A-5EBF-18CB14C215CF}"/>
              </a:ext>
            </a:extLst>
          </p:cNvPr>
          <p:cNvSpPr/>
          <p:nvPr/>
        </p:nvSpPr>
        <p:spPr>
          <a:xfrm>
            <a:off x="8613378" y="2870734"/>
            <a:ext cx="215176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2×2, stride 2</a:t>
            </a:r>
            <a:endParaRPr lang="en-US" sz="1060" dirty="0"/>
          </a:p>
        </p:txBody>
      </p:sp>
      <p:sp>
        <p:nvSpPr>
          <p:cNvPr id="68" name="Text 20">
            <a:extLst>
              <a:ext uri="{FF2B5EF4-FFF2-40B4-BE49-F238E27FC236}">
                <a16:creationId xmlns:a16="http://schemas.microsoft.com/office/drawing/2014/main" id="{9118D79D-5C6E-8C3B-8673-BC86763077AE}"/>
              </a:ext>
            </a:extLst>
          </p:cNvPr>
          <p:cNvSpPr/>
          <p:nvPr/>
        </p:nvSpPr>
        <p:spPr>
          <a:xfrm>
            <a:off x="10765138" y="2870734"/>
            <a:ext cx="1155112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12 × 12</a:t>
            </a:r>
            <a:endParaRPr lang="en-US" sz="1060" dirty="0"/>
          </a:p>
        </p:txBody>
      </p:sp>
      <p:sp>
        <p:nvSpPr>
          <p:cNvPr id="70" name="Text 21">
            <a:extLst>
              <a:ext uri="{FF2B5EF4-FFF2-40B4-BE49-F238E27FC236}">
                <a16:creationId xmlns:a16="http://schemas.microsoft.com/office/drawing/2014/main" id="{CDAF8293-2B57-B1EF-E112-F185CBEFB712}"/>
              </a:ext>
            </a:extLst>
          </p:cNvPr>
          <p:cNvSpPr/>
          <p:nvPr/>
        </p:nvSpPr>
        <p:spPr>
          <a:xfrm>
            <a:off x="5541972" y="3359938"/>
            <a:ext cx="1352710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</a:t>
            </a:r>
            <a:endParaRPr lang="en-US" sz="1060" dirty="0"/>
          </a:p>
        </p:txBody>
      </p:sp>
      <p:sp>
        <p:nvSpPr>
          <p:cNvPr id="72" name="Text 22">
            <a:extLst>
              <a:ext uri="{FF2B5EF4-FFF2-40B4-BE49-F238E27FC236}">
                <a16:creationId xmlns:a16="http://schemas.microsoft.com/office/drawing/2014/main" id="{B8409A2F-E8F9-A24D-BBBF-3D3581540B6D}"/>
              </a:ext>
            </a:extLst>
          </p:cNvPr>
          <p:cNvSpPr/>
          <p:nvPr/>
        </p:nvSpPr>
        <p:spPr>
          <a:xfrm>
            <a:off x="6894682" y="3359938"/>
            <a:ext cx="1747345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 conv + ReLU</a:t>
            </a:r>
            <a:endParaRPr lang="en-US" sz="1060" dirty="0"/>
          </a:p>
        </p:txBody>
      </p:sp>
      <p:sp>
        <p:nvSpPr>
          <p:cNvPr id="74" name="Text 23">
            <a:extLst>
              <a:ext uri="{FF2B5EF4-FFF2-40B4-BE49-F238E27FC236}">
                <a16:creationId xmlns:a16="http://schemas.microsoft.com/office/drawing/2014/main" id="{4699A568-0529-ED60-FE5B-735F6EC94B57}"/>
              </a:ext>
            </a:extLst>
          </p:cNvPr>
          <p:cNvSpPr/>
          <p:nvPr/>
        </p:nvSpPr>
        <p:spPr>
          <a:xfrm>
            <a:off x="8613378" y="3359938"/>
            <a:ext cx="2151760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filters, 5×5, stride 1, no bias</a:t>
            </a:r>
            <a:endParaRPr lang="en-US" sz="1060" dirty="0"/>
          </a:p>
        </p:txBody>
      </p:sp>
      <p:sp>
        <p:nvSpPr>
          <p:cNvPr id="76" name="Text 24">
            <a:extLst>
              <a:ext uri="{FF2B5EF4-FFF2-40B4-BE49-F238E27FC236}">
                <a16:creationId xmlns:a16="http://schemas.microsoft.com/office/drawing/2014/main" id="{B69B13CF-AA1F-F134-59AF-27C6FA88449B}"/>
              </a:ext>
            </a:extLst>
          </p:cNvPr>
          <p:cNvSpPr/>
          <p:nvPr/>
        </p:nvSpPr>
        <p:spPr>
          <a:xfrm>
            <a:off x="10765138" y="3359938"/>
            <a:ext cx="1155112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× 8 × 8</a:t>
            </a:r>
            <a:endParaRPr lang="en-US" sz="1060" dirty="0"/>
          </a:p>
        </p:txBody>
      </p:sp>
      <p:sp>
        <p:nvSpPr>
          <p:cNvPr id="78" name="Text 25">
            <a:extLst>
              <a:ext uri="{FF2B5EF4-FFF2-40B4-BE49-F238E27FC236}">
                <a16:creationId xmlns:a16="http://schemas.microsoft.com/office/drawing/2014/main" id="{511C623F-6993-17DA-0396-312A3B750D93}"/>
              </a:ext>
            </a:extLst>
          </p:cNvPr>
          <p:cNvSpPr/>
          <p:nvPr/>
        </p:nvSpPr>
        <p:spPr>
          <a:xfrm>
            <a:off x="5541972" y="3849142"/>
            <a:ext cx="135271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Pool2</a:t>
            </a:r>
            <a:endParaRPr lang="en-US" sz="1060" dirty="0"/>
          </a:p>
        </p:txBody>
      </p:sp>
      <p:sp>
        <p:nvSpPr>
          <p:cNvPr id="80" name="Text 26">
            <a:extLst>
              <a:ext uri="{FF2B5EF4-FFF2-40B4-BE49-F238E27FC236}">
                <a16:creationId xmlns:a16="http://schemas.microsoft.com/office/drawing/2014/main" id="{1BBE6C2A-6B87-B08C-FA67-AE264AE994B5}"/>
              </a:ext>
            </a:extLst>
          </p:cNvPr>
          <p:cNvSpPr/>
          <p:nvPr/>
        </p:nvSpPr>
        <p:spPr>
          <a:xfrm>
            <a:off x="6894682" y="3849142"/>
            <a:ext cx="1747345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MaxPool</a:t>
            </a:r>
            <a:endParaRPr lang="en-US" sz="1060" dirty="0"/>
          </a:p>
        </p:txBody>
      </p:sp>
      <p:sp>
        <p:nvSpPr>
          <p:cNvPr id="82" name="Text 27">
            <a:extLst>
              <a:ext uri="{FF2B5EF4-FFF2-40B4-BE49-F238E27FC236}">
                <a16:creationId xmlns:a16="http://schemas.microsoft.com/office/drawing/2014/main" id="{19243CF3-57B9-885C-6E11-29AE729BE7E9}"/>
              </a:ext>
            </a:extLst>
          </p:cNvPr>
          <p:cNvSpPr/>
          <p:nvPr/>
        </p:nvSpPr>
        <p:spPr>
          <a:xfrm>
            <a:off x="8613378" y="3849142"/>
            <a:ext cx="215176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2×2, stride 2</a:t>
            </a:r>
            <a:endParaRPr lang="en-US" sz="1060" dirty="0"/>
          </a:p>
        </p:txBody>
      </p:sp>
      <p:sp>
        <p:nvSpPr>
          <p:cNvPr id="84" name="Text 28">
            <a:extLst>
              <a:ext uri="{FF2B5EF4-FFF2-40B4-BE49-F238E27FC236}">
                <a16:creationId xmlns:a16="http://schemas.microsoft.com/office/drawing/2014/main" id="{7AF0EDBC-96E8-1C65-7B44-40AB52CCC972}"/>
              </a:ext>
            </a:extLst>
          </p:cNvPr>
          <p:cNvSpPr/>
          <p:nvPr/>
        </p:nvSpPr>
        <p:spPr>
          <a:xfrm>
            <a:off x="10765138" y="3849142"/>
            <a:ext cx="1155112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× 4 × 4</a:t>
            </a:r>
            <a:endParaRPr lang="en-US" sz="1060" dirty="0"/>
          </a:p>
        </p:txBody>
      </p:sp>
      <p:sp>
        <p:nvSpPr>
          <p:cNvPr id="86" name="Text 29">
            <a:extLst>
              <a:ext uri="{FF2B5EF4-FFF2-40B4-BE49-F238E27FC236}">
                <a16:creationId xmlns:a16="http://schemas.microsoft.com/office/drawing/2014/main" id="{76CF6397-8CD2-5642-7997-D04541A7940F}"/>
              </a:ext>
            </a:extLst>
          </p:cNvPr>
          <p:cNvSpPr/>
          <p:nvPr/>
        </p:nvSpPr>
        <p:spPr>
          <a:xfrm>
            <a:off x="5541972" y="4338346"/>
            <a:ext cx="1352710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</a:t>
            </a:r>
            <a:endParaRPr lang="en-US" sz="1060" dirty="0"/>
          </a:p>
        </p:txBody>
      </p:sp>
      <p:sp>
        <p:nvSpPr>
          <p:cNvPr id="88" name="Text 30">
            <a:extLst>
              <a:ext uri="{FF2B5EF4-FFF2-40B4-BE49-F238E27FC236}">
                <a16:creationId xmlns:a16="http://schemas.microsoft.com/office/drawing/2014/main" id="{79732B9B-ECD2-BC7B-C9F6-571DB0A97340}"/>
              </a:ext>
            </a:extLst>
          </p:cNvPr>
          <p:cNvSpPr/>
          <p:nvPr/>
        </p:nvSpPr>
        <p:spPr>
          <a:xfrm>
            <a:off x="6894682" y="4338346"/>
            <a:ext cx="1747345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 connected + ReLU</a:t>
            </a:r>
            <a:endParaRPr lang="en-US" sz="1060" dirty="0"/>
          </a:p>
        </p:txBody>
      </p:sp>
      <p:sp>
        <p:nvSpPr>
          <p:cNvPr id="90" name="Text 31">
            <a:extLst>
              <a:ext uri="{FF2B5EF4-FFF2-40B4-BE49-F238E27FC236}">
                <a16:creationId xmlns:a16="http://schemas.microsoft.com/office/drawing/2014/main" id="{A8B6F3DC-AA42-4519-9D2E-8C83B3E4809D}"/>
              </a:ext>
            </a:extLst>
          </p:cNvPr>
          <p:cNvSpPr/>
          <p:nvPr/>
        </p:nvSpPr>
        <p:spPr>
          <a:xfrm>
            <a:off x="8613378" y="4338346"/>
            <a:ext cx="2151760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→ 10, no bias</a:t>
            </a:r>
            <a:endParaRPr lang="en-US" sz="1060" dirty="0"/>
          </a:p>
        </p:txBody>
      </p:sp>
      <p:sp>
        <p:nvSpPr>
          <p:cNvPr id="92" name="Text 32">
            <a:extLst>
              <a:ext uri="{FF2B5EF4-FFF2-40B4-BE49-F238E27FC236}">
                <a16:creationId xmlns:a16="http://schemas.microsoft.com/office/drawing/2014/main" id="{3EA876E7-26B9-9DC2-4CBB-138FB940B0A1}"/>
              </a:ext>
            </a:extLst>
          </p:cNvPr>
          <p:cNvSpPr/>
          <p:nvPr/>
        </p:nvSpPr>
        <p:spPr>
          <a:xfrm>
            <a:off x="10765138" y="4338346"/>
            <a:ext cx="1155112" cy="489204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logits</a:t>
            </a:r>
            <a:endParaRPr lang="en-US" sz="1060" dirty="0"/>
          </a:p>
        </p:txBody>
      </p:sp>
      <p:sp>
        <p:nvSpPr>
          <p:cNvPr id="94" name="Text 33">
            <a:extLst>
              <a:ext uri="{FF2B5EF4-FFF2-40B4-BE49-F238E27FC236}">
                <a16:creationId xmlns:a16="http://schemas.microsoft.com/office/drawing/2014/main" id="{894CE0F1-9335-E7D5-38FB-FFA0E349A7D9}"/>
              </a:ext>
            </a:extLst>
          </p:cNvPr>
          <p:cNvSpPr/>
          <p:nvPr/>
        </p:nvSpPr>
        <p:spPr>
          <a:xfrm>
            <a:off x="5541972" y="4827550"/>
            <a:ext cx="135271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</a:t>
            </a:r>
            <a:endParaRPr lang="en-US" sz="1060" dirty="0"/>
          </a:p>
        </p:txBody>
      </p:sp>
      <p:sp>
        <p:nvSpPr>
          <p:cNvPr id="96" name="Text 34">
            <a:extLst>
              <a:ext uri="{FF2B5EF4-FFF2-40B4-BE49-F238E27FC236}">
                <a16:creationId xmlns:a16="http://schemas.microsoft.com/office/drawing/2014/main" id="{7651A345-4482-B0CC-C97E-2FCCDF306701}"/>
              </a:ext>
            </a:extLst>
          </p:cNvPr>
          <p:cNvSpPr/>
          <p:nvPr/>
        </p:nvSpPr>
        <p:spPr>
          <a:xfrm>
            <a:off x="6894682" y="4827550"/>
            <a:ext cx="1747345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Argmax</a:t>
            </a:r>
            <a:endParaRPr lang="en-US" sz="1060" dirty="0"/>
          </a:p>
        </p:txBody>
      </p:sp>
      <p:sp>
        <p:nvSpPr>
          <p:cNvPr id="98" name="Text 35">
            <a:extLst>
              <a:ext uri="{FF2B5EF4-FFF2-40B4-BE49-F238E27FC236}">
                <a16:creationId xmlns:a16="http://schemas.microsoft.com/office/drawing/2014/main" id="{5CB66659-3E3D-BD36-718E-872240166615}"/>
              </a:ext>
            </a:extLst>
          </p:cNvPr>
          <p:cNvSpPr/>
          <p:nvPr/>
        </p:nvSpPr>
        <p:spPr>
          <a:xfrm>
            <a:off x="8613378" y="4827550"/>
            <a:ext cx="2151760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max activated logit</a:t>
            </a:r>
            <a:endParaRPr lang="en-US" sz="1060" dirty="0"/>
          </a:p>
        </p:txBody>
      </p:sp>
      <p:sp>
        <p:nvSpPr>
          <p:cNvPr id="100" name="Text 36">
            <a:extLst>
              <a:ext uri="{FF2B5EF4-FFF2-40B4-BE49-F238E27FC236}">
                <a16:creationId xmlns:a16="http://schemas.microsoft.com/office/drawing/2014/main" id="{12FC8552-02C8-FB70-20E5-256FF9BB5C9E}"/>
              </a:ext>
            </a:extLst>
          </p:cNvPr>
          <p:cNvSpPr/>
          <p:nvPr/>
        </p:nvSpPr>
        <p:spPr>
          <a:xfrm>
            <a:off x="10765138" y="4827550"/>
            <a:ext cx="1155112" cy="489204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 0–9</a:t>
            </a:r>
            <a:endParaRPr lang="en-US" sz="1060" dirty="0"/>
          </a:p>
        </p:txBody>
      </p:sp>
    </p:spTree>
    <p:extLst>
      <p:ext uri="{BB962C8B-B14F-4D97-AF65-F5344CB8AC3E}">
        <p14:creationId xmlns:p14="http://schemas.microsoft.com/office/powerpoint/2010/main" val="236096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2ECEB-4FC7-0602-33ED-6A2E50B4C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BB0F1EB-9CE5-9369-9D2C-78B76F2637EE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Data and Weight Setup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D3458D0-4833-1781-7A8E-F59E35C060E0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8AB3B93B-C62C-B79F-2E04-D5DF40EDC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sp>
        <p:nvSpPr>
          <p:cNvPr id="6" name="Text 5">
            <a:extLst>
              <a:ext uri="{FF2B5EF4-FFF2-40B4-BE49-F238E27FC236}">
                <a16:creationId xmlns:a16="http://schemas.microsoft.com/office/drawing/2014/main" id="{3B4AD6EE-9C9D-0C82-3870-21A25805C9BA}"/>
              </a:ext>
            </a:extLst>
          </p:cNvPr>
          <p:cNvSpPr/>
          <p:nvPr/>
        </p:nvSpPr>
        <p:spPr>
          <a:xfrm>
            <a:off x="519764" y="855726"/>
            <a:ext cx="2950312" cy="495300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 File</a:t>
            </a:r>
            <a:endParaRPr lang="en-US" sz="109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6D7E0A8-DFDA-220C-5C53-BC973B855115}"/>
              </a:ext>
            </a:extLst>
          </p:cNvPr>
          <p:cNvSpPr/>
          <p:nvPr/>
        </p:nvSpPr>
        <p:spPr>
          <a:xfrm>
            <a:off x="3470076" y="855726"/>
            <a:ext cx="1966874" cy="495300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Parsed Type</a:t>
            </a:r>
            <a:endParaRPr lang="en-US" sz="109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B272358-A0DE-DAA2-19F2-14CB895C0168}"/>
              </a:ext>
            </a:extLst>
          </p:cNvPr>
          <p:cNvSpPr/>
          <p:nvPr/>
        </p:nvSpPr>
        <p:spPr>
          <a:xfrm>
            <a:off x="5436950" y="855726"/>
            <a:ext cx="3168853" cy="495300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Size</a:t>
            </a:r>
            <a:endParaRPr lang="en-US" sz="109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C2B152E-67E7-BDA2-57CA-C17AA6F937CE}"/>
              </a:ext>
            </a:extLst>
          </p:cNvPr>
          <p:cNvSpPr/>
          <p:nvPr/>
        </p:nvSpPr>
        <p:spPr>
          <a:xfrm>
            <a:off x="8605803" y="855726"/>
            <a:ext cx="2841041" cy="495300"/>
          </a:xfrm>
          <a:prstGeom prst="rect">
            <a:avLst/>
          </a:prstGeom>
          <a:solidFill>
            <a:srgbClr val="00245D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Tensor Shape</a:t>
            </a:r>
            <a:endParaRPr lang="en-US" sz="109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857B4F39-1058-D910-B928-C5E3C3996B09}"/>
              </a:ext>
            </a:extLst>
          </p:cNvPr>
          <p:cNvSpPr/>
          <p:nvPr/>
        </p:nvSpPr>
        <p:spPr>
          <a:xfrm>
            <a:off x="519764" y="1351026"/>
            <a:ext cx="2950312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conv1_arr.h</a:t>
            </a:r>
            <a:endParaRPr lang="en-US" sz="107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D28BA708-DD10-19AC-95D2-B616803D687F}"/>
              </a:ext>
            </a:extLst>
          </p:cNvPr>
          <p:cNvSpPr/>
          <p:nvPr/>
        </p:nvSpPr>
        <p:spPr>
          <a:xfrm>
            <a:off x="3470076" y="1351026"/>
            <a:ext cx="1966874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int8</a:t>
            </a:r>
            <a:endParaRPr lang="en-US" sz="1070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249F0221-81C3-0C92-0DEC-6C7970144A5A}"/>
              </a:ext>
            </a:extLst>
          </p:cNvPr>
          <p:cNvSpPr/>
          <p:nvPr/>
        </p:nvSpPr>
        <p:spPr>
          <a:xfrm>
            <a:off x="5436950" y="1351026"/>
            <a:ext cx="3168853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4×1×5×5 = 100</a:t>
            </a:r>
            <a:endParaRPr lang="en-US" sz="1070" dirty="0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A548B6B7-BB07-E85C-637D-DAE6849242E9}"/>
              </a:ext>
            </a:extLst>
          </p:cNvPr>
          <p:cNvSpPr/>
          <p:nvPr/>
        </p:nvSpPr>
        <p:spPr>
          <a:xfrm>
            <a:off x="8605803" y="1351026"/>
            <a:ext cx="2841041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 × 5 × 5</a:t>
            </a:r>
            <a:endParaRPr lang="en-US" sz="107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F2CF133B-489F-0A28-CDA0-79DF4837BACD}"/>
              </a:ext>
            </a:extLst>
          </p:cNvPr>
          <p:cNvSpPr/>
          <p:nvPr/>
        </p:nvSpPr>
        <p:spPr>
          <a:xfrm>
            <a:off x="519764" y="1846326"/>
            <a:ext cx="2950312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conv2_arr.h</a:t>
            </a:r>
            <a:endParaRPr lang="en-US" sz="1070" dirty="0"/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BFE07A56-FDC9-BA28-2DA7-9CACC08168F1}"/>
              </a:ext>
            </a:extLst>
          </p:cNvPr>
          <p:cNvSpPr/>
          <p:nvPr/>
        </p:nvSpPr>
        <p:spPr>
          <a:xfrm>
            <a:off x="3470076" y="1846326"/>
            <a:ext cx="1966874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int8</a:t>
            </a:r>
            <a:endParaRPr lang="en-US" sz="1070" dirty="0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75D96430-682A-AEA1-9F79-E3443CA87B72}"/>
              </a:ext>
            </a:extLst>
          </p:cNvPr>
          <p:cNvSpPr/>
          <p:nvPr/>
        </p:nvSpPr>
        <p:spPr>
          <a:xfrm>
            <a:off x="5436950" y="1846326"/>
            <a:ext cx="3168853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12×4×5×5 = 1,200</a:t>
            </a:r>
            <a:endParaRPr lang="en-US" sz="1070" dirty="0"/>
          </a:p>
        </p:txBody>
      </p:sp>
      <p:sp>
        <p:nvSpPr>
          <p:cNvPr id="28" name="Text 16">
            <a:extLst>
              <a:ext uri="{FF2B5EF4-FFF2-40B4-BE49-F238E27FC236}">
                <a16:creationId xmlns:a16="http://schemas.microsoft.com/office/drawing/2014/main" id="{0D9DBA19-F2F2-FEB9-F11C-90A474A45762}"/>
              </a:ext>
            </a:extLst>
          </p:cNvPr>
          <p:cNvSpPr/>
          <p:nvPr/>
        </p:nvSpPr>
        <p:spPr>
          <a:xfrm>
            <a:off x="8605803" y="1846326"/>
            <a:ext cx="2841041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× 4 × 5 × 5</a:t>
            </a:r>
            <a:endParaRPr lang="en-US" sz="1070" dirty="0"/>
          </a:p>
        </p:txBody>
      </p:sp>
      <p:sp>
        <p:nvSpPr>
          <p:cNvPr id="30" name="Text 17">
            <a:extLst>
              <a:ext uri="{FF2B5EF4-FFF2-40B4-BE49-F238E27FC236}">
                <a16:creationId xmlns:a16="http://schemas.microsoft.com/office/drawing/2014/main" id="{B76F109E-92F4-718D-45DA-07284D9271A7}"/>
              </a:ext>
            </a:extLst>
          </p:cNvPr>
          <p:cNvSpPr/>
          <p:nvPr/>
        </p:nvSpPr>
        <p:spPr>
          <a:xfrm>
            <a:off x="519764" y="2341626"/>
            <a:ext cx="2950312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fc1_arr.h</a:t>
            </a:r>
            <a:endParaRPr lang="en-US" sz="1070" dirty="0"/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24671356-96C4-FD27-5091-F8D9D9715336}"/>
              </a:ext>
            </a:extLst>
          </p:cNvPr>
          <p:cNvSpPr/>
          <p:nvPr/>
        </p:nvSpPr>
        <p:spPr>
          <a:xfrm>
            <a:off x="3470076" y="2341626"/>
            <a:ext cx="1966874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int8</a:t>
            </a:r>
            <a:endParaRPr lang="en-US" sz="1070" dirty="0"/>
          </a:p>
        </p:txBody>
      </p:sp>
      <p:sp>
        <p:nvSpPr>
          <p:cNvPr id="34" name="Text 19">
            <a:extLst>
              <a:ext uri="{FF2B5EF4-FFF2-40B4-BE49-F238E27FC236}">
                <a16:creationId xmlns:a16="http://schemas.microsoft.com/office/drawing/2014/main" id="{44511B27-BF02-7A96-DC48-EC8C9DE156FF}"/>
              </a:ext>
            </a:extLst>
          </p:cNvPr>
          <p:cNvSpPr/>
          <p:nvPr/>
        </p:nvSpPr>
        <p:spPr>
          <a:xfrm>
            <a:off x="5436950" y="2341626"/>
            <a:ext cx="3168853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10×192 = 1,920</a:t>
            </a:r>
            <a:endParaRPr lang="en-US" sz="1070" dirty="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7AEE8D27-75CC-3311-0F20-66944A70FFA8}"/>
              </a:ext>
            </a:extLst>
          </p:cNvPr>
          <p:cNvSpPr/>
          <p:nvPr/>
        </p:nvSpPr>
        <p:spPr>
          <a:xfrm>
            <a:off x="8605803" y="2341626"/>
            <a:ext cx="2841041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× 192</a:t>
            </a:r>
            <a:endParaRPr lang="en-US" sz="1070" dirty="0"/>
          </a:p>
        </p:txBody>
      </p:sp>
      <p:sp>
        <p:nvSpPr>
          <p:cNvPr id="41" name="Text 21">
            <a:extLst>
              <a:ext uri="{FF2B5EF4-FFF2-40B4-BE49-F238E27FC236}">
                <a16:creationId xmlns:a16="http://schemas.microsoft.com/office/drawing/2014/main" id="{BBD3989F-A9D2-6D01-51E8-09E43E0AC695}"/>
              </a:ext>
            </a:extLst>
          </p:cNvPr>
          <p:cNvSpPr/>
          <p:nvPr/>
        </p:nvSpPr>
        <p:spPr>
          <a:xfrm>
            <a:off x="519764" y="2836926"/>
            <a:ext cx="2950312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test_images_arr.h</a:t>
            </a:r>
            <a:endParaRPr lang="en-US" sz="1070" dirty="0"/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6A3B25AD-A055-C18D-E18F-1664A4A830FA}"/>
              </a:ext>
            </a:extLst>
          </p:cNvPr>
          <p:cNvSpPr/>
          <p:nvPr/>
        </p:nvSpPr>
        <p:spPr>
          <a:xfrm>
            <a:off x="3470076" y="2836926"/>
            <a:ext cx="1966874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uint8</a:t>
            </a:r>
            <a:endParaRPr lang="en-US" sz="1070" dirty="0"/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ED50FBE8-2CE6-A08F-1EA7-E743E47F6A09}"/>
              </a:ext>
            </a:extLst>
          </p:cNvPr>
          <p:cNvSpPr/>
          <p:nvPr/>
        </p:nvSpPr>
        <p:spPr>
          <a:xfrm>
            <a:off x="5436950" y="2836926"/>
            <a:ext cx="3168853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N×28×28</a:t>
            </a:r>
            <a:endParaRPr lang="en-US" sz="1070" dirty="0"/>
          </a:p>
        </p:txBody>
      </p:sp>
      <p:sp>
        <p:nvSpPr>
          <p:cNvPr id="53" name="Text 24">
            <a:extLst>
              <a:ext uri="{FF2B5EF4-FFF2-40B4-BE49-F238E27FC236}">
                <a16:creationId xmlns:a16="http://schemas.microsoft.com/office/drawing/2014/main" id="{FEA6A2E8-47C5-4272-D940-DEB99F554077}"/>
              </a:ext>
            </a:extLst>
          </p:cNvPr>
          <p:cNvSpPr/>
          <p:nvPr/>
        </p:nvSpPr>
        <p:spPr>
          <a:xfrm>
            <a:off x="8605803" y="2836926"/>
            <a:ext cx="2841041" cy="495300"/>
          </a:xfrm>
          <a:prstGeom prst="rect">
            <a:avLst/>
          </a:prstGeom>
          <a:solidFill>
            <a:srgbClr val="F5F7FA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× 28 × 28</a:t>
            </a:r>
            <a:endParaRPr lang="en-US" sz="1070" dirty="0"/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4B756A5C-4F59-8BDC-5ACC-9800DD584FEE}"/>
              </a:ext>
            </a:extLst>
          </p:cNvPr>
          <p:cNvSpPr/>
          <p:nvPr/>
        </p:nvSpPr>
        <p:spPr>
          <a:xfrm>
            <a:off x="519764" y="3332226"/>
            <a:ext cx="2950312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test_labels_arr.h</a:t>
            </a:r>
            <a:endParaRPr lang="en-US" sz="1070" dirty="0"/>
          </a:p>
        </p:txBody>
      </p:sp>
      <p:sp>
        <p:nvSpPr>
          <p:cNvPr id="61" name="Text 26">
            <a:extLst>
              <a:ext uri="{FF2B5EF4-FFF2-40B4-BE49-F238E27FC236}">
                <a16:creationId xmlns:a16="http://schemas.microsoft.com/office/drawing/2014/main" id="{17471E3D-AB8C-82EC-4D05-854B3E464CB9}"/>
              </a:ext>
            </a:extLst>
          </p:cNvPr>
          <p:cNvSpPr/>
          <p:nvPr/>
        </p:nvSpPr>
        <p:spPr>
          <a:xfrm>
            <a:off x="3470076" y="3332226"/>
            <a:ext cx="1966874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uint8</a:t>
            </a:r>
            <a:endParaRPr lang="en-US" sz="1070" dirty="0"/>
          </a:p>
        </p:txBody>
      </p:sp>
      <p:sp>
        <p:nvSpPr>
          <p:cNvPr id="65" name="Text 27">
            <a:extLst>
              <a:ext uri="{FF2B5EF4-FFF2-40B4-BE49-F238E27FC236}">
                <a16:creationId xmlns:a16="http://schemas.microsoft.com/office/drawing/2014/main" id="{3253776A-A533-4CB6-416D-EE9D6DE95DBA}"/>
              </a:ext>
            </a:extLst>
          </p:cNvPr>
          <p:cNvSpPr/>
          <p:nvPr/>
        </p:nvSpPr>
        <p:spPr>
          <a:xfrm>
            <a:off x="5436950" y="3332226"/>
            <a:ext cx="3168853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labels</a:t>
            </a:r>
            <a:endParaRPr lang="en-US" sz="1070" dirty="0"/>
          </a:p>
        </p:txBody>
      </p:sp>
      <p:sp>
        <p:nvSpPr>
          <p:cNvPr id="69" name="Text 28">
            <a:extLst>
              <a:ext uri="{FF2B5EF4-FFF2-40B4-BE49-F238E27FC236}">
                <a16:creationId xmlns:a16="http://schemas.microsoft.com/office/drawing/2014/main" id="{3D67FE91-D348-BFAB-DABC-B3A14098EB36}"/>
              </a:ext>
            </a:extLst>
          </p:cNvPr>
          <p:cNvSpPr/>
          <p:nvPr/>
        </p:nvSpPr>
        <p:spPr>
          <a:xfrm>
            <a:off x="8605803" y="3332226"/>
            <a:ext cx="2841041" cy="495300"/>
          </a:xfrm>
          <a:prstGeom prst="rect">
            <a:avLst/>
          </a:prstGeom>
          <a:solidFill>
            <a:srgbClr val="FFFFFF"/>
          </a:solidFill>
          <a:ln w="7620">
            <a:solidFill>
              <a:srgbClr val="DDE4EE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1070" dirty="0"/>
          </a:p>
        </p:txBody>
      </p:sp>
      <p:sp>
        <p:nvSpPr>
          <p:cNvPr id="73" name="Text 5">
            <a:extLst>
              <a:ext uri="{FF2B5EF4-FFF2-40B4-BE49-F238E27FC236}">
                <a16:creationId xmlns:a16="http://schemas.microsoft.com/office/drawing/2014/main" id="{9C71560C-C270-A037-870F-283C196BEE76}"/>
              </a:ext>
            </a:extLst>
          </p:cNvPr>
          <p:cNvSpPr/>
          <p:nvPr/>
        </p:nvSpPr>
        <p:spPr>
          <a:xfrm>
            <a:off x="822960" y="4465320"/>
            <a:ext cx="960120" cy="640080"/>
          </a:xfrm>
          <a:prstGeom prst="rect">
            <a:avLst/>
          </a:prstGeom>
          <a:solidFill>
            <a:srgbClr val="EAF2FB"/>
          </a:solidFill>
          <a:ln w="12700">
            <a:solidFill>
              <a:srgbClr val="A9C4D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28×28</a:t>
            </a:r>
            <a:endParaRPr lang="en-US" sz="1050" dirty="0"/>
          </a:p>
        </p:txBody>
      </p:sp>
      <p:sp>
        <p:nvSpPr>
          <p:cNvPr id="77" name="Text 6">
            <a:extLst>
              <a:ext uri="{FF2B5EF4-FFF2-40B4-BE49-F238E27FC236}">
                <a16:creationId xmlns:a16="http://schemas.microsoft.com/office/drawing/2014/main" id="{43AEBBBF-8688-A5DD-9762-9C6BDE6895B6}"/>
              </a:ext>
            </a:extLst>
          </p:cNvPr>
          <p:cNvSpPr/>
          <p:nvPr/>
        </p:nvSpPr>
        <p:spPr>
          <a:xfrm>
            <a:off x="2148840" y="4465320"/>
            <a:ext cx="1051560" cy="640080"/>
          </a:xfrm>
          <a:prstGeom prst="rect">
            <a:avLst/>
          </a:prstGeom>
          <a:solidFill>
            <a:srgbClr val="FFF9E8"/>
          </a:solidFill>
          <a:ln w="12700">
            <a:solidFill>
              <a:srgbClr val="D5B75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ReLU</a:t>
            </a:r>
            <a:endParaRPr lang="en-US" sz="1050" dirty="0"/>
          </a:p>
        </p:txBody>
      </p:sp>
      <p:sp>
        <p:nvSpPr>
          <p:cNvPr id="81" name="Text 7">
            <a:extLst>
              <a:ext uri="{FF2B5EF4-FFF2-40B4-BE49-F238E27FC236}">
                <a16:creationId xmlns:a16="http://schemas.microsoft.com/office/drawing/2014/main" id="{FFF7847D-935B-5089-9D9B-047CF60174E7}"/>
              </a:ext>
            </a:extLst>
          </p:cNvPr>
          <p:cNvSpPr/>
          <p:nvPr/>
        </p:nvSpPr>
        <p:spPr>
          <a:xfrm>
            <a:off x="3566160" y="4465320"/>
            <a:ext cx="914400" cy="640080"/>
          </a:xfrm>
          <a:prstGeom prst="rect">
            <a:avLst/>
          </a:prstGeom>
          <a:solidFill>
            <a:srgbClr val="F3F5F8"/>
          </a:solidFill>
          <a:ln w="12700">
            <a:solidFill>
              <a:srgbClr val="B3BC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</a:t>
            </a:r>
            <a:endParaRPr lang="en-US" sz="1050" dirty="0"/>
          </a:p>
        </p:txBody>
      </p:sp>
      <p:sp>
        <p:nvSpPr>
          <p:cNvPr id="85" name="Text 8">
            <a:extLst>
              <a:ext uri="{FF2B5EF4-FFF2-40B4-BE49-F238E27FC236}">
                <a16:creationId xmlns:a16="http://schemas.microsoft.com/office/drawing/2014/main" id="{9EC6EAEC-B8EB-0E63-216E-FBDFE4AB80AA}"/>
              </a:ext>
            </a:extLst>
          </p:cNvPr>
          <p:cNvSpPr/>
          <p:nvPr/>
        </p:nvSpPr>
        <p:spPr>
          <a:xfrm>
            <a:off x="4846320" y="4465320"/>
            <a:ext cx="1051560" cy="640080"/>
          </a:xfrm>
          <a:prstGeom prst="rect">
            <a:avLst/>
          </a:prstGeom>
          <a:solidFill>
            <a:srgbClr val="FFF9E8"/>
          </a:solidFill>
          <a:ln w="12700">
            <a:solidFill>
              <a:srgbClr val="D5B75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ReLU</a:t>
            </a:r>
            <a:endParaRPr lang="en-US" sz="1050" dirty="0"/>
          </a:p>
        </p:txBody>
      </p:sp>
      <p:sp>
        <p:nvSpPr>
          <p:cNvPr id="89" name="Text 9">
            <a:extLst>
              <a:ext uri="{FF2B5EF4-FFF2-40B4-BE49-F238E27FC236}">
                <a16:creationId xmlns:a16="http://schemas.microsoft.com/office/drawing/2014/main" id="{EF4EA4E8-F9B9-4594-2784-409C996D381E}"/>
              </a:ext>
            </a:extLst>
          </p:cNvPr>
          <p:cNvSpPr/>
          <p:nvPr/>
        </p:nvSpPr>
        <p:spPr>
          <a:xfrm>
            <a:off x="6263640" y="4465320"/>
            <a:ext cx="914400" cy="640080"/>
          </a:xfrm>
          <a:prstGeom prst="rect">
            <a:avLst/>
          </a:prstGeom>
          <a:solidFill>
            <a:srgbClr val="F3F5F8"/>
          </a:solidFill>
          <a:ln w="12700">
            <a:solidFill>
              <a:srgbClr val="B3BC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Pool2</a:t>
            </a:r>
            <a:endParaRPr lang="en-US" sz="1050" dirty="0"/>
          </a:p>
        </p:txBody>
      </p:sp>
      <p:sp>
        <p:nvSpPr>
          <p:cNvPr id="93" name="Text 10">
            <a:extLst>
              <a:ext uri="{FF2B5EF4-FFF2-40B4-BE49-F238E27FC236}">
                <a16:creationId xmlns:a16="http://schemas.microsoft.com/office/drawing/2014/main" id="{946EA473-D9B0-6DC8-8076-2D99A1EEF8BE}"/>
              </a:ext>
            </a:extLst>
          </p:cNvPr>
          <p:cNvSpPr/>
          <p:nvPr/>
        </p:nvSpPr>
        <p:spPr>
          <a:xfrm>
            <a:off x="7543800" y="4465320"/>
            <a:ext cx="960120" cy="640080"/>
          </a:xfrm>
          <a:prstGeom prst="rect">
            <a:avLst/>
          </a:prstGeom>
          <a:solidFill>
            <a:srgbClr val="EAF2FB"/>
          </a:solidFill>
          <a:ln w="12700">
            <a:solidFill>
              <a:srgbClr val="A9C4D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Flatten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</a:t>
            </a:r>
            <a:endParaRPr lang="en-US" sz="1050" dirty="0"/>
          </a:p>
        </p:txBody>
      </p:sp>
      <p:sp>
        <p:nvSpPr>
          <p:cNvPr id="97" name="Text 11">
            <a:extLst>
              <a:ext uri="{FF2B5EF4-FFF2-40B4-BE49-F238E27FC236}">
                <a16:creationId xmlns:a16="http://schemas.microsoft.com/office/drawing/2014/main" id="{59AF57FF-CC35-1E87-B813-CF89CB71053E}"/>
              </a:ext>
            </a:extLst>
          </p:cNvPr>
          <p:cNvSpPr/>
          <p:nvPr/>
        </p:nvSpPr>
        <p:spPr>
          <a:xfrm>
            <a:off x="8869680" y="4465320"/>
            <a:ext cx="914400" cy="640080"/>
          </a:xfrm>
          <a:prstGeom prst="rect">
            <a:avLst/>
          </a:prstGeom>
          <a:solidFill>
            <a:srgbClr val="EAF6E4"/>
          </a:solidFill>
          <a:ln w="12700">
            <a:solidFill>
              <a:srgbClr val="7EAD6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50" dirty="0"/>
          </a:p>
        </p:txBody>
      </p:sp>
      <p:sp>
        <p:nvSpPr>
          <p:cNvPr id="101" name="Text 12">
            <a:extLst>
              <a:ext uri="{FF2B5EF4-FFF2-40B4-BE49-F238E27FC236}">
                <a16:creationId xmlns:a16="http://schemas.microsoft.com/office/drawing/2014/main" id="{60E72F67-6464-1A83-E0D0-B004501BB7B0}"/>
              </a:ext>
            </a:extLst>
          </p:cNvPr>
          <p:cNvSpPr/>
          <p:nvPr/>
        </p:nvSpPr>
        <p:spPr>
          <a:xfrm>
            <a:off x="10149840" y="4465320"/>
            <a:ext cx="960120" cy="640080"/>
          </a:xfrm>
          <a:prstGeom prst="rect">
            <a:avLst/>
          </a:prstGeom>
          <a:solidFill>
            <a:srgbClr val="EAF6E4"/>
          </a:solidFill>
          <a:ln w="12700">
            <a:solidFill>
              <a:srgbClr val="7EAD6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Argmax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0–9</a:t>
            </a:r>
            <a:endParaRPr lang="en-US" sz="1050" dirty="0"/>
          </a:p>
        </p:txBody>
      </p:sp>
      <p:sp>
        <p:nvSpPr>
          <p:cNvPr id="103" name="Shape 13">
            <a:extLst>
              <a:ext uri="{FF2B5EF4-FFF2-40B4-BE49-F238E27FC236}">
                <a16:creationId xmlns:a16="http://schemas.microsoft.com/office/drawing/2014/main" id="{B5A97CAD-A464-390E-BA68-E9DCC412335E}"/>
              </a:ext>
            </a:extLst>
          </p:cNvPr>
          <p:cNvSpPr/>
          <p:nvPr/>
        </p:nvSpPr>
        <p:spPr>
          <a:xfrm>
            <a:off x="181051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" name="Shape 14">
            <a:extLst>
              <a:ext uri="{FF2B5EF4-FFF2-40B4-BE49-F238E27FC236}">
                <a16:creationId xmlns:a16="http://schemas.microsoft.com/office/drawing/2014/main" id="{DD941D18-6CB0-4FDE-6150-489348B51BCF}"/>
              </a:ext>
            </a:extLst>
          </p:cNvPr>
          <p:cNvSpPr/>
          <p:nvPr/>
        </p:nvSpPr>
        <p:spPr>
          <a:xfrm>
            <a:off x="322783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" name="Shape 15">
            <a:extLst>
              <a:ext uri="{FF2B5EF4-FFF2-40B4-BE49-F238E27FC236}">
                <a16:creationId xmlns:a16="http://schemas.microsoft.com/office/drawing/2014/main" id="{CDC3DC1A-C293-2016-2F80-A3C58E51B5EF}"/>
              </a:ext>
            </a:extLst>
          </p:cNvPr>
          <p:cNvSpPr/>
          <p:nvPr/>
        </p:nvSpPr>
        <p:spPr>
          <a:xfrm>
            <a:off x="450799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9" name="Shape 16">
            <a:extLst>
              <a:ext uri="{FF2B5EF4-FFF2-40B4-BE49-F238E27FC236}">
                <a16:creationId xmlns:a16="http://schemas.microsoft.com/office/drawing/2014/main" id="{AFF07E44-8686-BA61-E8B9-914DC7EBAC14}"/>
              </a:ext>
            </a:extLst>
          </p:cNvPr>
          <p:cNvSpPr/>
          <p:nvPr/>
        </p:nvSpPr>
        <p:spPr>
          <a:xfrm>
            <a:off x="592531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1" name="Shape 17">
            <a:extLst>
              <a:ext uri="{FF2B5EF4-FFF2-40B4-BE49-F238E27FC236}">
                <a16:creationId xmlns:a16="http://schemas.microsoft.com/office/drawing/2014/main" id="{CB51E53D-B3A9-5AE9-7756-E9FF283EA9C9}"/>
              </a:ext>
            </a:extLst>
          </p:cNvPr>
          <p:cNvSpPr/>
          <p:nvPr/>
        </p:nvSpPr>
        <p:spPr>
          <a:xfrm>
            <a:off x="720547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" name="Shape 18">
            <a:extLst>
              <a:ext uri="{FF2B5EF4-FFF2-40B4-BE49-F238E27FC236}">
                <a16:creationId xmlns:a16="http://schemas.microsoft.com/office/drawing/2014/main" id="{54F1E723-1944-6B1E-DA59-1DB9BE05C5A8}"/>
              </a:ext>
            </a:extLst>
          </p:cNvPr>
          <p:cNvSpPr/>
          <p:nvPr/>
        </p:nvSpPr>
        <p:spPr>
          <a:xfrm>
            <a:off x="853135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5" name="Shape 19">
            <a:extLst>
              <a:ext uri="{FF2B5EF4-FFF2-40B4-BE49-F238E27FC236}">
                <a16:creationId xmlns:a16="http://schemas.microsoft.com/office/drawing/2014/main" id="{17B3C843-403F-F550-7162-B1C6574FB47B}"/>
              </a:ext>
            </a:extLst>
          </p:cNvPr>
          <p:cNvSpPr/>
          <p:nvPr/>
        </p:nvSpPr>
        <p:spPr>
          <a:xfrm>
            <a:off x="9811512" y="4785360"/>
            <a:ext cx="292608" cy="0"/>
          </a:xfrm>
          <a:prstGeom prst="line">
            <a:avLst/>
          </a:prstGeom>
          <a:noFill/>
          <a:ln w="2159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650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F052D-7263-DF87-7C73-7A4BF818D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D472BC7-C959-1431-2904-244D0D2B493B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PL Architecture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5716EEB-EAB3-F448-9654-998B3EC66D8A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56BBF2D0-C96A-B772-EB83-660802E6F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6F6C567-6AA8-D321-DEAE-05C30C852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6" y="869622"/>
            <a:ext cx="9246268" cy="557689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1A25A9A-7988-F755-8DC8-94E4846ED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063" y="2265766"/>
            <a:ext cx="3125102" cy="1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32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4415E-19A5-FE2F-FF35-84FEC0144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18A6226-40AF-83BF-6D90-A9DB65206EBD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PL Result and Block Design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24C9657-DE40-D710-BA6D-F90EFA5AABAE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19757820-C858-F797-97C1-F95B10149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6543A4E-47E8-3BBC-9C79-85A4D48EE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" y="761359"/>
            <a:ext cx="3509305" cy="563943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36F913F-0753-083C-E551-DAA5DC9E4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1793" y="841721"/>
            <a:ext cx="8863664" cy="542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8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0BCE2-E621-AFAE-28BF-4B3E0EFE1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852AF93-1ECF-736C-CDD2-FCA85CBCB771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Block Design Analysis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11FDC36-91C5-2C9D-4FAA-1C8E532D31C2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A299A572-6A0D-738F-EADC-93EAE904F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DE685B8-9457-9C76-F437-D1D01DADF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060" y="1015603"/>
            <a:ext cx="3357532" cy="319997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6712501-B0E2-FE63-4896-8EDF2222D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60" y="4561353"/>
            <a:ext cx="11636212" cy="152107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36682B5-8E82-DF7A-5BC2-7D322FA23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9709" y="853778"/>
            <a:ext cx="8573091" cy="35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44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433F-388F-091A-CC8A-1693AC00D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BD05E45-32A0-CD53-C72B-98DE8512991D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PS Result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4549CF5-81E4-4CED-6AAB-D8F10A59F39A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BB72C8B8-EA79-A2E2-B518-191B0B7DA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24C828F-69B7-3426-B7C4-BAEE46C26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36" y="774634"/>
            <a:ext cx="3814011" cy="5618603"/>
          </a:xfrm>
          <a:prstGeom prst="rect">
            <a:avLst/>
          </a:prstGeom>
        </p:spPr>
      </p:pic>
      <p:sp>
        <p:nvSpPr>
          <p:cNvPr id="11" name="Text 10">
            <a:extLst>
              <a:ext uri="{FF2B5EF4-FFF2-40B4-BE49-F238E27FC236}">
                <a16:creationId xmlns:a16="http://schemas.microsoft.com/office/drawing/2014/main" id="{6507E6AD-E434-AE7C-1B06-47E41E564B59}"/>
              </a:ext>
            </a:extLst>
          </p:cNvPr>
          <p:cNvSpPr/>
          <p:nvPr/>
        </p:nvSpPr>
        <p:spPr>
          <a:xfrm>
            <a:off x="5592397" y="840736"/>
            <a:ext cx="1248999" cy="274320"/>
          </a:xfrm>
          <a:prstGeom prst="rect">
            <a:avLst/>
          </a:prstGeom>
          <a:solidFill>
            <a:srgbClr val="00245D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</a:t>
            </a:r>
            <a:endParaRPr lang="en-US" sz="9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6112E71-D7D0-C189-FD06-8FE05BF8D879}"/>
              </a:ext>
            </a:extLst>
          </p:cNvPr>
          <p:cNvSpPr/>
          <p:nvPr/>
        </p:nvSpPr>
        <p:spPr>
          <a:xfrm>
            <a:off x="6841396" y="840736"/>
            <a:ext cx="1852682" cy="274320"/>
          </a:xfrm>
          <a:prstGeom prst="rect">
            <a:avLst/>
          </a:prstGeom>
          <a:solidFill>
            <a:srgbClr val="00245D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Arty Z7 Board</a:t>
            </a:r>
            <a:endParaRPr lang="en-US" sz="9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ED291A4B-8EDC-AAD2-02E4-1B24873713D5}"/>
              </a:ext>
            </a:extLst>
          </p:cNvPr>
          <p:cNvSpPr/>
          <p:nvPr/>
        </p:nvSpPr>
        <p:spPr>
          <a:xfrm>
            <a:off x="8694078" y="840736"/>
            <a:ext cx="1873498" cy="274320"/>
          </a:xfrm>
          <a:prstGeom prst="rect">
            <a:avLst/>
          </a:prstGeom>
          <a:solidFill>
            <a:srgbClr val="00245D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RTL Simulation</a:t>
            </a:r>
            <a:endParaRPr lang="en-US" sz="9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D2589D43-24F0-735D-5FF2-5ADB59F67DE5}"/>
              </a:ext>
            </a:extLst>
          </p:cNvPr>
          <p:cNvSpPr/>
          <p:nvPr/>
        </p:nvSpPr>
        <p:spPr>
          <a:xfrm>
            <a:off x="5592397" y="1115056"/>
            <a:ext cx="1248999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Images</a:t>
            </a:r>
            <a:endParaRPr lang="en-US" sz="83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5A9A960E-6A20-2DF0-7A03-A1A262F02574}"/>
              </a:ext>
            </a:extLst>
          </p:cNvPr>
          <p:cNvSpPr/>
          <p:nvPr/>
        </p:nvSpPr>
        <p:spPr>
          <a:xfrm>
            <a:off x="6841396" y="1115056"/>
            <a:ext cx="1852682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 images</a:t>
            </a:r>
            <a:endParaRPr lang="en-US" sz="830" dirty="0"/>
          </a:p>
        </p:txBody>
      </p:sp>
      <p:sp>
        <p:nvSpPr>
          <p:cNvPr id="22" name="Text 15">
            <a:extLst>
              <a:ext uri="{FF2B5EF4-FFF2-40B4-BE49-F238E27FC236}">
                <a16:creationId xmlns:a16="http://schemas.microsoft.com/office/drawing/2014/main" id="{05F4E753-F694-E3AC-5C44-DE232EFD7412}"/>
              </a:ext>
            </a:extLst>
          </p:cNvPr>
          <p:cNvSpPr/>
          <p:nvPr/>
        </p:nvSpPr>
        <p:spPr>
          <a:xfrm>
            <a:off x="8694078" y="1115056"/>
            <a:ext cx="1873498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 images</a:t>
            </a:r>
            <a:endParaRPr lang="en-US" sz="830" dirty="0"/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EC087445-D329-6DFB-4347-C8BC08E50B24}"/>
              </a:ext>
            </a:extLst>
          </p:cNvPr>
          <p:cNvSpPr/>
          <p:nvPr/>
        </p:nvSpPr>
        <p:spPr>
          <a:xfrm>
            <a:off x="5592397" y="1389376"/>
            <a:ext cx="1248999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830" dirty="0"/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C0ECA56F-AAFB-2BC4-1501-559C62CBF44B}"/>
              </a:ext>
            </a:extLst>
          </p:cNvPr>
          <p:cNvSpPr/>
          <p:nvPr/>
        </p:nvSpPr>
        <p:spPr>
          <a:xfrm>
            <a:off x="6841396" y="1389376"/>
            <a:ext cx="1852682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98.40%</a:t>
            </a:r>
            <a:endParaRPr lang="en-US" sz="830" dirty="0">
              <a:solidFill>
                <a:srgbClr val="FF0000"/>
              </a:solidFill>
            </a:endParaRPr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FAD98762-6051-0913-392F-2ABC87832E1C}"/>
              </a:ext>
            </a:extLst>
          </p:cNvPr>
          <p:cNvSpPr/>
          <p:nvPr/>
        </p:nvSpPr>
        <p:spPr>
          <a:xfrm>
            <a:off x="8694078" y="1389376"/>
            <a:ext cx="1873498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98.60%</a:t>
            </a:r>
            <a:endParaRPr lang="en-US" sz="830" dirty="0"/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3EEBA7A3-986F-4E63-B3FD-C8B8814A678F}"/>
              </a:ext>
            </a:extLst>
          </p:cNvPr>
          <p:cNvSpPr/>
          <p:nvPr/>
        </p:nvSpPr>
        <p:spPr>
          <a:xfrm>
            <a:off x="5592397" y="1663696"/>
            <a:ext cx="1248999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/ Wrong</a:t>
            </a:r>
            <a:endParaRPr lang="en-US" sz="830" dirty="0"/>
          </a:p>
        </p:txBody>
      </p:sp>
      <p:sp>
        <p:nvSpPr>
          <p:cNvPr id="32" name="Text 20">
            <a:extLst>
              <a:ext uri="{FF2B5EF4-FFF2-40B4-BE49-F238E27FC236}">
                <a16:creationId xmlns:a16="http://schemas.microsoft.com/office/drawing/2014/main" id="{FBAB4AAA-50F1-0E82-30E4-338BF72B4EEF}"/>
              </a:ext>
            </a:extLst>
          </p:cNvPr>
          <p:cNvSpPr/>
          <p:nvPr/>
        </p:nvSpPr>
        <p:spPr>
          <a:xfrm>
            <a:off x="6841396" y="1663696"/>
            <a:ext cx="1852682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984 / 16</a:t>
            </a:r>
            <a:endParaRPr lang="en-US" sz="830" dirty="0">
              <a:solidFill>
                <a:srgbClr val="FF0000"/>
              </a:solidFill>
            </a:endParaRPr>
          </a:p>
        </p:txBody>
      </p:sp>
      <p:sp>
        <p:nvSpPr>
          <p:cNvPr id="34" name="Text 21">
            <a:extLst>
              <a:ext uri="{FF2B5EF4-FFF2-40B4-BE49-F238E27FC236}">
                <a16:creationId xmlns:a16="http://schemas.microsoft.com/office/drawing/2014/main" id="{459A69B7-596E-5991-F793-3D04CB5883D5}"/>
              </a:ext>
            </a:extLst>
          </p:cNvPr>
          <p:cNvSpPr/>
          <p:nvPr/>
        </p:nvSpPr>
        <p:spPr>
          <a:xfrm>
            <a:off x="8694078" y="1663696"/>
            <a:ext cx="1873498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986 / 14</a:t>
            </a:r>
            <a:endParaRPr lang="en-US" sz="830" dirty="0"/>
          </a:p>
        </p:txBody>
      </p:sp>
      <p:sp>
        <p:nvSpPr>
          <p:cNvPr id="36" name="Text 22">
            <a:extLst>
              <a:ext uri="{FF2B5EF4-FFF2-40B4-BE49-F238E27FC236}">
                <a16:creationId xmlns:a16="http://schemas.microsoft.com/office/drawing/2014/main" id="{5C25E9DD-9D5D-9B10-008A-8F973F56CEC8}"/>
              </a:ext>
            </a:extLst>
          </p:cNvPr>
          <p:cNvSpPr/>
          <p:nvPr/>
        </p:nvSpPr>
        <p:spPr>
          <a:xfrm>
            <a:off x="5592397" y="1938016"/>
            <a:ext cx="1248999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Clock</a:t>
            </a:r>
            <a:endParaRPr lang="en-US" sz="830" dirty="0"/>
          </a:p>
        </p:txBody>
      </p:sp>
      <p:sp>
        <p:nvSpPr>
          <p:cNvPr id="38" name="Text 23">
            <a:extLst>
              <a:ext uri="{FF2B5EF4-FFF2-40B4-BE49-F238E27FC236}">
                <a16:creationId xmlns:a16="http://schemas.microsoft.com/office/drawing/2014/main" id="{CAD366B4-91FE-78DD-752B-CE613BA78843}"/>
              </a:ext>
            </a:extLst>
          </p:cNvPr>
          <p:cNvSpPr/>
          <p:nvPr/>
        </p:nvSpPr>
        <p:spPr>
          <a:xfrm>
            <a:off x="6841396" y="1938016"/>
            <a:ext cx="1852682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MHz</a:t>
            </a:r>
            <a:endParaRPr lang="en-US" sz="830" dirty="0"/>
          </a:p>
        </p:txBody>
      </p:sp>
      <p:sp>
        <p:nvSpPr>
          <p:cNvPr id="40" name="Text 24">
            <a:extLst>
              <a:ext uri="{FF2B5EF4-FFF2-40B4-BE49-F238E27FC236}">
                <a16:creationId xmlns:a16="http://schemas.microsoft.com/office/drawing/2014/main" id="{71BC3327-A523-F555-3942-9A588276F255}"/>
              </a:ext>
            </a:extLst>
          </p:cNvPr>
          <p:cNvSpPr/>
          <p:nvPr/>
        </p:nvSpPr>
        <p:spPr>
          <a:xfrm>
            <a:off x="8694078" y="1938016"/>
            <a:ext cx="1873498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MHz</a:t>
            </a:r>
            <a:endParaRPr lang="en-US" sz="830" dirty="0"/>
          </a:p>
        </p:txBody>
      </p:sp>
      <p:sp>
        <p:nvSpPr>
          <p:cNvPr id="42" name="Text 25">
            <a:extLst>
              <a:ext uri="{FF2B5EF4-FFF2-40B4-BE49-F238E27FC236}">
                <a16:creationId xmlns:a16="http://schemas.microsoft.com/office/drawing/2014/main" id="{238D49B1-4C1D-8DC4-897B-8F95C5366416}"/>
              </a:ext>
            </a:extLst>
          </p:cNvPr>
          <p:cNvSpPr/>
          <p:nvPr/>
        </p:nvSpPr>
        <p:spPr>
          <a:xfrm>
            <a:off x="5592397" y="2212336"/>
            <a:ext cx="1248999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Cycles / Image</a:t>
            </a:r>
            <a:endParaRPr lang="en-US" sz="830" dirty="0"/>
          </a:p>
        </p:txBody>
      </p:sp>
      <p:sp>
        <p:nvSpPr>
          <p:cNvPr id="44" name="Text 26">
            <a:extLst>
              <a:ext uri="{FF2B5EF4-FFF2-40B4-BE49-F238E27FC236}">
                <a16:creationId xmlns:a16="http://schemas.microsoft.com/office/drawing/2014/main" id="{784F65A9-0D4B-1C3F-F15A-E98EE55C20D0}"/>
              </a:ext>
            </a:extLst>
          </p:cNvPr>
          <p:cNvSpPr/>
          <p:nvPr/>
        </p:nvSpPr>
        <p:spPr>
          <a:xfrm>
            <a:off x="6841396" y="2212336"/>
            <a:ext cx="1852682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</a:t>
            </a:r>
            <a:endParaRPr lang="en-US" sz="830" dirty="0"/>
          </a:p>
        </p:txBody>
      </p:sp>
      <p:sp>
        <p:nvSpPr>
          <p:cNvPr id="46" name="Text 27">
            <a:extLst>
              <a:ext uri="{FF2B5EF4-FFF2-40B4-BE49-F238E27FC236}">
                <a16:creationId xmlns:a16="http://schemas.microsoft.com/office/drawing/2014/main" id="{646C8C4B-DA83-EAB9-F1D9-D5A39EF10086}"/>
              </a:ext>
            </a:extLst>
          </p:cNvPr>
          <p:cNvSpPr/>
          <p:nvPr/>
        </p:nvSpPr>
        <p:spPr>
          <a:xfrm>
            <a:off x="8694078" y="2212336"/>
            <a:ext cx="1873498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</a:t>
            </a:r>
            <a:endParaRPr lang="en-US" sz="830" dirty="0"/>
          </a:p>
        </p:txBody>
      </p:sp>
      <p:sp>
        <p:nvSpPr>
          <p:cNvPr id="48" name="Text 28">
            <a:extLst>
              <a:ext uri="{FF2B5EF4-FFF2-40B4-BE49-F238E27FC236}">
                <a16:creationId xmlns:a16="http://schemas.microsoft.com/office/drawing/2014/main" id="{64CF1432-C4ED-F069-DA78-A8CA4E0E9E56}"/>
              </a:ext>
            </a:extLst>
          </p:cNvPr>
          <p:cNvSpPr/>
          <p:nvPr/>
        </p:nvSpPr>
        <p:spPr>
          <a:xfrm>
            <a:off x="5592397" y="2486656"/>
            <a:ext cx="1248999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PL Cycles</a:t>
            </a:r>
            <a:endParaRPr lang="en-US" sz="830" dirty="0"/>
          </a:p>
        </p:txBody>
      </p:sp>
      <p:sp>
        <p:nvSpPr>
          <p:cNvPr id="50" name="Text 29">
            <a:extLst>
              <a:ext uri="{FF2B5EF4-FFF2-40B4-BE49-F238E27FC236}">
                <a16:creationId xmlns:a16="http://schemas.microsoft.com/office/drawing/2014/main" id="{699B6B05-E788-FD8A-35E1-35683A621341}"/>
              </a:ext>
            </a:extLst>
          </p:cNvPr>
          <p:cNvSpPr/>
          <p:nvPr/>
        </p:nvSpPr>
        <p:spPr>
          <a:xfrm>
            <a:off x="6841396" y="2486656"/>
            <a:ext cx="1852682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434,330,000</a:t>
            </a:r>
            <a:endParaRPr lang="en-US" sz="830" dirty="0"/>
          </a:p>
        </p:txBody>
      </p:sp>
      <p:sp>
        <p:nvSpPr>
          <p:cNvPr id="52" name="Text 30">
            <a:extLst>
              <a:ext uri="{FF2B5EF4-FFF2-40B4-BE49-F238E27FC236}">
                <a16:creationId xmlns:a16="http://schemas.microsoft.com/office/drawing/2014/main" id="{8D7EEFF5-5A82-C50D-BB7C-5CB7A98CCD01}"/>
              </a:ext>
            </a:extLst>
          </p:cNvPr>
          <p:cNvSpPr/>
          <p:nvPr/>
        </p:nvSpPr>
        <p:spPr>
          <a:xfrm>
            <a:off x="8694078" y="2486656"/>
            <a:ext cx="1873498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434,330,000</a:t>
            </a:r>
            <a:endParaRPr lang="en-US" sz="830" dirty="0"/>
          </a:p>
        </p:txBody>
      </p:sp>
      <p:sp>
        <p:nvSpPr>
          <p:cNvPr id="54" name="Text 31">
            <a:extLst>
              <a:ext uri="{FF2B5EF4-FFF2-40B4-BE49-F238E27FC236}">
                <a16:creationId xmlns:a16="http://schemas.microsoft.com/office/drawing/2014/main" id="{D97CEC55-12A3-45C4-82FD-95BF47561794}"/>
              </a:ext>
            </a:extLst>
          </p:cNvPr>
          <p:cNvSpPr/>
          <p:nvPr/>
        </p:nvSpPr>
        <p:spPr>
          <a:xfrm>
            <a:off x="5592397" y="2760976"/>
            <a:ext cx="1248999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 PL Compute Time</a:t>
            </a:r>
            <a:endParaRPr lang="en-US" sz="830" dirty="0"/>
          </a:p>
        </p:txBody>
      </p:sp>
      <p:sp>
        <p:nvSpPr>
          <p:cNvPr id="56" name="Text 32">
            <a:extLst>
              <a:ext uri="{FF2B5EF4-FFF2-40B4-BE49-F238E27FC236}">
                <a16:creationId xmlns:a16="http://schemas.microsoft.com/office/drawing/2014/main" id="{48E9FF0B-2806-BD64-0FF6-DFC195A28379}"/>
              </a:ext>
            </a:extLst>
          </p:cNvPr>
          <p:cNvSpPr/>
          <p:nvPr/>
        </p:nvSpPr>
        <p:spPr>
          <a:xfrm>
            <a:off x="6841396" y="2760976"/>
            <a:ext cx="1852682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8.6866 s</a:t>
            </a:r>
            <a:endParaRPr lang="en-US" sz="830" dirty="0"/>
          </a:p>
        </p:txBody>
      </p:sp>
      <p:sp>
        <p:nvSpPr>
          <p:cNvPr id="58" name="Text 33">
            <a:extLst>
              <a:ext uri="{FF2B5EF4-FFF2-40B4-BE49-F238E27FC236}">
                <a16:creationId xmlns:a16="http://schemas.microsoft.com/office/drawing/2014/main" id="{50F24DBB-8FE1-02FC-F7D2-145C3702D95B}"/>
              </a:ext>
            </a:extLst>
          </p:cNvPr>
          <p:cNvSpPr/>
          <p:nvPr/>
        </p:nvSpPr>
        <p:spPr>
          <a:xfrm>
            <a:off x="8694078" y="2760976"/>
            <a:ext cx="1873498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4.3433 s</a:t>
            </a:r>
            <a:endParaRPr lang="en-US" sz="830" dirty="0"/>
          </a:p>
        </p:txBody>
      </p:sp>
      <p:sp>
        <p:nvSpPr>
          <p:cNvPr id="60" name="Text 34">
            <a:extLst>
              <a:ext uri="{FF2B5EF4-FFF2-40B4-BE49-F238E27FC236}">
                <a16:creationId xmlns:a16="http://schemas.microsoft.com/office/drawing/2014/main" id="{1468CA14-EBAD-E08A-751D-34F7157F8F6F}"/>
              </a:ext>
            </a:extLst>
          </p:cNvPr>
          <p:cNvSpPr/>
          <p:nvPr/>
        </p:nvSpPr>
        <p:spPr>
          <a:xfrm>
            <a:off x="5592397" y="3035296"/>
            <a:ext cx="1248999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Processing Time</a:t>
            </a:r>
            <a:endParaRPr lang="en-US" sz="830" dirty="0"/>
          </a:p>
        </p:txBody>
      </p:sp>
      <p:sp>
        <p:nvSpPr>
          <p:cNvPr id="62" name="Text 35">
            <a:extLst>
              <a:ext uri="{FF2B5EF4-FFF2-40B4-BE49-F238E27FC236}">
                <a16:creationId xmlns:a16="http://schemas.microsoft.com/office/drawing/2014/main" id="{A9EB266C-5E6A-61E9-F4A8-097A1830D9ED}"/>
              </a:ext>
            </a:extLst>
          </p:cNvPr>
          <p:cNvSpPr/>
          <p:nvPr/>
        </p:nvSpPr>
        <p:spPr>
          <a:xfrm>
            <a:off x="6841396" y="3035296"/>
            <a:ext cx="1852682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8.760 s</a:t>
            </a:r>
            <a:endParaRPr lang="en-US" sz="830" dirty="0"/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6296A8EE-971D-CF4B-D75F-7B70254AA0F8}"/>
              </a:ext>
            </a:extLst>
          </p:cNvPr>
          <p:cNvSpPr/>
          <p:nvPr/>
        </p:nvSpPr>
        <p:spPr>
          <a:xfrm>
            <a:off x="8694078" y="3035296"/>
            <a:ext cx="1873498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4.345 s</a:t>
            </a:r>
            <a:endParaRPr lang="en-US" sz="830" dirty="0"/>
          </a:p>
        </p:txBody>
      </p:sp>
      <p:sp>
        <p:nvSpPr>
          <p:cNvPr id="66" name="Text 37">
            <a:extLst>
              <a:ext uri="{FF2B5EF4-FFF2-40B4-BE49-F238E27FC236}">
                <a16:creationId xmlns:a16="http://schemas.microsoft.com/office/drawing/2014/main" id="{D2F73E8D-E21D-468F-4BBC-749EEF492B10}"/>
              </a:ext>
            </a:extLst>
          </p:cNvPr>
          <p:cNvSpPr/>
          <p:nvPr/>
        </p:nvSpPr>
        <p:spPr>
          <a:xfrm>
            <a:off x="5592397" y="3309616"/>
            <a:ext cx="1248999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Overflow</a:t>
            </a:r>
            <a:endParaRPr lang="en-US" sz="830" dirty="0"/>
          </a:p>
        </p:txBody>
      </p:sp>
      <p:sp>
        <p:nvSpPr>
          <p:cNvPr id="68" name="Text 38">
            <a:extLst>
              <a:ext uri="{FF2B5EF4-FFF2-40B4-BE49-F238E27FC236}">
                <a16:creationId xmlns:a16="http://schemas.microsoft.com/office/drawing/2014/main" id="{66032F1F-ED70-C25E-6648-37FEA44DCB77}"/>
              </a:ext>
            </a:extLst>
          </p:cNvPr>
          <p:cNvSpPr/>
          <p:nvPr/>
        </p:nvSpPr>
        <p:spPr>
          <a:xfrm>
            <a:off x="6841396" y="3309616"/>
            <a:ext cx="1852682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30" dirty="0"/>
          </a:p>
        </p:txBody>
      </p:sp>
      <p:sp>
        <p:nvSpPr>
          <p:cNvPr id="70" name="Text 39">
            <a:extLst>
              <a:ext uri="{FF2B5EF4-FFF2-40B4-BE49-F238E27FC236}">
                <a16:creationId xmlns:a16="http://schemas.microsoft.com/office/drawing/2014/main" id="{89875CA7-58A5-9CB4-D196-8C598670BDCF}"/>
              </a:ext>
            </a:extLst>
          </p:cNvPr>
          <p:cNvSpPr/>
          <p:nvPr/>
        </p:nvSpPr>
        <p:spPr>
          <a:xfrm>
            <a:off x="8694078" y="3309616"/>
            <a:ext cx="1873498" cy="274320"/>
          </a:xfrm>
          <a:prstGeom prst="rect">
            <a:avLst/>
          </a:prstGeom>
          <a:solidFill>
            <a:srgbClr val="FFFFFF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30" dirty="0"/>
          </a:p>
        </p:txBody>
      </p:sp>
      <p:sp>
        <p:nvSpPr>
          <p:cNvPr id="72" name="Text 40">
            <a:extLst>
              <a:ext uri="{FF2B5EF4-FFF2-40B4-BE49-F238E27FC236}">
                <a16:creationId xmlns:a16="http://schemas.microsoft.com/office/drawing/2014/main" id="{587265AE-5CEA-03BB-14EB-1F6572561B6E}"/>
              </a:ext>
            </a:extLst>
          </p:cNvPr>
          <p:cNvSpPr/>
          <p:nvPr/>
        </p:nvSpPr>
        <p:spPr>
          <a:xfrm>
            <a:off x="5592397" y="3583936"/>
            <a:ext cx="1248999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/ X-Z</a:t>
            </a:r>
            <a:endParaRPr lang="en-US" sz="830" dirty="0"/>
          </a:p>
        </p:txBody>
      </p:sp>
      <p:sp>
        <p:nvSpPr>
          <p:cNvPr id="74" name="Text 41">
            <a:extLst>
              <a:ext uri="{FF2B5EF4-FFF2-40B4-BE49-F238E27FC236}">
                <a16:creationId xmlns:a16="http://schemas.microsoft.com/office/drawing/2014/main" id="{89E98699-CBCA-8A82-D2EE-AF24EDD9DD4F}"/>
              </a:ext>
            </a:extLst>
          </p:cNvPr>
          <p:cNvSpPr/>
          <p:nvPr/>
        </p:nvSpPr>
        <p:spPr>
          <a:xfrm>
            <a:off x="6841396" y="3583936"/>
            <a:ext cx="1852682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30" dirty="0"/>
          </a:p>
        </p:txBody>
      </p:sp>
      <p:sp>
        <p:nvSpPr>
          <p:cNvPr id="76" name="Text 42">
            <a:extLst>
              <a:ext uri="{FF2B5EF4-FFF2-40B4-BE49-F238E27FC236}">
                <a16:creationId xmlns:a16="http://schemas.microsoft.com/office/drawing/2014/main" id="{8955EC59-7F68-9447-5FC1-6F283337E045}"/>
              </a:ext>
            </a:extLst>
          </p:cNvPr>
          <p:cNvSpPr/>
          <p:nvPr/>
        </p:nvSpPr>
        <p:spPr>
          <a:xfrm>
            <a:off x="8694078" y="3583936"/>
            <a:ext cx="1873498" cy="274320"/>
          </a:xfrm>
          <a:prstGeom prst="rect">
            <a:avLst/>
          </a:prstGeom>
          <a:solidFill>
            <a:srgbClr val="F6F8FB"/>
          </a:solidFill>
          <a:ln w="5715">
            <a:solidFill>
              <a:srgbClr val="D6DEE8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30" dirty="0"/>
          </a:p>
        </p:txBody>
      </p:sp>
      <p:sp>
        <p:nvSpPr>
          <p:cNvPr id="78" name="Text 9">
            <a:extLst>
              <a:ext uri="{FF2B5EF4-FFF2-40B4-BE49-F238E27FC236}">
                <a16:creationId xmlns:a16="http://schemas.microsoft.com/office/drawing/2014/main" id="{95829110-1376-9898-645B-B8F8624A52FC}"/>
              </a:ext>
            </a:extLst>
          </p:cNvPr>
          <p:cNvSpPr/>
          <p:nvPr/>
        </p:nvSpPr>
        <p:spPr>
          <a:xfrm>
            <a:off x="5132480" y="5241918"/>
            <a:ext cx="1567771" cy="19593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Breakdown</a:t>
            </a:r>
            <a:endParaRPr lang="en-US" sz="1400" dirty="0"/>
          </a:p>
        </p:txBody>
      </p:sp>
      <p:sp>
        <p:nvSpPr>
          <p:cNvPr id="80" name="Text 10">
            <a:extLst>
              <a:ext uri="{FF2B5EF4-FFF2-40B4-BE49-F238E27FC236}">
                <a16:creationId xmlns:a16="http://schemas.microsoft.com/office/drawing/2014/main" id="{8FECFE65-EEFE-7BF6-5E41-37BA11E363BA}"/>
              </a:ext>
            </a:extLst>
          </p:cNvPr>
          <p:cNvSpPr/>
          <p:nvPr/>
        </p:nvSpPr>
        <p:spPr>
          <a:xfrm>
            <a:off x="5125891" y="5565357"/>
            <a:ext cx="5826894" cy="274311"/>
          </a:xfrm>
          <a:prstGeom prst="rect">
            <a:avLst/>
          </a:prstGeom>
          <a:solidFill>
            <a:srgbClr val="00245D"/>
          </a:solidFill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Computation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99.16%</a:t>
            </a:r>
            <a:endParaRPr lang="en-US" sz="1000" dirty="0"/>
          </a:p>
        </p:txBody>
      </p:sp>
      <p:sp>
        <p:nvSpPr>
          <p:cNvPr id="82" name="Text 11">
            <a:extLst>
              <a:ext uri="{FF2B5EF4-FFF2-40B4-BE49-F238E27FC236}">
                <a16:creationId xmlns:a16="http://schemas.microsoft.com/office/drawing/2014/main" id="{36DF24D9-EB89-EE4D-B7D3-97C2066AFD42}"/>
              </a:ext>
            </a:extLst>
          </p:cNvPr>
          <p:cNvSpPr/>
          <p:nvPr/>
        </p:nvSpPr>
        <p:spPr>
          <a:xfrm>
            <a:off x="10952785" y="5565357"/>
            <a:ext cx="303103" cy="274311"/>
          </a:xfrm>
          <a:prstGeom prst="rect">
            <a:avLst/>
          </a:prstGeom>
          <a:solidFill>
            <a:srgbClr val="F28C2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0.84%</a:t>
            </a:r>
            <a:endParaRPr lang="en-US" sz="800" dirty="0"/>
          </a:p>
        </p:txBody>
      </p:sp>
      <p:sp>
        <p:nvSpPr>
          <p:cNvPr id="84" name="Text 5">
            <a:extLst>
              <a:ext uri="{FF2B5EF4-FFF2-40B4-BE49-F238E27FC236}">
                <a16:creationId xmlns:a16="http://schemas.microsoft.com/office/drawing/2014/main" id="{A0C4D1E4-0507-D7D9-FCAD-D0C95C8BC3C2}"/>
              </a:ext>
            </a:extLst>
          </p:cNvPr>
          <p:cNvSpPr/>
          <p:nvPr/>
        </p:nvSpPr>
        <p:spPr>
          <a:xfrm>
            <a:off x="4787337" y="4251960"/>
            <a:ext cx="1712213" cy="749808"/>
          </a:xfrm>
          <a:prstGeom prst="rect">
            <a:avLst/>
          </a:prstGeom>
          <a:solidFill>
            <a:srgbClr val="F4F8FC"/>
          </a:solidFill>
          <a:ln w="8890">
            <a:solidFill>
              <a:srgbClr val="C9D7E8"/>
            </a:solidFill>
          </a:ln>
        </p:spPr>
        <p:txBody>
          <a:bodyPr wrap="square" lIns="1143" tIns="1143" rIns="1143" bIns="1143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Processing Time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8.760 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 image → PL inference → PS result</a:t>
            </a:r>
            <a:endParaRPr lang="en-US" sz="1050" dirty="0"/>
          </a:p>
        </p:txBody>
      </p:sp>
      <p:sp>
        <p:nvSpPr>
          <p:cNvPr id="86" name="Text 6">
            <a:extLst>
              <a:ext uri="{FF2B5EF4-FFF2-40B4-BE49-F238E27FC236}">
                <a16:creationId xmlns:a16="http://schemas.microsoft.com/office/drawing/2014/main" id="{C574EDC2-8FDD-C095-9BEA-8D7DF9AABBF6}"/>
              </a:ext>
            </a:extLst>
          </p:cNvPr>
          <p:cNvSpPr/>
          <p:nvPr/>
        </p:nvSpPr>
        <p:spPr>
          <a:xfrm>
            <a:off x="6499550" y="4251960"/>
            <a:ext cx="1712213" cy="749808"/>
          </a:xfrm>
          <a:prstGeom prst="rect">
            <a:avLst/>
          </a:prstGeom>
          <a:solidFill>
            <a:srgbClr val="EAF7E6"/>
          </a:solidFill>
          <a:ln w="8890">
            <a:solidFill>
              <a:srgbClr val="C9D7E8"/>
            </a:solidFill>
          </a:ln>
        </p:spPr>
        <p:txBody>
          <a:bodyPr wrap="square" lIns="1143" tIns="1143" rIns="1143" bIns="1143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 PL Compute Time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8.6866 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FPGA computation only</a:t>
            </a:r>
            <a:endParaRPr lang="en-US" sz="1050" dirty="0"/>
          </a:p>
        </p:txBody>
      </p:sp>
      <p:sp>
        <p:nvSpPr>
          <p:cNvPr id="88" name="Text 7">
            <a:extLst>
              <a:ext uri="{FF2B5EF4-FFF2-40B4-BE49-F238E27FC236}">
                <a16:creationId xmlns:a16="http://schemas.microsoft.com/office/drawing/2014/main" id="{6CE8855C-234D-6331-1B60-30F593D87642}"/>
              </a:ext>
            </a:extLst>
          </p:cNvPr>
          <p:cNvSpPr/>
          <p:nvPr/>
        </p:nvSpPr>
        <p:spPr>
          <a:xfrm>
            <a:off x="8221283" y="4251960"/>
            <a:ext cx="1712213" cy="749808"/>
          </a:xfrm>
          <a:prstGeom prst="rect">
            <a:avLst/>
          </a:prstGeom>
          <a:solidFill>
            <a:srgbClr val="FFF8E8"/>
          </a:solidFill>
          <a:ln w="8890">
            <a:solidFill>
              <a:srgbClr val="C9D7E8"/>
            </a:solidFill>
          </a:ln>
        </p:spPr>
        <p:txBody>
          <a:bodyPr wrap="square" lIns="1143" tIns="1143" rIns="1143" bIns="1143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 / AXI / Control Overhead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0.0734 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E2E - PL time</a:t>
            </a:r>
            <a:endParaRPr lang="en-US" sz="1050" dirty="0"/>
          </a:p>
        </p:txBody>
      </p:sp>
      <p:sp>
        <p:nvSpPr>
          <p:cNvPr id="90" name="Text 8">
            <a:extLst>
              <a:ext uri="{FF2B5EF4-FFF2-40B4-BE49-F238E27FC236}">
                <a16:creationId xmlns:a16="http://schemas.microsoft.com/office/drawing/2014/main" id="{F25EE1A7-FD91-AA69-A5D2-8F75073BC7F3}"/>
              </a:ext>
            </a:extLst>
          </p:cNvPr>
          <p:cNvSpPr/>
          <p:nvPr/>
        </p:nvSpPr>
        <p:spPr>
          <a:xfrm>
            <a:off x="9892351" y="4251960"/>
            <a:ext cx="1712213" cy="749808"/>
          </a:xfrm>
          <a:prstGeom prst="rect">
            <a:avLst/>
          </a:prstGeom>
          <a:solidFill>
            <a:srgbClr val="FDEBEC"/>
          </a:solidFill>
          <a:ln w="8890">
            <a:solidFill>
              <a:srgbClr val="C9D7E8"/>
            </a:solidFill>
          </a:ln>
        </p:spPr>
        <p:txBody>
          <a:bodyPr wrap="square" lIns="1143" tIns="1143" rIns="1143" bIns="1143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Cycles / Image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single-image latency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35401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C8358-66C1-343D-519E-4269F4B89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0CB1548E-D9DD-048A-301F-95C49FC27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23E1C19-DAE5-D045-42F4-3B920D867BB5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1C75B91-3A7C-1A72-C17C-1ED1ED7CE513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V2 Accelerator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D2D24AD3-2D89-9678-9C8D-168962D735AF}"/>
              </a:ext>
            </a:extLst>
          </p:cNvPr>
          <p:cNvSpPr/>
          <p:nvPr/>
        </p:nvSpPr>
        <p:spPr>
          <a:xfrm>
            <a:off x="1768642" y="3600118"/>
            <a:ext cx="8807116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61577810-1520-DBF0-B900-300B6A7DB6A1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AEC97951-0059-B732-9C97-93EE3985E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B9D0680E-D280-84A5-EFCA-9DF0970A2A2A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56130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Where the Baseline Loses Cycles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 is functionally correct, but its datapath repeatedly waits on memory, reuses a small MAC path, and cannot overlap frames.</a:t>
            </a:r>
            <a:endParaRPr lang="en-US" sz="1140" dirty="0"/>
          </a:p>
        </p:txBody>
      </p:sp>
      <p:sp>
        <p:nvSpPr>
          <p:cNvPr id="9" name="Shape 5"/>
          <p:cNvSpPr/>
          <p:nvPr/>
        </p:nvSpPr>
        <p:spPr>
          <a:xfrm>
            <a:off x="658368" y="1481328"/>
            <a:ext cx="2331720" cy="3895344"/>
          </a:xfrm>
          <a:prstGeom prst="roundRect">
            <a:avLst>
              <a:gd name="adj" fmla="val 3137"/>
            </a:avLst>
          </a:prstGeom>
          <a:solidFill>
            <a:srgbClr val="FDEBEC"/>
          </a:solidFill>
          <a:ln w="8890">
            <a:solidFill>
              <a:srgbClr val="E6B8B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777240" y="1627632"/>
            <a:ext cx="4754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777240" y="2029968"/>
            <a:ext cx="205740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Feature BRAM</a:t>
            </a:r>
            <a:endParaRPr lang="en-US" sz="1140" dirty="0"/>
          </a:p>
        </p:txBody>
      </p:sp>
      <p:sp>
        <p:nvSpPr>
          <p:cNvPr id="12" name="Shape 8"/>
          <p:cNvSpPr/>
          <p:nvPr/>
        </p:nvSpPr>
        <p:spPr>
          <a:xfrm>
            <a:off x="795528" y="2487168"/>
            <a:ext cx="2011680" cy="0"/>
          </a:xfrm>
          <a:prstGeom prst="line">
            <a:avLst/>
          </a:prstGeom>
          <a:noFill/>
          <a:ln w="889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/>
          <p:nvPr/>
        </p:nvSpPr>
        <p:spPr>
          <a:xfrm>
            <a:off x="777240" y="2697480"/>
            <a:ext cx="105156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830" dirty="0"/>
          </a:p>
        </p:txBody>
      </p:sp>
      <p:sp>
        <p:nvSpPr>
          <p:cNvPr id="14" name="Text 10"/>
          <p:cNvSpPr/>
          <p:nvPr/>
        </p:nvSpPr>
        <p:spPr>
          <a:xfrm>
            <a:off x="777240" y="2944368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Conv, ReLU, and Pool repeatedly read/write the same feature-map BRAM.</a:t>
            </a:r>
            <a:endParaRPr lang="en-US" sz="890" dirty="0"/>
          </a:p>
        </p:txBody>
      </p:sp>
      <p:sp>
        <p:nvSpPr>
          <p:cNvPr id="15" name="Text 11"/>
          <p:cNvSpPr/>
          <p:nvPr/>
        </p:nvSpPr>
        <p:spPr>
          <a:xfrm>
            <a:off x="777240" y="3950208"/>
            <a:ext cx="114300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direction</a:t>
            </a:r>
            <a:endParaRPr lang="en-US" sz="830" dirty="0"/>
          </a:p>
        </p:txBody>
      </p:sp>
      <p:sp>
        <p:nvSpPr>
          <p:cNvPr id="16" name="Text 12"/>
          <p:cNvSpPr/>
          <p:nvPr/>
        </p:nvSpPr>
        <p:spPr>
          <a:xfrm>
            <a:off x="777240" y="4197096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 Conv + ReLU + Pool into one streaming module.</a:t>
            </a:r>
            <a:endParaRPr lang="en-US" sz="890" dirty="0"/>
          </a:p>
        </p:txBody>
      </p:sp>
      <p:sp>
        <p:nvSpPr>
          <p:cNvPr id="17" name="Shape 13"/>
          <p:cNvSpPr/>
          <p:nvPr/>
        </p:nvSpPr>
        <p:spPr>
          <a:xfrm>
            <a:off x="3429000" y="1481328"/>
            <a:ext cx="2331720" cy="3895344"/>
          </a:xfrm>
          <a:prstGeom prst="roundRect">
            <a:avLst>
              <a:gd name="adj" fmla="val 3137"/>
            </a:avLst>
          </a:prstGeom>
          <a:solidFill>
            <a:srgbClr val="FFF7E6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4"/>
          <p:cNvSpPr/>
          <p:nvPr/>
        </p:nvSpPr>
        <p:spPr>
          <a:xfrm>
            <a:off x="3547872" y="1627632"/>
            <a:ext cx="4754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3547872" y="2029968"/>
            <a:ext cx="205740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MAC Throughput</a:t>
            </a:r>
            <a:endParaRPr lang="en-US" sz="1140" dirty="0"/>
          </a:p>
        </p:txBody>
      </p:sp>
      <p:sp>
        <p:nvSpPr>
          <p:cNvPr id="20" name="Shape 16"/>
          <p:cNvSpPr/>
          <p:nvPr/>
        </p:nvSpPr>
        <p:spPr>
          <a:xfrm>
            <a:off x="3566160" y="2487168"/>
            <a:ext cx="2011680" cy="0"/>
          </a:xfrm>
          <a:prstGeom prst="line">
            <a:avLst/>
          </a:prstGeom>
          <a:noFill/>
          <a:ln w="889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7"/>
          <p:cNvSpPr/>
          <p:nvPr/>
        </p:nvSpPr>
        <p:spPr>
          <a:xfrm>
            <a:off x="3547872" y="2697480"/>
            <a:ext cx="105156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830" dirty="0"/>
          </a:p>
        </p:txBody>
      </p:sp>
      <p:sp>
        <p:nvSpPr>
          <p:cNvPr id="22" name="Text 18"/>
          <p:cNvSpPr/>
          <p:nvPr/>
        </p:nvSpPr>
        <p:spPr>
          <a:xfrm>
            <a:off x="3547872" y="2944368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MAC-style path serializes convolution and FC operations.</a:t>
            </a:r>
            <a:endParaRPr lang="en-US" sz="890" dirty="0"/>
          </a:p>
        </p:txBody>
      </p:sp>
      <p:sp>
        <p:nvSpPr>
          <p:cNvPr id="23" name="Text 19"/>
          <p:cNvSpPr/>
          <p:nvPr/>
        </p:nvSpPr>
        <p:spPr>
          <a:xfrm>
            <a:off x="3547872" y="3950208"/>
            <a:ext cx="114300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direction</a:t>
            </a:r>
            <a:endParaRPr lang="en-US" sz="830" dirty="0"/>
          </a:p>
        </p:txBody>
      </p:sp>
      <p:sp>
        <p:nvSpPr>
          <p:cNvPr id="24" name="Text 20"/>
          <p:cNvSpPr/>
          <p:nvPr/>
        </p:nvSpPr>
        <p:spPr>
          <a:xfrm>
            <a:off x="3547872" y="4197096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Allocate dedicated parallel engines using 160 DSPs.</a:t>
            </a:r>
            <a:endParaRPr lang="en-US" sz="890" dirty="0"/>
          </a:p>
        </p:txBody>
      </p:sp>
      <p:sp>
        <p:nvSpPr>
          <p:cNvPr id="25" name="Shape 21"/>
          <p:cNvSpPr/>
          <p:nvPr/>
        </p:nvSpPr>
        <p:spPr>
          <a:xfrm>
            <a:off x="6199632" y="1481328"/>
            <a:ext cx="2331720" cy="3895344"/>
          </a:xfrm>
          <a:prstGeom prst="roundRect">
            <a:avLst>
              <a:gd name="adj" fmla="val 3137"/>
            </a:avLst>
          </a:prstGeom>
          <a:solidFill>
            <a:srgbClr val="EAF3FF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2"/>
          <p:cNvSpPr/>
          <p:nvPr/>
        </p:nvSpPr>
        <p:spPr>
          <a:xfrm>
            <a:off x="6318504" y="1627632"/>
            <a:ext cx="4754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27" name="Text 23"/>
          <p:cNvSpPr/>
          <p:nvPr/>
        </p:nvSpPr>
        <p:spPr>
          <a:xfrm>
            <a:off x="6318504" y="2029968"/>
            <a:ext cx="205740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Redundant Data Access</a:t>
            </a:r>
            <a:endParaRPr lang="en-US" sz="1140" dirty="0"/>
          </a:p>
        </p:txBody>
      </p:sp>
      <p:sp>
        <p:nvSpPr>
          <p:cNvPr id="28" name="Shape 24"/>
          <p:cNvSpPr/>
          <p:nvPr/>
        </p:nvSpPr>
        <p:spPr>
          <a:xfrm>
            <a:off x="6336792" y="2487168"/>
            <a:ext cx="2011680" cy="0"/>
          </a:xfrm>
          <a:prstGeom prst="line">
            <a:avLst/>
          </a:prstGeom>
          <a:noFill/>
          <a:ln w="889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6318504" y="2697480"/>
            <a:ext cx="105156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830" dirty="0"/>
          </a:p>
        </p:txBody>
      </p:sp>
      <p:sp>
        <p:nvSpPr>
          <p:cNvPr id="30" name="Text 26"/>
          <p:cNvSpPr/>
          <p:nvPr/>
        </p:nvSpPr>
        <p:spPr>
          <a:xfrm>
            <a:off x="6318504" y="2944368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Adjacent 5×5 windows reread data that is already available.</a:t>
            </a:r>
            <a:endParaRPr lang="en-US" sz="890" dirty="0"/>
          </a:p>
        </p:txBody>
      </p:sp>
      <p:sp>
        <p:nvSpPr>
          <p:cNvPr id="31" name="Text 27"/>
          <p:cNvSpPr/>
          <p:nvPr/>
        </p:nvSpPr>
        <p:spPr>
          <a:xfrm>
            <a:off x="6318504" y="3950208"/>
            <a:ext cx="114300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direction</a:t>
            </a:r>
            <a:endParaRPr lang="en-US" sz="830" dirty="0"/>
          </a:p>
        </p:txBody>
      </p:sp>
      <p:sp>
        <p:nvSpPr>
          <p:cNvPr id="32" name="Text 28"/>
          <p:cNvSpPr/>
          <p:nvPr/>
        </p:nvSpPr>
        <p:spPr>
          <a:xfrm>
            <a:off x="6318504" y="4197096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line buffers and decouple window generation from MAC issue.</a:t>
            </a:r>
            <a:endParaRPr lang="en-US" sz="890" dirty="0"/>
          </a:p>
        </p:txBody>
      </p:sp>
      <p:sp>
        <p:nvSpPr>
          <p:cNvPr id="33" name="Shape 29"/>
          <p:cNvSpPr/>
          <p:nvPr/>
        </p:nvSpPr>
        <p:spPr>
          <a:xfrm>
            <a:off x="8970264" y="1481328"/>
            <a:ext cx="2331720" cy="3895344"/>
          </a:xfrm>
          <a:prstGeom prst="roundRect">
            <a:avLst>
              <a:gd name="adj" fmla="val 3137"/>
            </a:avLst>
          </a:prstGeom>
          <a:solidFill>
            <a:srgbClr val="EAF7E6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0"/>
          <p:cNvSpPr/>
          <p:nvPr/>
        </p:nvSpPr>
        <p:spPr>
          <a:xfrm>
            <a:off x="9089136" y="1627632"/>
            <a:ext cx="4754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35" name="Text 31"/>
          <p:cNvSpPr/>
          <p:nvPr/>
        </p:nvSpPr>
        <p:spPr>
          <a:xfrm>
            <a:off x="9089136" y="2029968"/>
            <a:ext cx="205740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Waiting Gaps</a:t>
            </a:r>
            <a:endParaRPr lang="en-US" sz="1140" dirty="0"/>
          </a:p>
        </p:txBody>
      </p:sp>
      <p:sp>
        <p:nvSpPr>
          <p:cNvPr id="36" name="Shape 32"/>
          <p:cNvSpPr/>
          <p:nvPr/>
        </p:nvSpPr>
        <p:spPr>
          <a:xfrm>
            <a:off x="9107424" y="2487168"/>
            <a:ext cx="2011680" cy="0"/>
          </a:xfrm>
          <a:prstGeom prst="line">
            <a:avLst/>
          </a:prstGeom>
          <a:noFill/>
          <a:ln w="889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3"/>
          <p:cNvSpPr/>
          <p:nvPr/>
        </p:nvSpPr>
        <p:spPr>
          <a:xfrm>
            <a:off x="9089136" y="2697480"/>
            <a:ext cx="105156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830" dirty="0"/>
          </a:p>
        </p:txBody>
      </p:sp>
      <p:sp>
        <p:nvSpPr>
          <p:cNvPr id="38" name="Text 34"/>
          <p:cNvSpPr/>
          <p:nvPr/>
        </p:nvSpPr>
        <p:spPr>
          <a:xfrm>
            <a:off x="9089136" y="2944368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image / Pool1 buffers force the next stage or frame to wait.</a:t>
            </a:r>
            <a:endParaRPr lang="en-US" sz="890" dirty="0"/>
          </a:p>
        </p:txBody>
      </p:sp>
      <p:sp>
        <p:nvSpPr>
          <p:cNvPr id="39" name="Text 35"/>
          <p:cNvSpPr/>
          <p:nvPr/>
        </p:nvSpPr>
        <p:spPr>
          <a:xfrm>
            <a:off x="9089136" y="3950208"/>
            <a:ext cx="1143000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direction</a:t>
            </a:r>
            <a:endParaRPr lang="en-US" sz="830" dirty="0"/>
          </a:p>
        </p:txBody>
      </p:sp>
      <p:sp>
        <p:nvSpPr>
          <p:cNvPr id="40" name="Text 36"/>
          <p:cNvSpPr/>
          <p:nvPr/>
        </p:nvSpPr>
        <p:spPr>
          <a:xfrm>
            <a:off x="9089136" y="4197096"/>
            <a:ext cx="205740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9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image / Pool1 ping-pong buffers and row-ready handshaking.</a:t>
            </a:r>
            <a:endParaRPr lang="en-US" sz="890" dirty="0"/>
          </a:p>
        </p:txBody>
      </p:sp>
      <p:sp>
        <p:nvSpPr>
          <p:cNvPr id="41" name="Shape 37"/>
          <p:cNvSpPr/>
          <p:nvPr/>
        </p:nvSpPr>
        <p:spPr>
          <a:xfrm>
            <a:off x="1051560" y="5650992"/>
            <a:ext cx="10104120" cy="329184"/>
          </a:xfrm>
          <a:prstGeom prst="roundRect">
            <a:avLst>
              <a:gd name="adj" fmla="val 22222"/>
            </a:avLst>
          </a:prstGeom>
          <a:solidFill>
            <a:srgbClr val="F5F8FC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38"/>
          <p:cNvSpPr/>
          <p:nvPr/>
        </p:nvSpPr>
        <p:spPr>
          <a:xfrm>
            <a:off x="1161288" y="5742432"/>
            <a:ext cx="9884664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strategy: reduce PL cycles by increasing parallel compute, feeding MAC lanes continuously, and overlapping memory stages.</a:t>
            </a:r>
            <a:endParaRPr lang="en-US" sz="10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0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Bottleneck 1: Repeated Feature-Map BRAM Read / Write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stores intermediate feature maps between Conv, ReLU, and Pool, causing repeated memory traffic.</a:t>
            </a:r>
            <a:endParaRPr lang="en-US" sz="1140" dirty="0"/>
          </a:p>
        </p:txBody>
      </p:sp>
      <p:sp>
        <p:nvSpPr>
          <p:cNvPr id="9" name="Shape 5"/>
          <p:cNvSpPr/>
          <p:nvPr/>
        </p:nvSpPr>
        <p:spPr>
          <a:xfrm>
            <a:off x="10698480" y="256032"/>
            <a:ext cx="566928" cy="246888"/>
          </a:xfrm>
          <a:prstGeom prst="rect">
            <a:avLst/>
          </a:prstGeom>
          <a:solidFill>
            <a:srgbClr val="C00000"/>
          </a:solidFill>
          <a:ln w="889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10698480" y="288036"/>
            <a:ext cx="56692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</a:t>
            </a:r>
            <a:endParaRPr lang="en-US" sz="850" dirty="0"/>
          </a:p>
        </p:txBody>
      </p:sp>
      <p:sp>
        <p:nvSpPr>
          <p:cNvPr id="34" name="Shape 30"/>
          <p:cNvSpPr/>
          <p:nvPr/>
        </p:nvSpPr>
        <p:spPr>
          <a:xfrm>
            <a:off x="8458200" y="1417320"/>
            <a:ext cx="2743200" cy="4069080"/>
          </a:xfrm>
          <a:prstGeom prst="roundRect">
            <a:avLst>
              <a:gd name="adj" fmla="val 2667"/>
            </a:avLst>
          </a:prstGeom>
          <a:solidFill>
            <a:srgbClr val="FFF7E6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1"/>
          <p:cNvSpPr/>
          <p:nvPr/>
        </p:nvSpPr>
        <p:spPr>
          <a:xfrm>
            <a:off x="8668512" y="1664208"/>
            <a:ext cx="14630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</a:t>
            </a:r>
            <a:endParaRPr lang="en-US" sz="1350" dirty="0"/>
          </a:p>
        </p:txBody>
      </p:sp>
      <p:sp>
        <p:nvSpPr>
          <p:cNvPr id="36" name="Text 32"/>
          <p:cNvSpPr/>
          <p:nvPr/>
        </p:nvSpPr>
        <p:spPr>
          <a:xfrm>
            <a:off x="8668512" y="2167128"/>
            <a:ext cx="2304288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bottleneck is not arithmetic itself. It is repeated movement of the same feature map through shared BRAM between small operators.</a:t>
            </a:r>
            <a:endParaRPr lang="en-US" sz="1120" dirty="0"/>
          </a:p>
        </p:txBody>
      </p:sp>
      <p:sp>
        <p:nvSpPr>
          <p:cNvPr id="37" name="Text 33"/>
          <p:cNvSpPr/>
          <p:nvPr/>
        </p:nvSpPr>
        <p:spPr>
          <a:xfrm>
            <a:off x="8668512" y="3730752"/>
            <a:ext cx="146304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Upgrade rule</a:t>
            </a:r>
            <a:endParaRPr lang="en-US" sz="1020" dirty="0"/>
          </a:p>
        </p:txBody>
      </p:sp>
      <p:sp>
        <p:nvSpPr>
          <p:cNvPr id="38" name="Text 34"/>
          <p:cNvSpPr/>
          <p:nvPr/>
        </p:nvSpPr>
        <p:spPr>
          <a:xfrm>
            <a:off x="8668512" y="4069080"/>
            <a:ext cx="230428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data on-chip and streaming whenever possible.</a:t>
            </a:r>
            <a:endParaRPr lang="en-US" sz="1200" dirty="0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67E160D7-2E2D-F7C7-6DC3-2904432BF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93" y="1389407"/>
            <a:ext cx="7867144" cy="442762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0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Bottleneck 2: Low Arithmetic Throughput from a Reused MAC Engine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requires many MAC operations per image. A sequential MAC path turns this into a large cycle count.</a:t>
            </a:r>
            <a:endParaRPr lang="en-US" sz="1140" dirty="0"/>
          </a:p>
        </p:txBody>
      </p:sp>
      <p:sp>
        <p:nvSpPr>
          <p:cNvPr id="9" name="Shape 5"/>
          <p:cNvSpPr/>
          <p:nvPr/>
        </p:nvSpPr>
        <p:spPr>
          <a:xfrm>
            <a:off x="10698480" y="256032"/>
            <a:ext cx="566928" cy="246888"/>
          </a:xfrm>
          <a:prstGeom prst="rect">
            <a:avLst/>
          </a:prstGeom>
          <a:solidFill>
            <a:srgbClr val="E67E22"/>
          </a:solidFill>
          <a:ln w="889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10698480" y="288036"/>
            <a:ext cx="56692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658368" y="1435608"/>
            <a:ext cx="137160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</a:t>
            </a:r>
            <a:endParaRPr lang="en-US" sz="870" dirty="0"/>
          </a:p>
        </p:txBody>
      </p:sp>
      <p:sp>
        <p:nvSpPr>
          <p:cNvPr id="12" name="Text 8"/>
          <p:cNvSpPr/>
          <p:nvPr/>
        </p:nvSpPr>
        <p:spPr>
          <a:xfrm>
            <a:off x="2029968" y="1435608"/>
            <a:ext cx="182880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shape</a:t>
            </a:r>
            <a:endParaRPr lang="en-US" sz="870" dirty="0"/>
          </a:p>
        </p:txBody>
      </p:sp>
      <p:sp>
        <p:nvSpPr>
          <p:cNvPr id="13" name="Text 9"/>
          <p:cNvSpPr/>
          <p:nvPr/>
        </p:nvSpPr>
        <p:spPr>
          <a:xfrm>
            <a:off x="3858768" y="1435608"/>
            <a:ext cx="214884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Multiplications / output</a:t>
            </a:r>
            <a:endParaRPr lang="en-US" sz="870" dirty="0"/>
          </a:p>
        </p:txBody>
      </p:sp>
      <p:sp>
        <p:nvSpPr>
          <p:cNvPr id="14" name="Text 10"/>
          <p:cNvSpPr/>
          <p:nvPr/>
        </p:nvSpPr>
        <p:spPr>
          <a:xfrm>
            <a:off x="6007608" y="1435608"/>
            <a:ext cx="214884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multiplications</a:t>
            </a:r>
            <a:endParaRPr lang="en-US" sz="870" dirty="0"/>
          </a:p>
        </p:txBody>
      </p:sp>
      <p:sp>
        <p:nvSpPr>
          <p:cNvPr id="15" name="Text 11"/>
          <p:cNvSpPr/>
          <p:nvPr/>
        </p:nvSpPr>
        <p:spPr>
          <a:xfrm>
            <a:off x="658368" y="1892808"/>
            <a:ext cx="137160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920" dirty="0"/>
          </a:p>
        </p:txBody>
      </p:sp>
      <p:sp>
        <p:nvSpPr>
          <p:cNvPr id="16" name="Text 12"/>
          <p:cNvSpPr/>
          <p:nvPr/>
        </p:nvSpPr>
        <p:spPr>
          <a:xfrm>
            <a:off x="2029968" y="1892808"/>
            <a:ext cx="182880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24 × 24</a:t>
            </a:r>
            <a:endParaRPr lang="en-US" sz="920" dirty="0"/>
          </a:p>
        </p:txBody>
      </p:sp>
      <p:sp>
        <p:nvSpPr>
          <p:cNvPr id="17" name="Text 13"/>
          <p:cNvSpPr/>
          <p:nvPr/>
        </p:nvSpPr>
        <p:spPr>
          <a:xfrm>
            <a:off x="3858768" y="1892808"/>
            <a:ext cx="21488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5 = 25</a:t>
            </a:r>
            <a:endParaRPr lang="en-US" sz="920" dirty="0"/>
          </a:p>
        </p:txBody>
      </p:sp>
      <p:sp>
        <p:nvSpPr>
          <p:cNvPr id="18" name="Text 14"/>
          <p:cNvSpPr/>
          <p:nvPr/>
        </p:nvSpPr>
        <p:spPr>
          <a:xfrm>
            <a:off x="6007608" y="1892808"/>
            <a:ext cx="21488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57,600</a:t>
            </a:r>
            <a:endParaRPr lang="en-US" sz="920" dirty="0"/>
          </a:p>
        </p:txBody>
      </p:sp>
      <p:sp>
        <p:nvSpPr>
          <p:cNvPr id="19" name="Text 15"/>
          <p:cNvSpPr/>
          <p:nvPr/>
        </p:nvSpPr>
        <p:spPr>
          <a:xfrm>
            <a:off x="658368" y="2350008"/>
            <a:ext cx="137160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</a:t>
            </a:r>
            <a:endParaRPr lang="en-US" sz="920" dirty="0"/>
          </a:p>
        </p:txBody>
      </p:sp>
      <p:sp>
        <p:nvSpPr>
          <p:cNvPr id="20" name="Text 16"/>
          <p:cNvSpPr/>
          <p:nvPr/>
        </p:nvSpPr>
        <p:spPr>
          <a:xfrm>
            <a:off x="2029968" y="2350008"/>
            <a:ext cx="182880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× 8 × 8</a:t>
            </a:r>
            <a:endParaRPr lang="en-US" sz="920" dirty="0"/>
          </a:p>
        </p:txBody>
      </p:sp>
      <p:sp>
        <p:nvSpPr>
          <p:cNvPr id="21" name="Text 17"/>
          <p:cNvSpPr/>
          <p:nvPr/>
        </p:nvSpPr>
        <p:spPr>
          <a:xfrm>
            <a:off x="3858768" y="2350008"/>
            <a:ext cx="21488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5 × 5 = 100</a:t>
            </a:r>
            <a:endParaRPr lang="en-US" sz="920" dirty="0"/>
          </a:p>
        </p:txBody>
      </p:sp>
      <p:sp>
        <p:nvSpPr>
          <p:cNvPr id="22" name="Text 18"/>
          <p:cNvSpPr/>
          <p:nvPr/>
        </p:nvSpPr>
        <p:spPr>
          <a:xfrm>
            <a:off x="6007608" y="2350008"/>
            <a:ext cx="21488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76,800</a:t>
            </a:r>
            <a:endParaRPr lang="en-US" sz="920" dirty="0"/>
          </a:p>
        </p:txBody>
      </p:sp>
      <p:sp>
        <p:nvSpPr>
          <p:cNvPr id="23" name="Text 19"/>
          <p:cNvSpPr/>
          <p:nvPr/>
        </p:nvSpPr>
        <p:spPr>
          <a:xfrm>
            <a:off x="658368" y="2807208"/>
            <a:ext cx="137160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</a:t>
            </a:r>
            <a:endParaRPr lang="en-US" sz="920" dirty="0"/>
          </a:p>
        </p:txBody>
      </p:sp>
      <p:sp>
        <p:nvSpPr>
          <p:cNvPr id="24" name="Text 20"/>
          <p:cNvSpPr/>
          <p:nvPr/>
        </p:nvSpPr>
        <p:spPr>
          <a:xfrm>
            <a:off x="2029968" y="2807208"/>
            <a:ext cx="182880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classes</a:t>
            </a:r>
            <a:endParaRPr lang="en-US" sz="920" dirty="0"/>
          </a:p>
        </p:txBody>
      </p:sp>
      <p:sp>
        <p:nvSpPr>
          <p:cNvPr id="25" name="Text 21"/>
          <p:cNvSpPr/>
          <p:nvPr/>
        </p:nvSpPr>
        <p:spPr>
          <a:xfrm>
            <a:off x="3858768" y="2807208"/>
            <a:ext cx="21488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inputs / class</a:t>
            </a:r>
            <a:endParaRPr lang="en-US" sz="920" dirty="0"/>
          </a:p>
        </p:txBody>
      </p:sp>
      <p:sp>
        <p:nvSpPr>
          <p:cNvPr id="26" name="Text 22"/>
          <p:cNvSpPr/>
          <p:nvPr/>
        </p:nvSpPr>
        <p:spPr>
          <a:xfrm>
            <a:off x="6007608" y="2807208"/>
            <a:ext cx="21488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1,920</a:t>
            </a:r>
            <a:endParaRPr lang="en-US" sz="920" dirty="0"/>
          </a:p>
        </p:txBody>
      </p:sp>
      <p:sp>
        <p:nvSpPr>
          <p:cNvPr id="27" name="Text 23"/>
          <p:cNvSpPr/>
          <p:nvPr/>
        </p:nvSpPr>
        <p:spPr>
          <a:xfrm>
            <a:off x="658368" y="3264408"/>
            <a:ext cx="137160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</a:t>
            </a:r>
            <a:endParaRPr lang="en-US" sz="920" dirty="0"/>
          </a:p>
        </p:txBody>
      </p:sp>
      <p:sp>
        <p:nvSpPr>
          <p:cNvPr id="28" name="Text 24"/>
          <p:cNvSpPr/>
          <p:nvPr/>
        </p:nvSpPr>
        <p:spPr>
          <a:xfrm>
            <a:off x="2029968" y="3264408"/>
            <a:ext cx="182880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20" dirty="0"/>
          </a:p>
        </p:txBody>
      </p:sp>
      <p:sp>
        <p:nvSpPr>
          <p:cNvPr id="29" name="Text 25"/>
          <p:cNvSpPr/>
          <p:nvPr/>
        </p:nvSpPr>
        <p:spPr>
          <a:xfrm>
            <a:off x="3858768" y="3264408"/>
            <a:ext cx="21488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endParaRPr lang="en-US" sz="920" dirty="0"/>
          </a:p>
        </p:txBody>
      </p:sp>
      <p:sp>
        <p:nvSpPr>
          <p:cNvPr id="30" name="Text 26"/>
          <p:cNvSpPr/>
          <p:nvPr/>
        </p:nvSpPr>
        <p:spPr>
          <a:xfrm>
            <a:off x="6007608" y="3264408"/>
            <a:ext cx="21488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136,320</a:t>
            </a:r>
            <a:endParaRPr lang="en-US" sz="920" dirty="0"/>
          </a:p>
        </p:txBody>
      </p:sp>
      <p:sp>
        <p:nvSpPr>
          <p:cNvPr id="31" name="Shape 27"/>
          <p:cNvSpPr/>
          <p:nvPr/>
        </p:nvSpPr>
        <p:spPr>
          <a:xfrm>
            <a:off x="8321040" y="1481328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FDEBEC"/>
          </a:solidFill>
          <a:ln w="8890">
            <a:solidFill>
              <a:srgbClr val="E6B8B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8"/>
          <p:cNvSpPr/>
          <p:nvPr/>
        </p:nvSpPr>
        <p:spPr>
          <a:xfrm>
            <a:off x="8503920" y="1664208"/>
            <a:ext cx="137160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issue</a:t>
            </a:r>
            <a:endParaRPr lang="en-US" sz="1040" dirty="0"/>
          </a:p>
        </p:txBody>
      </p:sp>
      <p:sp>
        <p:nvSpPr>
          <p:cNvPr id="33" name="Text 29"/>
          <p:cNvSpPr/>
          <p:nvPr/>
        </p:nvSpPr>
        <p:spPr>
          <a:xfrm>
            <a:off x="8503920" y="1975104"/>
            <a:ext cx="2359152" cy="4206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image already requires 136,320 multiplications before address control, accumulation, and memory latency.</a:t>
            </a:r>
            <a:endParaRPr lang="en-US" sz="1020" dirty="0"/>
          </a:p>
        </p:txBody>
      </p:sp>
      <p:sp>
        <p:nvSpPr>
          <p:cNvPr id="34" name="Text 30"/>
          <p:cNvSpPr/>
          <p:nvPr/>
        </p:nvSpPr>
        <p:spPr>
          <a:xfrm>
            <a:off x="658368" y="3977640"/>
            <a:ext cx="365760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Sequential output-channel processing</a:t>
            </a:r>
            <a:endParaRPr lang="en-US" sz="1250" dirty="0"/>
          </a:p>
        </p:txBody>
      </p:sp>
      <p:sp>
        <p:nvSpPr>
          <p:cNvPr id="35" name="Shape 31"/>
          <p:cNvSpPr/>
          <p:nvPr/>
        </p:nvSpPr>
        <p:spPr>
          <a:xfrm>
            <a:off x="2322576" y="4745736"/>
            <a:ext cx="621792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Shape 32"/>
          <p:cNvSpPr/>
          <p:nvPr/>
        </p:nvSpPr>
        <p:spPr>
          <a:xfrm>
            <a:off x="3694176" y="4745736"/>
            <a:ext cx="621792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33"/>
          <p:cNvSpPr/>
          <p:nvPr/>
        </p:nvSpPr>
        <p:spPr>
          <a:xfrm>
            <a:off x="5065776" y="4745736"/>
            <a:ext cx="621792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34"/>
          <p:cNvSpPr/>
          <p:nvPr/>
        </p:nvSpPr>
        <p:spPr>
          <a:xfrm>
            <a:off x="804672" y="4443984"/>
            <a:ext cx="1517904" cy="603504"/>
          </a:xfrm>
          <a:prstGeom prst="roundRect">
            <a:avLst>
              <a:gd name="adj" fmla="val 1212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5"/>
          <p:cNvSpPr/>
          <p:nvPr/>
        </p:nvSpPr>
        <p:spPr>
          <a:xfrm>
            <a:off x="850392" y="4489704"/>
            <a:ext cx="1426464" cy="5120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0</a:t>
            </a:r>
            <a:endParaRPr lang="en-US" sz="870" dirty="0"/>
          </a:p>
          <a:p>
            <a:pPr marL="0" indent="0" algn="ctr">
              <a:buNone/>
            </a:pPr>
            <a:r>
              <a:rPr lang="en-US" sz="87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Filter 0</a:t>
            </a:r>
            <a:endParaRPr lang="en-US" sz="870" dirty="0"/>
          </a:p>
        </p:txBody>
      </p:sp>
      <p:sp>
        <p:nvSpPr>
          <p:cNvPr id="40" name="Shape 36"/>
          <p:cNvSpPr/>
          <p:nvPr/>
        </p:nvSpPr>
        <p:spPr>
          <a:xfrm>
            <a:off x="2962656" y="4443984"/>
            <a:ext cx="713232" cy="603504"/>
          </a:xfrm>
          <a:prstGeom prst="roundRect">
            <a:avLst>
              <a:gd name="adj" fmla="val 1212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7"/>
          <p:cNvSpPr/>
          <p:nvPr/>
        </p:nvSpPr>
        <p:spPr>
          <a:xfrm>
            <a:off x="3008376" y="4489704"/>
            <a:ext cx="621792" cy="5120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0</a:t>
            </a:r>
            <a:endParaRPr lang="en-US" sz="820" dirty="0"/>
          </a:p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Filter 1</a:t>
            </a:r>
            <a:endParaRPr lang="en-US" sz="820" dirty="0"/>
          </a:p>
        </p:txBody>
      </p:sp>
      <p:sp>
        <p:nvSpPr>
          <p:cNvPr id="42" name="Shape 38"/>
          <p:cNvSpPr/>
          <p:nvPr/>
        </p:nvSpPr>
        <p:spPr>
          <a:xfrm>
            <a:off x="4334256" y="4443984"/>
            <a:ext cx="713232" cy="603504"/>
          </a:xfrm>
          <a:prstGeom prst="roundRect">
            <a:avLst>
              <a:gd name="adj" fmla="val 1212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39"/>
          <p:cNvSpPr/>
          <p:nvPr/>
        </p:nvSpPr>
        <p:spPr>
          <a:xfrm>
            <a:off x="4379976" y="4489704"/>
            <a:ext cx="621792" cy="5120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0</a:t>
            </a:r>
            <a:endParaRPr lang="en-US" sz="820" dirty="0"/>
          </a:p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Filter 2</a:t>
            </a:r>
            <a:endParaRPr lang="en-US" sz="820" dirty="0"/>
          </a:p>
        </p:txBody>
      </p:sp>
      <p:sp>
        <p:nvSpPr>
          <p:cNvPr id="44" name="Shape 40"/>
          <p:cNvSpPr/>
          <p:nvPr/>
        </p:nvSpPr>
        <p:spPr>
          <a:xfrm>
            <a:off x="5705856" y="4443984"/>
            <a:ext cx="713232" cy="603504"/>
          </a:xfrm>
          <a:prstGeom prst="roundRect">
            <a:avLst>
              <a:gd name="adj" fmla="val 1212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1"/>
          <p:cNvSpPr/>
          <p:nvPr/>
        </p:nvSpPr>
        <p:spPr>
          <a:xfrm>
            <a:off x="5751576" y="4489704"/>
            <a:ext cx="621792" cy="5120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0</a:t>
            </a:r>
            <a:endParaRPr lang="en-US" sz="820" dirty="0"/>
          </a:p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Filter 3</a:t>
            </a:r>
            <a:endParaRPr lang="en-US" sz="820" dirty="0"/>
          </a:p>
        </p:txBody>
      </p:sp>
      <p:sp>
        <p:nvSpPr>
          <p:cNvPr id="46" name="Shape 42"/>
          <p:cNvSpPr/>
          <p:nvPr/>
        </p:nvSpPr>
        <p:spPr>
          <a:xfrm>
            <a:off x="6949440" y="4251960"/>
            <a:ext cx="4114800" cy="969264"/>
          </a:xfrm>
          <a:prstGeom prst="roundRect">
            <a:avLst>
              <a:gd name="adj" fmla="val 7547"/>
            </a:avLst>
          </a:prstGeom>
          <a:solidFill>
            <a:srgbClr val="EAF3FF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/>
          <p:nvPr/>
        </p:nvSpPr>
        <p:spPr>
          <a:xfrm>
            <a:off x="7059168" y="4343400"/>
            <a:ext cx="3895344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input window is reused, but the baseline consumes it through one compute path. Cycles grow with output channels and kernel taps.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v2 Response: Dedicated Parallel Engines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Accelerator v2 replaces the shared convolution path with dedicated Conv1, Conv2, and FC engines, using 160 DSPs in total.</a:t>
            </a:r>
            <a:endParaRPr lang="en-US" sz="1140" dirty="0"/>
          </a:p>
        </p:txBody>
      </p:sp>
      <p:sp>
        <p:nvSpPr>
          <p:cNvPr id="9" name="Shape 5"/>
          <p:cNvSpPr/>
          <p:nvPr/>
        </p:nvSpPr>
        <p:spPr>
          <a:xfrm>
            <a:off x="731520" y="1389888"/>
            <a:ext cx="2194560" cy="877824"/>
          </a:xfrm>
          <a:prstGeom prst="roundRect">
            <a:avLst>
              <a:gd name="adj" fmla="val 8333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804672" y="1463040"/>
            <a:ext cx="204825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 Engine</a:t>
            </a:r>
            <a:endParaRPr lang="en-US" sz="820" dirty="0"/>
          </a:p>
        </p:txBody>
      </p:sp>
      <p:sp>
        <p:nvSpPr>
          <p:cNvPr id="11" name="Text 7"/>
          <p:cNvSpPr/>
          <p:nvPr/>
        </p:nvSpPr>
        <p:spPr>
          <a:xfrm>
            <a:off x="804672" y="1691640"/>
            <a:ext cx="2048256" cy="2834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DSP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804672" y="2020824"/>
            <a:ext cx="2048256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dot25 lanes × 25 multipliers</a:t>
            </a:r>
            <a:endParaRPr lang="en-US" sz="780" dirty="0"/>
          </a:p>
        </p:txBody>
      </p:sp>
      <p:sp>
        <p:nvSpPr>
          <p:cNvPr id="13" name="Shape 9"/>
          <p:cNvSpPr/>
          <p:nvPr/>
        </p:nvSpPr>
        <p:spPr>
          <a:xfrm>
            <a:off x="3246120" y="1389888"/>
            <a:ext cx="2194560" cy="877824"/>
          </a:xfrm>
          <a:prstGeom prst="roundRect">
            <a:avLst>
              <a:gd name="adj" fmla="val 8333"/>
            </a:avLst>
          </a:prstGeom>
          <a:solidFill>
            <a:srgbClr val="FF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0"/>
          <p:cNvSpPr/>
          <p:nvPr/>
        </p:nvSpPr>
        <p:spPr>
          <a:xfrm>
            <a:off x="3319272" y="1463040"/>
            <a:ext cx="204825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Engine</a:t>
            </a:r>
            <a:endParaRPr lang="en-US" sz="820" dirty="0"/>
          </a:p>
        </p:txBody>
      </p:sp>
      <p:sp>
        <p:nvSpPr>
          <p:cNvPr id="15" name="Text 11"/>
          <p:cNvSpPr/>
          <p:nvPr/>
        </p:nvSpPr>
        <p:spPr>
          <a:xfrm>
            <a:off x="3319272" y="1691640"/>
            <a:ext cx="2048256" cy="2834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DSP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3319272" y="2020824"/>
            <a:ext cx="2048256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output lanes × 25 taps</a:t>
            </a:r>
            <a:endParaRPr lang="en-US" sz="780" dirty="0"/>
          </a:p>
        </p:txBody>
      </p:sp>
      <p:sp>
        <p:nvSpPr>
          <p:cNvPr id="17" name="Shape 13"/>
          <p:cNvSpPr/>
          <p:nvPr/>
        </p:nvSpPr>
        <p:spPr>
          <a:xfrm>
            <a:off x="5760720" y="1389888"/>
            <a:ext cx="2194560" cy="877824"/>
          </a:xfrm>
          <a:prstGeom prst="roundRect">
            <a:avLst>
              <a:gd name="adj" fmla="val 8333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4"/>
          <p:cNvSpPr/>
          <p:nvPr/>
        </p:nvSpPr>
        <p:spPr>
          <a:xfrm>
            <a:off x="5833872" y="1463040"/>
            <a:ext cx="204825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 Engine</a:t>
            </a:r>
            <a:endParaRPr lang="en-US" sz="820" dirty="0"/>
          </a:p>
        </p:txBody>
      </p:sp>
      <p:sp>
        <p:nvSpPr>
          <p:cNvPr id="19" name="Text 15"/>
          <p:cNvSpPr/>
          <p:nvPr/>
        </p:nvSpPr>
        <p:spPr>
          <a:xfrm>
            <a:off x="5833872" y="1691640"/>
            <a:ext cx="2048256" cy="2834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DSP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5833872" y="2020824"/>
            <a:ext cx="2048256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class lanes in parallel</a:t>
            </a:r>
            <a:endParaRPr lang="en-US" sz="780" dirty="0"/>
          </a:p>
        </p:txBody>
      </p:sp>
      <p:sp>
        <p:nvSpPr>
          <p:cNvPr id="21" name="Shape 17"/>
          <p:cNvSpPr/>
          <p:nvPr/>
        </p:nvSpPr>
        <p:spPr>
          <a:xfrm>
            <a:off x="8275320" y="1389888"/>
            <a:ext cx="2194560" cy="877824"/>
          </a:xfrm>
          <a:prstGeom prst="roundRect">
            <a:avLst>
              <a:gd name="adj" fmla="val 8333"/>
            </a:avLst>
          </a:prstGeom>
          <a:solidFill>
            <a:srgbClr val="FDEBE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8"/>
          <p:cNvSpPr/>
          <p:nvPr/>
        </p:nvSpPr>
        <p:spPr>
          <a:xfrm>
            <a:off x="8348472" y="1463040"/>
            <a:ext cx="2048256" cy="182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</a:t>
            </a:r>
            <a:endParaRPr lang="en-US" sz="820" dirty="0"/>
          </a:p>
        </p:txBody>
      </p:sp>
      <p:sp>
        <p:nvSpPr>
          <p:cNvPr id="23" name="Text 19"/>
          <p:cNvSpPr/>
          <p:nvPr/>
        </p:nvSpPr>
        <p:spPr>
          <a:xfrm>
            <a:off x="8348472" y="1691640"/>
            <a:ext cx="2048256" cy="2834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 DSP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8348472" y="2020824"/>
            <a:ext cx="2048256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datapath allocation</a:t>
            </a:r>
            <a:endParaRPr lang="en-US" sz="780" dirty="0"/>
          </a:p>
        </p:txBody>
      </p:sp>
      <p:sp>
        <p:nvSpPr>
          <p:cNvPr id="25" name="Text 21"/>
          <p:cNvSpPr/>
          <p:nvPr/>
        </p:nvSpPr>
        <p:spPr>
          <a:xfrm>
            <a:off x="749808" y="2880360"/>
            <a:ext cx="25603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 issue schedule</a:t>
            </a:r>
            <a:endParaRPr lang="en-US" sz="1220" dirty="0"/>
          </a:p>
        </p:txBody>
      </p:sp>
      <p:sp>
        <p:nvSpPr>
          <p:cNvPr id="26" name="Shape 22"/>
          <p:cNvSpPr/>
          <p:nvPr/>
        </p:nvSpPr>
        <p:spPr>
          <a:xfrm>
            <a:off x="2697480" y="3685032"/>
            <a:ext cx="521208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23"/>
          <p:cNvSpPr/>
          <p:nvPr/>
        </p:nvSpPr>
        <p:spPr>
          <a:xfrm>
            <a:off x="822960" y="3374136"/>
            <a:ext cx="987552" cy="621792"/>
          </a:xfrm>
          <a:prstGeom prst="roundRect">
            <a:avLst>
              <a:gd name="adj" fmla="val 11765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4"/>
          <p:cNvSpPr/>
          <p:nvPr/>
        </p:nvSpPr>
        <p:spPr>
          <a:xfrm>
            <a:off x="868680" y="3419856"/>
            <a:ext cx="896112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25-tap</a:t>
            </a:r>
            <a:endParaRPr lang="en-US" sz="860" dirty="0"/>
          </a:p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</a:t>
            </a:r>
            <a:endParaRPr lang="en-US" sz="860" dirty="0"/>
          </a:p>
        </p:txBody>
      </p:sp>
      <p:sp>
        <p:nvSpPr>
          <p:cNvPr id="29" name="Shape 25"/>
          <p:cNvSpPr/>
          <p:nvPr/>
        </p:nvSpPr>
        <p:spPr>
          <a:xfrm>
            <a:off x="1874520" y="3310128"/>
            <a:ext cx="804672" cy="329184"/>
          </a:xfrm>
          <a:prstGeom prst="roundRect">
            <a:avLst>
              <a:gd name="adj" fmla="val 22222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6"/>
          <p:cNvSpPr/>
          <p:nvPr/>
        </p:nvSpPr>
        <p:spPr>
          <a:xfrm>
            <a:off x="1920240" y="3355848"/>
            <a:ext cx="713232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0</a:t>
            </a:r>
            <a:endParaRPr lang="en-US" sz="760" dirty="0"/>
          </a:p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OC0/OC2</a:t>
            </a:r>
            <a:endParaRPr lang="en-US" sz="760" dirty="0"/>
          </a:p>
        </p:txBody>
      </p:sp>
      <p:sp>
        <p:nvSpPr>
          <p:cNvPr id="31" name="Shape 27"/>
          <p:cNvSpPr/>
          <p:nvPr/>
        </p:nvSpPr>
        <p:spPr>
          <a:xfrm>
            <a:off x="1874520" y="3749040"/>
            <a:ext cx="804672" cy="329184"/>
          </a:xfrm>
          <a:prstGeom prst="roundRect">
            <a:avLst>
              <a:gd name="adj" fmla="val 22222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8"/>
          <p:cNvSpPr/>
          <p:nvPr/>
        </p:nvSpPr>
        <p:spPr>
          <a:xfrm>
            <a:off x="1920240" y="3794760"/>
            <a:ext cx="713232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1</a:t>
            </a:r>
            <a:endParaRPr lang="en-US" sz="760" dirty="0"/>
          </a:p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OC1/OC3</a:t>
            </a:r>
            <a:endParaRPr lang="en-US" sz="760" dirty="0"/>
          </a:p>
        </p:txBody>
      </p:sp>
      <p:sp>
        <p:nvSpPr>
          <p:cNvPr id="33" name="Shape 29"/>
          <p:cNvSpPr/>
          <p:nvPr/>
        </p:nvSpPr>
        <p:spPr>
          <a:xfrm>
            <a:off x="3246120" y="3419856"/>
            <a:ext cx="1417320" cy="493776"/>
          </a:xfrm>
          <a:prstGeom prst="roundRect">
            <a:avLst>
              <a:gd name="adj" fmla="val 14815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0"/>
          <p:cNvSpPr/>
          <p:nvPr/>
        </p:nvSpPr>
        <p:spPr>
          <a:xfrm>
            <a:off x="3291840" y="3465576"/>
            <a:ext cx="1325880" cy="402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issue cycles</a:t>
            </a:r>
            <a:endParaRPr lang="en-US" sz="860" dirty="0"/>
          </a:p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4 channels</a:t>
            </a:r>
            <a:endParaRPr lang="en-US" sz="860" dirty="0"/>
          </a:p>
        </p:txBody>
      </p:sp>
      <p:sp>
        <p:nvSpPr>
          <p:cNvPr id="35" name="Text 31"/>
          <p:cNvSpPr/>
          <p:nvPr/>
        </p:nvSpPr>
        <p:spPr>
          <a:xfrm>
            <a:off x="841248" y="4434840"/>
            <a:ext cx="384048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91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24×24 windows × 2 channel groups = 1,152 issue cycles</a:t>
            </a:r>
            <a:endParaRPr lang="en-US" sz="910" dirty="0"/>
          </a:p>
        </p:txBody>
      </p:sp>
      <p:sp>
        <p:nvSpPr>
          <p:cNvPr id="36" name="Text 32"/>
          <p:cNvSpPr/>
          <p:nvPr/>
        </p:nvSpPr>
        <p:spPr>
          <a:xfrm>
            <a:off x="5806440" y="2880360"/>
            <a:ext cx="283464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partial parallelization</a:t>
            </a:r>
            <a:endParaRPr lang="en-US" sz="1220" dirty="0"/>
          </a:p>
        </p:txBody>
      </p:sp>
      <p:sp>
        <p:nvSpPr>
          <p:cNvPr id="37" name="Shape 33"/>
          <p:cNvSpPr/>
          <p:nvPr/>
        </p:nvSpPr>
        <p:spPr>
          <a:xfrm>
            <a:off x="7744968" y="3685032"/>
            <a:ext cx="530352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34"/>
          <p:cNvSpPr/>
          <p:nvPr/>
        </p:nvSpPr>
        <p:spPr>
          <a:xfrm>
            <a:off x="5870448" y="3401568"/>
            <a:ext cx="1444752" cy="566928"/>
          </a:xfrm>
          <a:prstGeom prst="roundRect">
            <a:avLst>
              <a:gd name="adj" fmla="val 12903"/>
            </a:avLst>
          </a:prstGeom>
          <a:solidFill>
            <a:srgbClr val="FF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5"/>
          <p:cNvSpPr/>
          <p:nvPr/>
        </p:nvSpPr>
        <p:spPr>
          <a:xfrm>
            <a:off x="5916168" y="3447288"/>
            <a:ext cx="135331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output lanes</a:t>
            </a:r>
            <a:endParaRPr lang="en-US" sz="880" dirty="0"/>
          </a:p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 25 taps</a:t>
            </a:r>
            <a:endParaRPr lang="en-US" sz="880" dirty="0"/>
          </a:p>
        </p:txBody>
      </p:sp>
      <p:sp>
        <p:nvSpPr>
          <p:cNvPr id="40" name="Shape 36"/>
          <p:cNvSpPr/>
          <p:nvPr/>
        </p:nvSpPr>
        <p:spPr>
          <a:xfrm>
            <a:off x="8302752" y="3401568"/>
            <a:ext cx="1627632" cy="566928"/>
          </a:xfrm>
          <a:prstGeom prst="roundRect">
            <a:avLst>
              <a:gd name="adj" fmla="val 12903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7"/>
          <p:cNvSpPr/>
          <p:nvPr/>
        </p:nvSpPr>
        <p:spPr>
          <a:xfrm>
            <a:off x="8348472" y="3447288"/>
            <a:ext cx="153619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channels</a:t>
            </a:r>
            <a:endParaRPr lang="en-US" sz="860" dirty="0"/>
          </a:p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processed serially</a:t>
            </a:r>
            <a:endParaRPr lang="en-US" sz="860" dirty="0"/>
          </a:p>
        </p:txBody>
      </p:sp>
      <p:sp>
        <p:nvSpPr>
          <p:cNvPr id="42" name="Text 38"/>
          <p:cNvSpPr/>
          <p:nvPr/>
        </p:nvSpPr>
        <p:spPr>
          <a:xfrm>
            <a:off x="5897880" y="4389120"/>
            <a:ext cx="4069080" cy="4206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output channels = 3 groups; 4 input channels per group → 12 issue cycles per spatial position.</a:t>
            </a:r>
            <a:endParaRPr lang="en-US" sz="920" dirty="0"/>
          </a:p>
        </p:txBody>
      </p:sp>
      <p:sp>
        <p:nvSpPr>
          <p:cNvPr id="43" name="Shape 39"/>
          <p:cNvSpPr/>
          <p:nvPr/>
        </p:nvSpPr>
        <p:spPr>
          <a:xfrm>
            <a:off x="1051560" y="5641848"/>
            <a:ext cx="10104120" cy="329184"/>
          </a:xfrm>
          <a:prstGeom prst="roundRect">
            <a:avLst>
              <a:gd name="adj" fmla="val 22222"/>
            </a:avLst>
          </a:prstGeom>
          <a:solidFill>
            <a:srgbClr val="F5F8FC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40"/>
          <p:cNvSpPr/>
          <p:nvPr/>
        </p:nvSpPr>
        <p:spPr>
          <a:xfrm>
            <a:off x="1161288" y="5733288"/>
            <a:ext cx="9884664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engines raise hardware utilization: each layer receives a datapath sized to its arithmetic demand instead of sharing one serial MAC path.</a:t>
            </a:r>
            <a:endParaRPr lang="en-US" sz="10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FC Engine: Broadcast One Activation to 10 Class Lanes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fully connected layer is smaller than convolution, but class-parallel MAC lanes remove sequential class processing.</a:t>
            </a:r>
            <a:endParaRPr lang="en-US" sz="1140" dirty="0"/>
          </a:p>
        </p:txBody>
      </p:sp>
      <p:sp>
        <p:nvSpPr>
          <p:cNvPr id="9" name="Text 5"/>
          <p:cNvSpPr/>
          <p:nvPr/>
        </p:nvSpPr>
        <p:spPr>
          <a:xfrm>
            <a:off x="685800" y="1417320"/>
            <a:ext cx="219456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FC order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1764792" y="2176272"/>
            <a:ext cx="521208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7"/>
          <p:cNvSpPr/>
          <p:nvPr/>
        </p:nvSpPr>
        <p:spPr>
          <a:xfrm>
            <a:off x="3218688" y="2176272"/>
            <a:ext cx="521208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8"/>
          <p:cNvSpPr/>
          <p:nvPr/>
        </p:nvSpPr>
        <p:spPr>
          <a:xfrm>
            <a:off x="4672584" y="2176272"/>
            <a:ext cx="521208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9"/>
          <p:cNvSpPr/>
          <p:nvPr/>
        </p:nvSpPr>
        <p:spPr>
          <a:xfrm>
            <a:off x="685800" y="1856232"/>
            <a:ext cx="1069848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0"/>
          <p:cNvSpPr/>
          <p:nvPr/>
        </p:nvSpPr>
        <p:spPr>
          <a:xfrm>
            <a:off x="731520" y="1901952"/>
            <a:ext cx="978408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0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MACs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2304288" y="1856232"/>
            <a:ext cx="914400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2"/>
          <p:cNvSpPr/>
          <p:nvPr/>
        </p:nvSpPr>
        <p:spPr>
          <a:xfrm>
            <a:off x="2350008" y="1901952"/>
            <a:ext cx="822960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1</a:t>
            </a:r>
            <a:endParaRPr lang="en-US" sz="820" dirty="0"/>
          </a:p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MACs</a:t>
            </a:r>
            <a:endParaRPr lang="en-US" sz="820" dirty="0"/>
          </a:p>
        </p:txBody>
      </p:sp>
      <p:sp>
        <p:nvSpPr>
          <p:cNvPr id="17" name="Shape 13"/>
          <p:cNvSpPr/>
          <p:nvPr/>
        </p:nvSpPr>
        <p:spPr>
          <a:xfrm>
            <a:off x="3758184" y="1856232"/>
            <a:ext cx="914400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4"/>
          <p:cNvSpPr/>
          <p:nvPr/>
        </p:nvSpPr>
        <p:spPr>
          <a:xfrm>
            <a:off x="3803904" y="1901952"/>
            <a:ext cx="822960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5212080" y="1856232"/>
            <a:ext cx="914400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6"/>
          <p:cNvSpPr/>
          <p:nvPr/>
        </p:nvSpPr>
        <p:spPr>
          <a:xfrm>
            <a:off x="5257800" y="1901952"/>
            <a:ext cx="822960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9</a:t>
            </a:r>
            <a:endParaRPr lang="en-US" sz="820" dirty="0"/>
          </a:p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MACs</a:t>
            </a:r>
            <a:endParaRPr lang="en-US" sz="820" dirty="0"/>
          </a:p>
        </p:txBody>
      </p:sp>
      <p:sp>
        <p:nvSpPr>
          <p:cNvPr id="21" name="Text 17"/>
          <p:cNvSpPr/>
          <p:nvPr/>
        </p:nvSpPr>
        <p:spPr>
          <a:xfrm>
            <a:off x="685800" y="3438144"/>
            <a:ext cx="274320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Accelerator v2 FC order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2029968" y="4297680"/>
            <a:ext cx="713232" cy="0"/>
          </a:xfrm>
          <a:prstGeom prst="line">
            <a:avLst/>
          </a:prstGeom>
          <a:noFill/>
          <a:ln w="1143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749808" y="3959352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0"/>
          <p:cNvSpPr/>
          <p:nvPr/>
        </p:nvSpPr>
        <p:spPr>
          <a:xfrm>
            <a:off x="795528" y="4005072"/>
            <a:ext cx="118872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pooled</a:t>
            </a:r>
            <a:endParaRPr lang="en-US" sz="880" dirty="0"/>
          </a:p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activation</a:t>
            </a:r>
            <a:endParaRPr lang="en-US" sz="880" dirty="0"/>
          </a:p>
        </p:txBody>
      </p:sp>
      <p:sp>
        <p:nvSpPr>
          <p:cNvPr id="25" name="Shape 21"/>
          <p:cNvSpPr/>
          <p:nvPr/>
        </p:nvSpPr>
        <p:spPr>
          <a:xfrm>
            <a:off x="2834640" y="3675888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2"/>
          <p:cNvSpPr/>
          <p:nvPr/>
        </p:nvSpPr>
        <p:spPr>
          <a:xfrm>
            <a:off x="2880360" y="3721608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0</a:t>
            </a:r>
            <a:endParaRPr lang="en-US" sz="760" dirty="0"/>
          </a:p>
        </p:txBody>
      </p:sp>
      <p:sp>
        <p:nvSpPr>
          <p:cNvPr id="27" name="Shape 23"/>
          <p:cNvSpPr/>
          <p:nvPr/>
        </p:nvSpPr>
        <p:spPr>
          <a:xfrm>
            <a:off x="2834640" y="4379976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4"/>
          <p:cNvSpPr/>
          <p:nvPr/>
        </p:nvSpPr>
        <p:spPr>
          <a:xfrm>
            <a:off x="2880360" y="4425696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5</a:t>
            </a:r>
            <a:endParaRPr lang="en-US" sz="720" dirty="0"/>
          </a:p>
        </p:txBody>
      </p:sp>
      <p:sp>
        <p:nvSpPr>
          <p:cNvPr id="29" name="Shape 25"/>
          <p:cNvSpPr/>
          <p:nvPr/>
        </p:nvSpPr>
        <p:spPr>
          <a:xfrm>
            <a:off x="3584448" y="3675888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6"/>
          <p:cNvSpPr/>
          <p:nvPr/>
        </p:nvSpPr>
        <p:spPr>
          <a:xfrm>
            <a:off x="3630168" y="3721608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1</a:t>
            </a:r>
            <a:endParaRPr lang="en-US" sz="760" dirty="0"/>
          </a:p>
        </p:txBody>
      </p:sp>
      <p:sp>
        <p:nvSpPr>
          <p:cNvPr id="31" name="Shape 27"/>
          <p:cNvSpPr/>
          <p:nvPr/>
        </p:nvSpPr>
        <p:spPr>
          <a:xfrm>
            <a:off x="3584448" y="4379976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8"/>
          <p:cNvSpPr/>
          <p:nvPr/>
        </p:nvSpPr>
        <p:spPr>
          <a:xfrm>
            <a:off x="3630168" y="4425696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6</a:t>
            </a:r>
            <a:endParaRPr lang="en-US" sz="720" dirty="0"/>
          </a:p>
        </p:txBody>
      </p:sp>
      <p:sp>
        <p:nvSpPr>
          <p:cNvPr id="33" name="Shape 29"/>
          <p:cNvSpPr/>
          <p:nvPr/>
        </p:nvSpPr>
        <p:spPr>
          <a:xfrm>
            <a:off x="4334256" y="3675888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30"/>
          <p:cNvSpPr/>
          <p:nvPr/>
        </p:nvSpPr>
        <p:spPr>
          <a:xfrm>
            <a:off x="4379976" y="3721608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2</a:t>
            </a:r>
            <a:endParaRPr lang="en-US" sz="760" dirty="0"/>
          </a:p>
        </p:txBody>
      </p:sp>
      <p:sp>
        <p:nvSpPr>
          <p:cNvPr id="35" name="Shape 31"/>
          <p:cNvSpPr/>
          <p:nvPr/>
        </p:nvSpPr>
        <p:spPr>
          <a:xfrm>
            <a:off x="4334256" y="4379976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Text 32"/>
          <p:cNvSpPr/>
          <p:nvPr/>
        </p:nvSpPr>
        <p:spPr>
          <a:xfrm>
            <a:off x="4379976" y="4425696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7</a:t>
            </a:r>
            <a:endParaRPr lang="en-US" sz="720" dirty="0"/>
          </a:p>
        </p:txBody>
      </p:sp>
      <p:sp>
        <p:nvSpPr>
          <p:cNvPr id="37" name="Shape 33"/>
          <p:cNvSpPr/>
          <p:nvPr/>
        </p:nvSpPr>
        <p:spPr>
          <a:xfrm>
            <a:off x="5084064" y="3675888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4"/>
          <p:cNvSpPr/>
          <p:nvPr/>
        </p:nvSpPr>
        <p:spPr>
          <a:xfrm>
            <a:off x="5129784" y="3721608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3</a:t>
            </a:r>
            <a:endParaRPr lang="en-US" sz="760" dirty="0"/>
          </a:p>
        </p:txBody>
      </p:sp>
      <p:sp>
        <p:nvSpPr>
          <p:cNvPr id="39" name="Shape 35"/>
          <p:cNvSpPr/>
          <p:nvPr/>
        </p:nvSpPr>
        <p:spPr>
          <a:xfrm>
            <a:off x="5084064" y="4379976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36"/>
          <p:cNvSpPr/>
          <p:nvPr/>
        </p:nvSpPr>
        <p:spPr>
          <a:xfrm>
            <a:off x="5129784" y="4425696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8</a:t>
            </a:r>
            <a:endParaRPr lang="en-US" sz="720" dirty="0"/>
          </a:p>
        </p:txBody>
      </p:sp>
      <p:sp>
        <p:nvSpPr>
          <p:cNvPr id="41" name="Shape 37"/>
          <p:cNvSpPr/>
          <p:nvPr/>
        </p:nvSpPr>
        <p:spPr>
          <a:xfrm>
            <a:off x="5833872" y="3675888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38"/>
          <p:cNvSpPr/>
          <p:nvPr/>
        </p:nvSpPr>
        <p:spPr>
          <a:xfrm>
            <a:off x="5879592" y="3721608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4</a:t>
            </a:r>
            <a:endParaRPr lang="en-US" sz="760" dirty="0"/>
          </a:p>
        </p:txBody>
      </p:sp>
      <p:sp>
        <p:nvSpPr>
          <p:cNvPr id="43" name="Shape 39"/>
          <p:cNvSpPr/>
          <p:nvPr/>
        </p:nvSpPr>
        <p:spPr>
          <a:xfrm>
            <a:off x="5833872" y="4379976"/>
            <a:ext cx="594360" cy="292608"/>
          </a:xfrm>
          <a:prstGeom prst="roundRect">
            <a:avLst>
              <a:gd name="adj" fmla="val 250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40"/>
          <p:cNvSpPr/>
          <p:nvPr/>
        </p:nvSpPr>
        <p:spPr>
          <a:xfrm>
            <a:off x="5879592" y="4425696"/>
            <a:ext cx="5029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9</a:t>
            </a:r>
            <a:endParaRPr lang="en-US" sz="720" dirty="0"/>
          </a:p>
        </p:txBody>
      </p:sp>
      <p:sp>
        <p:nvSpPr>
          <p:cNvPr id="45" name="Shape 41"/>
          <p:cNvSpPr/>
          <p:nvPr/>
        </p:nvSpPr>
        <p:spPr>
          <a:xfrm>
            <a:off x="6830568" y="4297680"/>
            <a:ext cx="576072" cy="0"/>
          </a:xfrm>
          <a:prstGeom prst="line">
            <a:avLst/>
          </a:prstGeom>
          <a:noFill/>
          <a:ln w="1143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Shape 42"/>
          <p:cNvSpPr/>
          <p:nvPr/>
        </p:nvSpPr>
        <p:spPr>
          <a:xfrm>
            <a:off x="7498080" y="3931920"/>
            <a:ext cx="1874520" cy="704088"/>
          </a:xfrm>
          <a:prstGeom prst="roundRect">
            <a:avLst>
              <a:gd name="adj" fmla="val 10390"/>
            </a:avLst>
          </a:prstGeom>
          <a:solidFill>
            <a:srgbClr val="FF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/>
          <p:nvPr/>
        </p:nvSpPr>
        <p:spPr>
          <a:xfrm>
            <a:off x="7543800" y="3977640"/>
            <a:ext cx="1783080" cy="6126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accumulators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 together</a:t>
            </a:r>
            <a:endParaRPr lang="en-US" sz="900" dirty="0"/>
          </a:p>
        </p:txBody>
      </p:sp>
      <p:sp>
        <p:nvSpPr>
          <p:cNvPr id="48" name="Shape 44"/>
          <p:cNvSpPr/>
          <p:nvPr/>
        </p:nvSpPr>
        <p:spPr>
          <a:xfrm>
            <a:off x="7635240" y="1371600"/>
            <a:ext cx="3246120" cy="1389888"/>
          </a:xfrm>
          <a:prstGeom prst="roundRect">
            <a:avLst>
              <a:gd name="adj" fmla="val 5263"/>
            </a:avLst>
          </a:prstGeom>
          <a:solidFill>
            <a:srgbClr val="EAF3FF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5"/>
          <p:cNvSpPr/>
          <p:nvPr/>
        </p:nvSpPr>
        <p:spPr>
          <a:xfrm>
            <a:off x="7818120" y="1591056"/>
            <a:ext cx="128016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numbers</a:t>
            </a:r>
            <a:endParaRPr lang="en-US" sz="1120" dirty="0"/>
          </a:p>
        </p:txBody>
      </p:sp>
      <p:sp>
        <p:nvSpPr>
          <p:cNvPr id="50" name="Text 46"/>
          <p:cNvSpPr/>
          <p:nvPr/>
        </p:nvSpPr>
        <p:spPr>
          <a:xfrm>
            <a:off x="7818120" y="1892808"/>
            <a:ext cx="283464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input activations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 10 output classes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1,920 multiplications</a:t>
            </a:r>
            <a:endParaRPr lang="en-US" sz="1050" dirty="0"/>
          </a:p>
        </p:txBody>
      </p:sp>
      <p:sp>
        <p:nvSpPr>
          <p:cNvPr id="51" name="Shape 47"/>
          <p:cNvSpPr/>
          <p:nvPr/>
        </p:nvSpPr>
        <p:spPr>
          <a:xfrm>
            <a:off x="7635240" y="5230368"/>
            <a:ext cx="3246120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Text 48"/>
          <p:cNvSpPr/>
          <p:nvPr/>
        </p:nvSpPr>
        <p:spPr>
          <a:xfrm>
            <a:off x="7744968" y="5321808"/>
            <a:ext cx="3026664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RTL uses 10 independent weight banks and broadcasts one pooled activation to all class MAC lanes.</a:t>
            </a:r>
            <a:endParaRPr lang="en-US" sz="9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0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Bottleneck 3: Redundant Data Access Between Adjacent Windows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Adjacent convolution windows share most pixels, but independent BRAM reads request the same data again.</a:t>
            </a:r>
            <a:endParaRPr lang="en-US" sz="1140" dirty="0"/>
          </a:p>
        </p:txBody>
      </p:sp>
      <p:sp>
        <p:nvSpPr>
          <p:cNvPr id="9" name="Shape 5"/>
          <p:cNvSpPr/>
          <p:nvPr/>
        </p:nvSpPr>
        <p:spPr>
          <a:xfrm>
            <a:off x="10698480" y="256032"/>
            <a:ext cx="566928" cy="246888"/>
          </a:xfrm>
          <a:prstGeom prst="rect">
            <a:avLst/>
          </a:prstGeom>
          <a:solidFill>
            <a:srgbClr val="0B3B75"/>
          </a:solidFill>
          <a:ln w="8890">
            <a:solidFill>
              <a:srgbClr val="0B3B7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10698480" y="288036"/>
            <a:ext cx="56692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B3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713232" y="1371600"/>
            <a:ext cx="274320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adjacent 5×5 windows</a:t>
            </a:r>
            <a:endParaRPr lang="en-US" sz="1230" dirty="0"/>
          </a:p>
        </p:txBody>
      </p:sp>
      <p:sp>
        <p:nvSpPr>
          <p:cNvPr id="12" name="Shape 8"/>
          <p:cNvSpPr/>
          <p:nvPr/>
        </p:nvSpPr>
        <p:spPr>
          <a:xfrm>
            <a:off x="822960" y="1783080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/>
          <p:nvPr/>
        </p:nvSpPr>
        <p:spPr>
          <a:xfrm>
            <a:off x="822960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780" dirty="0"/>
          </a:p>
        </p:txBody>
      </p:sp>
      <p:sp>
        <p:nvSpPr>
          <p:cNvPr id="14" name="Shape 10"/>
          <p:cNvSpPr/>
          <p:nvPr/>
        </p:nvSpPr>
        <p:spPr>
          <a:xfrm>
            <a:off x="1133856" y="1783080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1"/>
          <p:cNvSpPr/>
          <p:nvPr/>
        </p:nvSpPr>
        <p:spPr>
          <a:xfrm>
            <a:off x="1133856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780" dirty="0"/>
          </a:p>
        </p:txBody>
      </p:sp>
      <p:sp>
        <p:nvSpPr>
          <p:cNvPr id="16" name="Shape 12"/>
          <p:cNvSpPr/>
          <p:nvPr/>
        </p:nvSpPr>
        <p:spPr>
          <a:xfrm>
            <a:off x="1444752" y="1783080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3"/>
          <p:cNvSpPr/>
          <p:nvPr/>
        </p:nvSpPr>
        <p:spPr>
          <a:xfrm>
            <a:off x="1444752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780" dirty="0"/>
          </a:p>
        </p:txBody>
      </p:sp>
      <p:sp>
        <p:nvSpPr>
          <p:cNvPr id="18" name="Shape 14"/>
          <p:cNvSpPr/>
          <p:nvPr/>
        </p:nvSpPr>
        <p:spPr>
          <a:xfrm>
            <a:off x="1755648" y="1783080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5"/>
          <p:cNvSpPr/>
          <p:nvPr/>
        </p:nvSpPr>
        <p:spPr>
          <a:xfrm>
            <a:off x="1755648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780" dirty="0"/>
          </a:p>
        </p:txBody>
      </p:sp>
      <p:sp>
        <p:nvSpPr>
          <p:cNvPr id="20" name="Shape 16"/>
          <p:cNvSpPr/>
          <p:nvPr/>
        </p:nvSpPr>
        <p:spPr>
          <a:xfrm>
            <a:off x="2066544" y="1783080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7"/>
          <p:cNvSpPr/>
          <p:nvPr/>
        </p:nvSpPr>
        <p:spPr>
          <a:xfrm>
            <a:off x="2066544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780" dirty="0"/>
          </a:p>
        </p:txBody>
      </p:sp>
      <p:sp>
        <p:nvSpPr>
          <p:cNvPr id="22" name="Shape 18"/>
          <p:cNvSpPr/>
          <p:nvPr/>
        </p:nvSpPr>
        <p:spPr>
          <a:xfrm>
            <a:off x="822960" y="2093976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9"/>
          <p:cNvSpPr/>
          <p:nvPr/>
        </p:nvSpPr>
        <p:spPr>
          <a:xfrm>
            <a:off x="822960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780" dirty="0"/>
          </a:p>
        </p:txBody>
      </p:sp>
      <p:sp>
        <p:nvSpPr>
          <p:cNvPr id="24" name="Shape 20"/>
          <p:cNvSpPr/>
          <p:nvPr/>
        </p:nvSpPr>
        <p:spPr>
          <a:xfrm>
            <a:off x="1133856" y="2093976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1"/>
          <p:cNvSpPr/>
          <p:nvPr/>
        </p:nvSpPr>
        <p:spPr>
          <a:xfrm>
            <a:off x="1133856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780" dirty="0"/>
          </a:p>
        </p:txBody>
      </p:sp>
      <p:sp>
        <p:nvSpPr>
          <p:cNvPr id="26" name="Shape 22"/>
          <p:cNvSpPr/>
          <p:nvPr/>
        </p:nvSpPr>
        <p:spPr>
          <a:xfrm>
            <a:off x="1444752" y="2093976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3"/>
          <p:cNvSpPr/>
          <p:nvPr/>
        </p:nvSpPr>
        <p:spPr>
          <a:xfrm>
            <a:off x="1444752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780" dirty="0"/>
          </a:p>
        </p:txBody>
      </p:sp>
      <p:sp>
        <p:nvSpPr>
          <p:cNvPr id="28" name="Shape 24"/>
          <p:cNvSpPr/>
          <p:nvPr/>
        </p:nvSpPr>
        <p:spPr>
          <a:xfrm>
            <a:off x="1755648" y="2093976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1755648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780" dirty="0"/>
          </a:p>
        </p:txBody>
      </p:sp>
      <p:sp>
        <p:nvSpPr>
          <p:cNvPr id="30" name="Shape 26"/>
          <p:cNvSpPr/>
          <p:nvPr/>
        </p:nvSpPr>
        <p:spPr>
          <a:xfrm>
            <a:off x="2066544" y="2093976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7"/>
          <p:cNvSpPr/>
          <p:nvPr/>
        </p:nvSpPr>
        <p:spPr>
          <a:xfrm>
            <a:off x="2066544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780" dirty="0"/>
          </a:p>
        </p:txBody>
      </p:sp>
      <p:sp>
        <p:nvSpPr>
          <p:cNvPr id="32" name="Shape 28"/>
          <p:cNvSpPr/>
          <p:nvPr/>
        </p:nvSpPr>
        <p:spPr>
          <a:xfrm>
            <a:off x="822960" y="2404872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29"/>
          <p:cNvSpPr/>
          <p:nvPr/>
        </p:nvSpPr>
        <p:spPr>
          <a:xfrm>
            <a:off x="822960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780" dirty="0"/>
          </a:p>
        </p:txBody>
      </p:sp>
      <p:sp>
        <p:nvSpPr>
          <p:cNvPr id="34" name="Shape 30"/>
          <p:cNvSpPr/>
          <p:nvPr/>
        </p:nvSpPr>
        <p:spPr>
          <a:xfrm>
            <a:off x="1133856" y="2404872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1"/>
          <p:cNvSpPr/>
          <p:nvPr/>
        </p:nvSpPr>
        <p:spPr>
          <a:xfrm>
            <a:off x="1133856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780" dirty="0"/>
          </a:p>
        </p:txBody>
      </p:sp>
      <p:sp>
        <p:nvSpPr>
          <p:cNvPr id="36" name="Shape 32"/>
          <p:cNvSpPr/>
          <p:nvPr/>
        </p:nvSpPr>
        <p:spPr>
          <a:xfrm>
            <a:off x="1444752" y="2404872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3"/>
          <p:cNvSpPr/>
          <p:nvPr/>
        </p:nvSpPr>
        <p:spPr>
          <a:xfrm>
            <a:off x="1444752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780" dirty="0"/>
          </a:p>
        </p:txBody>
      </p:sp>
      <p:sp>
        <p:nvSpPr>
          <p:cNvPr id="38" name="Shape 34"/>
          <p:cNvSpPr/>
          <p:nvPr/>
        </p:nvSpPr>
        <p:spPr>
          <a:xfrm>
            <a:off x="1755648" y="2404872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5"/>
          <p:cNvSpPr/>
          <p:nvPr/>
        </p:nvSpPr>
        <p:spPr>
          <a:xfrm>
            <a:off x="1755648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780" dirty="0"/>
          </a:p>
        </p:txBody>
      </p:sp>
      <p:sp>
        <p:nvSpPr>
          <p:cNvPr id="40" name="Shape 36"/>
          <p:cNvSpPr/>
          <p:nvPr/>
        </p:nvSpPr>
        <p:spPr>
          <a:xfrm>
            <a:off x="2066544" y="2404872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7"/>
          <p:cNvSpPr/>
          <p:nvPr/>
        </p:nvSpPr>
        <p:spPr>
          <a:xfrm>
            <a:off x="2066544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780" dirty="0"/>
          </a:p>
        </p:txBody>
      </p:sp>
      <p:sp>
        <p:nvSpPr>
          <p:cNvPr id="42" name="Shape 38"/>
          <p:cNvSpPr/>
          <p:nvPr/>
        </p:nvSpPr>
        <p:spPr>
          <a:xfrm>
            <a:off x="822960" y="2715768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39"/>
          <p:cNvSpPr/>
          <p:nvPr/>
        </p:nvSpPr>
        <p:spPr>
          <a:xfrm>
            <a:off x="822960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780" dirty="0"/>
          </a:p>
        </p:txBody>
      </p:sp>
      <p:sp>
        <p:nvSpPr>
          <p:cNvPr id="44" name="Shape 40"/>
          <p:cNvSpPr/>
          <p:nvPr/>
        </p:nvSpPr>
        <p:spPr>
          <a:xfrm>
            <a:off x="1133856" y="2715768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1"/>
          <p:cNvSpPr/>
          <p:nvPr/>
        </p:nvSpPr>
        <p:spPr>
          <a:xfrm>
            <a:off x="1133856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</a:t>
            </a:r>
            <a:endParaRPr lang="en-US" sz="780" dirty="0"/>
          </a:p>
        </p:txBody>
      </p:sp>
      <p:sp>
        <p:nvSpPr>
          <p:cNvPr id="46" name="Shape 42"/>
          <p:cNvSpPr/>
          <p:nvPr/>
        </p:nvSpPr>
        <p:spPr>
          <a:xfrm>
            <a:off x="1444752" y="2715768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/>
          <p:nvPr/>
        </p:nvSpPr>
        <p:spPr>
          <a:xfrm>
            <a:off x="1444752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780" dirty="0"/>
          </a:p>
        </p:txBody>
      </p:sp>
      <p:sp>
        <p:nvSpPr>
          <p:cNvPr id="48" name="Shape 44"/>
          <p:cNvSpPr/>
          <p:nvPr/>
        </p:nvSpPr>
        <p:spPr>
          <a:xfrm>
            <a:off x="1755648" y="2715768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5"/>
          <p:cNvSpPr/>
          <p:nvPr/>
        </p:nvSpPr>
        <p:spPr>
          <a:xfrm>
            <a:off x="1755648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780" dirty="0"/>
          </a:p>
        </p:txBody>
      </p:sp>
      <p:sp>
        <p:nvSpPr>
          <p:cNvPr id="50" name="Shape 46"/>
          <p:cNvSpPr/>
          <p:nvPr/>
        </p:nvSpPr>
        <p:spPr>
          <a:xfrm>
            <a:off x="2066544" y="2715768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47"/>
          <p:cNvSpPr/>
          <p:nvPr/>
        </p:nvSpPr>
        <p:spPr>
          <a:xfrm>
            <a:off x="2066544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endParaRPr lang="en-US" sz="780" dirty="0"/>
          </a:p>
        </p:txBody>
      </p:sp>
      <p:sp>
        <p:nvSpPr>
          <p:cNvPr id="52" name="Shape 48"/>
          <p:cNvSpPr/>
          <p:nvPr/>
        </p:nvSpPr>
        <p:spPr>
          <a:xfrm>
            <a:off x="822960" y="3026664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49"/>
          <p:cNvSpPr/>
          <p:nvPr/>
        </p:nvSpPr>
        <p:spPr>
          <a:xfrm>
            <a:off x="822960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</a:t>
            </a:r>
            <a:endParaRPr lang="en-US" sz="780" dirty="0"/>
          </a:p>
        </p:txBody>
      </p:sp>
      <p:sp>
        <p:nvSpPr>
          <p:cNvPr id="54" name="Shape 50"/>
          <p:cNvSpPr/>
          <p:nvPr/>
        </p:nvSpPr>
        <p:spPr>
          <a:xfrm>
            <a:off x="1133856" y="3026664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5" name="Text 51"/>
          <p:cNvSpPr/>
          <p:nvPr/>
        </p:nvSpPr>
        <p:spPr>
          <a:xfrm>
            <a:off x="1133856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endParaRPr lang="en-US" sz="780" dirty="0"/>
          </a:p>
        </p:txBody>
      </p:sp>
      <p:sp>
        <p:nvSpPr>
          <p:cNvPr id="56" name="Shape 52"/>
          <p:cNvSpPr/>
          <p:nvPr/>
        </p:nvSpPr>
        <p:spPr>
          <a:xfrm>
            <a:off x="1444752" y="3026664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" name="Text 53"/>
          <p:cNvSpPr/>
          <p:nvPr/>
        </p:nvSpPr>
        <p:spPr>
          <a:xfrm>
            <a:off x="1444752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</a:t>
            </a:r>
            <a:endParaRPr lang="en-US" sz="780" dirty="0"/>
          </a:p>
        </p:txBody>
      </p:sp>
      <p:sp>
        <p:nvSpPr>
          <p:cNvPr id="58" name="Shape 54"/>
          <p:cNvSpPr/>
          <p:nvPr/>
        </p:nvSpPr>
        <p:spPr>
          <a:xfrm>
            <a:off x="1755648" y="3026664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" name="Text 55"/>
          <p:cNvSpPr/>
          <p:nvPr/>
        </p:nvSpPr>
        <p:spPr>
          <a:xfrm>
            <a:off x="1755648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780" dirty="0"/>
          </a:p>
        </p:txBody>
      </p:sp>
      <p:sp>
        <p:nvSpPr>
          <p:cNvPr id="60" name="Shape 56"/>
          <p:cNvSpPr/>
          <p:nvPr/>
        </p:nvSpPr>
        <p:spPr>
          <a:xfrm>
            <a:off x="2066544" y="3026664"/>
            <a:ext cx="310896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1" name="Text 57"/>
          <p:cNvSpPr/>
          <p:nvPr/>
        </p:nvSpPr>
        <p:spPr>
          <a:xfrm>
            <a:off x="2066544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</a:t>
            </a:r>
            <a:endParaRPr lang="en-US" sz="780" dirty="0"/>
          </a:p>
        </p:txBody>
      </p:sp>
      <p:sp>
        <p:nvSpPr>
          <p:cNvPr id="62" name="Shape 58"/>
          <p:cNvSpPr/>
          <p:nvPr/>
        </p:nvSpPr>
        <p:spPr>
          <a:xfrm>
            <a:off x="3200400" y="1783080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3" name="Text 59"/>
          <p:cNvSpPr/>
          <p:nvPr/>
        </p:nvSpPr>
        <p:spPr>
          <a:xfrm>
            <a:off x="3200400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780" dirty="0"/>
          </a:p>
        </p:txBody>
      </p:sp>
      <p:sp>
        <p:nvSpPr>
          <p:cNvPr id="64" name="Shape 60"/>
          <p:cNvSpPr/>
          <p:nvPr/>
        </p:nvSpPr>
        <p:spPr>
          <a:xfrm>
            <a:off x="3511296" y="1783080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Text 61"/>
          <p:cNvSpPr/>
          <p:nvPr/>
        </p:nvSpPr>
        <p:spPr>
          <a:xfrm>
            <a:off x="3511296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780" dirty="0"/>
          </a:p>
        </p:txBody>
      </p:sp>
      <p:sp>
        <p:nvSpPr>
          <p:cNvPr id="66" name="Shape 62"/>
          <p:cNvSpPr/>
          <p:nvPr/>
        </p:nvSpPr>
        <p:spPr>
          <a:xfrm>
            <a:off x="3822192" y="1783080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7" name="Text 63"/>
          <p:cNvSpPr/>
          <p:nvPr/>
        </p:nvSpPr>
        <p:spPr>
          <a:xfrm>
            <a:off x="3822192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780" dirty="0"/>
          </a:p>
        </p:txBody>
      </p:sp>
      <p:sp>
        <p:nvSpPr>
          <p:cNvPr id="68" name="Shape 64"/>
          <p:cNvSpPr/>
          <p:nvPr/>
        </p:nvSpPr>
        <p:spPr>
          <a:xfrm>
            <a:off x="4133088" y="1783080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9" name="Text 65"/>
          <p:cNvSpPr/>
          <p:nvPr/>
        </p:nvSpPr>
        <p:spPr>
          <a:xfrm>
            <a:off x="4133088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780" dirty="0"/>
          </a:p>
        </p:txBody>
      </p:sp>
      <p:sp>
        <p:nvSpPr>
          <p:cNvPr id="70" name="Shape 66"/>
          <p:cNvSpPr/>
          <p:nvPr/>
        </p:nvSpPr>
        <p:spPr>
          <a:xfrm>
            <a:off x="4443984" y="1783080"/>
            <a:ext cx="310896" cy="310896"/>
          </a:xfrm>
          <a:prstGeom prst="rect">
            <a:avLst/>
          </a:prstGeom>
          <a:solidFill>
            <a:srgbClr val="FFF7E6"/>
          </a:solidFill>
          <a:ln w="762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" name="Text 67"/>
          <p:cNvSpPr/>
          <p:nvPr/>
        </p:nvSpPr>
        <p:spPr>
          <a:xfrm>
            <a:off x="4443984" y="1833372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780" dirty="0"/>
          </a:p>
        </p:txBody>
      </p:sp>
      <p:sp>
        <p:nvSpPr>
          <p:cNvPr id="72" name="Shape 68"/>
          <p:cNvSpPr/>
          <p:nvPr/>
        </p:nvSpPr>
        <p:spPr>
          <a:xfrm>
            <a:off x="3200400" y="2093976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3" name="Text 69"/>
          <p:cNvSpPr/>
          <p:nvPr/>
        </p:nvSpPr>
        <p:spPr>
          <a:xfrm>
            <a:off x="3200400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780" dirty="0"/>
          </a:p>
        </p:txBody>
      </p:sp>
      <p:sp>
        <p:nvSpPr>
          <p:cNvPr id="74" name="Shape 70"/>
          <p:cNvSpPr/>
          <p:nvPr/>
        </p:nvSpPr>
        <p:spPr>
          <a:xfrm>
            <a:off x="3511296" y="2093976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5" name="Text 71"/>
          <p:cNvSpPr/>
          <p:nvPr/>
        </p:nvSpPr>
        <p:spPr>
          <a:xfrm>
            <a:off x="3511296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</a:t>
            </a:r>
            <a:endParaRPr lang="en-US" sz="780" dirty="0"/>
          </a:p>
        </p:txBody>
      </p:sp>
      <p:sp>
        <p:nvSpPr>
          <p:cNvPr id="76" name="Shape 72"/>
          <p:cNvSpPr/>
          <p:nvPr/>
        </p:nvSpPr>
        <p:spPr>
          <a:xfrm>
            <a:off x="3822192" y="2093976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7" name="Text 73"/>
          <p:cNvSpPr/>
          <p:nvPr/>
        </p:nvSpPr>
        <p:spPr>
          <a:xfrm>
            <a:off x="3822192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780" dirty="0"/>
          </a:p>
        </p:txBody>
      </p:sp>
      <p:sp>
        <p:nvSpPr>
          <p:cNvPr id="78" name="Shape 74"/>
          <p:cNvSpPr/>
          <p:nvPr/>
        </p:nvSpPr>
        <p:spPr>
          <a:xfrm>
            <a:off x="4133088" y="2093976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9" name="Text 75"/>
          <p:cNvSpPr/>
          <p:nvPr/>
        </p:nvSpPr>
        <p:spPr>
          <a:xfrm>
            <a:off x="4133088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780" dirty="0"/>
          </a:p>
        </p:txBody>
      </p:sp>
      <p:sp>
        <p:nvSpPr>
          <p:cNvPr id="80" name="Shape 76"/>
          <p:cNvSpPr/>
          <p:nvPr/>
        </p:nvSpPr>
        <p:spPr>
          <a:xfrm>
            <a:off x="4443984" y="2093976"/>
            <a:ext cx="310896" cy="310896"/>
          </a:xfrm>
          <a:prstGeom prst="rect">
            <a:avLst/>
          </a:prstGeom>
          <a:solidFill>
            <a:srgbClr val="FFF7E6"/>
          </a:solidFill>
          <a:ln w="762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1" name="Text 77"/>
          <p:cNvSpPr/>
          <p:nvPr/>
        </p:nvSpPr>
        <p:spPr>
          <a:xfrm>
            <a:off x="4443984" y="2144268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780" dirty="0"/>
          </a:p>
        </p:txBody>
      </p:sp>
      <p:sp>
        <p:nvSpPr>
          <p:cNvPr id="82" name="Shape 78"/>
          <p:cNvSpPr/>
          <p:nvPr/>
        </p:nvSpPr>
        <p:spPr>
          <a:xfrm>
            <a:off x="3200400" y="2404872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" name="Text 79"/>
          <p:cNvSpPr/>
          <p:nvPr/>
        </p:nvSpPr>
        <p:spPr>
          <a:xfrm>
            <a:off x="3200400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780" dirty="0"/>
          </a:p>
        </p:txBody>
      </p:sp>
      <p:sp>
        <p:nvSpPr>
          <p:cNvPr id="84" name="Shape 80"/>
          <p:cNvSpPr/>
          <p:nvPr/>
        </p:nvSpPr>
        <p:spPr>
          <a:xfrm>
            <a:off x="3511296" y="2404872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5" name="Text 81"/>
          <p:cNvSpPr/>
          <p:nvPr/>
        </p:nvSpPr>
        <p:spPr>
          <a:xfrm>
            <a:off x="3511296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780" dirty="0"/>
          </a:p>
        </p:txBody>
      </p:sp>
      <p:sp>
        <p:nvSpPr>
          <p:cNvPr id="86" name="Shape 82"/>
          <p:cNvSpPr/>
          <p:nvPr/>
        </p:nvSpPr>
        <p:spPr>
          <a:xfrm>
            <a:off x="3822192" y="2404872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" name="Text 83"/>
          <p:cNvSpPr/>
          <p:nvPr/>
        </p:nvSpPr>
        <p:spPr>
          <a:xfrm>
            <a:off x="3822192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780" dirty="0"/>
          </a:p>
        </p:txBody>
      </p:sp>
      <p:sp>
        <p:nvSpPr>
          <p:cNvPr id="88" name="Shape 84"/>
          <p:cNvSpPr/>
          <p:nvPr/>
        </p:nvSpPr>
        <p:spPr>
          <a:xfrm>
            <a:off x="4133088" y="2404872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9" name="Text 85"/>
          <p:cNvSpPr/>
          <p:nvPr/>
        </p:nvSpPr>
        <p:spPr>
          <a:xfrm>
            <a:off x="4133088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780" dirty="0"/>
          </a:p>
        </p:txBody>
      </p:sp>
      <p:sp>
        <p:nvSpPr>
          <p:cNvPr id="90" name="Shape 86"/>
          <p:cNvSpPr/>
          <p:nvPr/>
        </p:nvSpPr>
        <p:spPr>
          <a:xfrm>
            <a:off x="4443984" y="2404872"/>
            <a:ext cx="310896" cy="310896"/>
          </a:xfrm>
          <a:prstGeom prst="rect">
            <a:avLst/>
          </a:prstGeom>
          <a:solidFill>
            <a:srgbClr val="FFF7E6"/>
          </a:solidFill>
          <a:ln w="762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1" name="Text 87"/>
          <p:cNvSpPr/>
          <p:nvPr/>
        </p:nvSpPr>
        <p:spPr>
          <a:xfrm>
            <a:off x="4443984" y="2455164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780" dirty="0"/>
          </a:p>
        </p:txBody>
      </p:sp>
      <p:sp>
        <p:nvSpPr>
          <p:cNvPr id="92" name="Shape 88"/>
          <p:cNvSpPr/>
          <p:nvPr/>
        </p:nvSpPr>
        <p:spPr>
          <a:xfrm>
            <a:off x="3200400" y="2715768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3" name="Text 89"/>
          <p:cNvSpPr/>
          <p:nvPr/>
        </p:nvSpPr>
        <p:spPr>
          <a:xfrm>
            <a:off x="3200400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</a:t>
            </a:r>
            <a:endParaRPr lang="en-US" sz="780" dirty="0"/>
          </a:p>
        </p:txBody>
      </p:sp>
      <p:sp>
        <p:nvSpPr>
          <p:cNvPr id="94" name="Shape 90"/>
          <p:cNvSpPr/>
          <p:nvPr/>
        </p:nvSpPr>
        <p:spPr>
          <a:xfrm>
            <a:off x="3511296" y="2715768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5" name="Text 91"/>
          <p:cNvSpPr/>
          <p:nvPr/>
        </p:nvSpPr>
        <p:spPr>
          <a:xfrm>
            <a:off x="3511296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780" dirty="0"/>
          </a:p>
        </p:txBody>
      </p:sp>
      <p:sp>
        <p:nvSpPr>
          <p:cNvPr id="96" name="Shape 92"/>
          <p:cNvSpPr/>
          <p:nvPr/>
        </p:nvSpPr>
        <p:spPr>
          <a:xfrm>
            <a:off x="3822192" y="2715768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7" name="Text 93"/>
          <p:cNvSpPr/>
          <p:nvPr/>
        </p:nvSpPr>
        <p:spPr>
          <a:xfrm>
            <a:off x="3822192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780" dirty="0"/>
          </a:p>
        </p:txBody>
      </p:sp>
      <p:sp>
        <p:nvSpPr>
          <p:cNvPr id="98" name="Shape 94"/>
          <p:cNvSpPr/>
          <p:nvPr/>
        </p:nvSpPr>
        <p:spPr>
          <a:xfrm>
            <a:off x="4133088" y="2715768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" name="Text 95"/>
          <p:cNvSpPr/>
          <p:nvPr/>
        </p:nvSpPr>
        <p:spPr>
          <a:xfrm>
            <a:off x="4133088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endParaRPr lang="en-US" sz="780" dirty="0"/>
          </a:p>
        </p:txBody>
      </p:sp>
      <p:sp>
        <p:nvSpPr>
          <p:cNvPr id="100" name="Shape 96"/>
          <p:cNvSpPr/>
          <p:nvPr/>
        </p:nvSpPr>
        <p:spPr>
          <a:xfrm>
            <a:off x="4443984" y="2715768"/>
            <a:ext cx="310896" cy="310896"/>
          </a:xfrm>
          <a:prstGeom prst="rect">
            <a:avLst/>
          </a:prstGeom>
          <a:solidFill>
            <a:srgbClr val="FFF7E6"/>
          </a:solidFill>
          <a:ln w="762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1" name="Text 97"/>
          <p:cNvSpPr/>
          <p:nvPr/>
        </p:nvSpPr>
        <p:spPr>
          <a:xfrm>
            <a:off x="4443984" y="2766060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780" dirty="0"/>
          </a:p>
        </p:txBody>
      </p:sp>
      <p:sp>
        <p:nvSpPr>
          <p:cNvPr id="102" name="Shape 98"/>
          <p:cNvSpPr/>
          <p:nvPr/>
        </p:nvSpPr>
        <p:spPr>
          <a:xfrm>
            <a:off x="3200400" y="3026664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" name="Text 99"/>
          <p:cNvSpPr/>
          <p:nvPr/>
        </p:nvSpPr>
        <p:spPr>
          <a:xfrm>
            <a:off x="3200400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endParaRPr lang="en-US" sz="780" dirty="0"/>
          </a:p>
        </p:txBody>
      </p:sp>
      <p:sp>
        <p:nvSpPr>
          <p:cNvPr id="104" name="Shape 100"/>
          <p:cNvSpPr/>
          <p:nvPr/>
        </p:nvSpPr>
        <p:spPr>
          <a:xfrm>
            <a:off x="3511296" y="3026664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" name="Text 101"/>
          <p:cNvSpPr/>
          <p:nvPr/>
        </p:nvSpPr>
        <p:spPr>
          <a:xfrm>
            <a:off x="3511296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</a:t>
            </a:r>
            <a:endParaRPr lang="en-US" sz="780" dirty="0"/>
          </a:p>
        </p:txBody>
      </p:sp>
      <p:sp>
        <p:nvSpPr>
          <p:cNvPr id="106" name="Shape 102"/>
          <p:cNvSpPr/>
          <p:nvPr/>
        </p:nvSpPr>
        <p:spPr>
          <a:xfrm>
            <a:off x="3822192" y="3026664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" name="Text 103"/>
          <p:cNvSpPr/>
          <p:nvPr/>
        </p:nvSpPr>
        <p:spPr>
          <a:xfrm>
            <a:off x="3822192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endParaRPr lang="en-US" sz="780" dirty="0"/>
          </a:p>
        </p:txBody>
      </p:sp>
      <p:sp>
        <p:nvSpPr>
          <p:cNvPr id="108" name="Shape 104"/>
          <p:cNvSpPr/>
          <p:nvPr/>
        </p:nvSpPr>
        <p:spPr>
          <a:xfrm>
            <a:off x="4133088" y="3026664"/>
            <a:ext cx="310896" cy="310896"/>
          </a:xfrm>
          <a:prstGeom prst="rect">
            <a:avLst/>
          </a:prstGeom>
          <a:solidFill>
            <a:srgbClr val="FFFFFF"/>
          </a:solidFill>
          <a:ln w="762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9" name="Text 105"/>
          <p:cNvSpPr/>
          <p:nvPr/>
        </p:nvSpPr>
        <p:spPr>
          <a:xfrm>
            <a:off x="4133088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</a:t>
            </a:r>
            <a:endParaRPr lang="en-US" sz="780" dirty="0"/>
          </a:p>
        </p:txBody>
      </p:sp>
      <p:sp>
        <p:nvSpPr>
          <p:cNvPr id="110" name="Shape 106"/>
          <p:cNvSpPr/>
          <p:nvPr/>
        </p:nvSpPr>
        <p:spPr>
          <a:xfrm>
            <a:off x="4443984" y="3026664"/>
            <a:ext cx="310896" cy="310896"/>
          </a:xfrm>
          <a:prstGeom prst="rect">
            <a:avLst/>
          </a:prstGeom>
          <a:solidFill>
            <a:srgbClr val="FFF7E6"/>
          </a:solidFill>
          <a:ln w="762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1" name="Text 107"/>
          <p:cNvSpPr/>
          <p:nvPr/>
        </p:nvSpPr>
        <p:spPr>
          <a:xfrm>
            <a:off x="4443984" y="3076956"/>
            <a:ext cx="310896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780" dirty="0"/>
          </a:p>
        </p:txBody>
      </p:sp>
      <p:sp>
        <p:nvSpPr>
          <p:cNvPr id="112" name="Shape 108"/>
          <p:cNvSpPr/>
          <p:nvPr/>
        </p:nvSpPr>
        <p:spPr>
          <a:xfrm>
            <a:off x="2606040" y="2560320"/>
            <a:ext cx="411480" cy="0"/>
          </a:xfrm>
          <a:prstGeom prst="line">
            <a:avLst/>
          </a:prstGeom>
          <a:noFill/>
          <a:ln w="1270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" name="Text 109"/>
          <p:cNvSpPr/>
          <p:nvPr/>
        </p:nvSpPr>
        <p:spPr>
          <a:xfrm>
            <a:off x="868680" y="3685032"/>
            <a:ext cx="40690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25 pixels are reused</a:t>
            </a:r>
            <a:endParaRPr lang="en-US" sz="1200" dirty="0"/>
          </a:p>
        </p:txBody>
      </p:sp>
      <p:sp>
        <p:nvSpPr>
          <p:cNvPr id="114" name="Shape 110"/>
          <p:cNvSpPr/>
          <p:nvPr/>
        </p:nvSpPr>
        <p:spPr>
          <a:xfrm>
            <a:off x="5715000" y="1389888"/>
            <a:ext cx="2468880" cy="1298448"/>
          </a:xfrm>
          <a:prstGeom prst="roundRect">
            <a:avLst>
              <a:gd name="adj" fmla="val 5634"/>
            </a:avLst>
          </a:prstGeom>
          <a:solidFill>
            <a:srgbClr val="FDEBEC"/>
          </a:solidFill>
          <a:ln w="8890">
            <a:solidFill>
              <a:srgbClr val="E6B8B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5" name="Text 111"/>
          <p:cNvSpPr/>
          <p:nvPr/>
        </p:nvSpPr>
        <p:spPr>
          <a:xfrm>
            <a:off x="5897880" y="1600200"/>
            <a:ext cx="137160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Naïve access</a:t>
            </a:r>
            <a:endParaRPr lang="en-US" sz="1080" dirty="0"/>
          </a:p>
        </p:txBody>
      </p:sp>
      <p:sp>
        <p:nvSpPr>
          <p:cNvPr id="116" name="Text 112"/>
          <p:cNvSpPr/>
          <p:nvPr/>
        </p:nvSpPr>
        <p:spPr>
          <a:xfrm>
            <a:off x="5897880" y="1911096"/>
            <a:ext cx="20574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0: 25 reads</a:t>
            </a:r>
            <a:endParaRPr lang="en-US" sz="980" dirty="0"/>
          </a:p>
          <a:p>
            <a:pPr marL="0" indent="0" algn="l">
              <a:buNone/>
            </a:pPr>
            <a:r>
              <a:rPr lang="en-US" sz="9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1: 25 reads</a:t>
            </a:r>
            <a:endParaRPr lang="en-US" sz="980" dirty="0"/>
          </a:p>
          <a:p>
            <a:pPr marL="0" indent="0" algn="l">
              <a:buNone/>
            </a:pPr>
            <a:r>
              <a:rPr lang="en-US" sz="9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2: 25 reads</a:t>
            </a:r>
            <a:endParaRPr lang="en-US" sz="980" dirty="0"/>
          </a:p>
        </p:txBody>
      </p:sp>
      <p:sp>
        <p:nvSpPr>
          <p:cNvPr id="117" name="Shape 113"/>
          <p:cNvSpPr/>
          <p:nvPr/>
        </p:nvSpPr>
        <p:spPr>
          <a:xfrm>
            <a:off x="8613648" y="1389888"/>
            <a:ext cx="2468880" cy="1298448"/>
          </a:xfrm>
          <a:prstGeom prst="roundRect">
            <a:avLst>
              <a:gd name="adj" fmla="val 5634"/>
            </a:avLst>
          </a:prstGeom>
          <a:solidFill>
            <a:srgbClr val="EAF7E6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8" name="Text 114"/>
          <p:cNvSpPr/>
          <p:nvPr/>
        </p:nvSpPr>
        <p:spPr>
          <a:xfrm>
            <a:off x="8796528" y="1600200"/>
            <a:ext cx="16459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Reuse-aware access</a:t>
            </a:r>
            <a:endParaRPr lang="en-US" sz="1080" dirty="0"/>
          </a:p>
        </p:txBody>
      </p:sp>
      <p:sp>
        <p:nvSpPr>
          <p:cNvPr id="119" name="Text 115"/>
          <p:cNvSpPr/>
          <p:nvPr/>
        </p:nvSpPr>
        <p:spPr>
          <a:xfrm>
            <a:off x="8796528" y="1911096"/>
            <a:ext cx="20574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window needs only 5 new pixels; 20 pixels can be reused internally.</a:t>
            </a:r>
            <a:endParaRPr lang="en-US" sz="980" dirty="0"/>
          </a:p>
        </p:txBody>
      </p:sp>
      <p:sp>
        <p:nvSpPr>
          <p:cNvPr id="120" name="Text 116"/>
          <p:cNvSpPr/>
          <p:nvPr/>
        </p:nvSpPr>
        <p:spPr>
          <a:xfrm>
            <a:off x="5715000" y="3456432"/>
            <a:ext cx="283464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Upgrade direction: line buffer</a:t>
            </a:r>
            <a:endParaRPr lang="en-US" sz="1230" dirty="0"/>
          </a:p>
        </p:txBody>
      </p:sp>
      <p:sp>
        <p:nvSpPr>
          <p:cNvPr id="121" name="Shape 117"/>
          <p:cNvSpPr/>
          <p:nvPr/>
        </p:nvSpPr>
        <p:spPr>
          <a:xfrm>
            <a:off x="5806440" y="3886200"/>
            <a:ext cx="1920240" cy="256032"/>
          </a:xfrm>
          <a:prstGeom prst="roundRect">
            <a:avLst>
              <a:gd name="adj" fmla="val 2857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2" name="Text 118"/>
          <p:cNvSpPr/>
          <p:nvPr/>
        </p:nvSpPr>
        <p:spPr>
          <a:xfrm>
            <a:off x="5852160" y="3931920"/>
            <a:ext cx="182880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Row 4</a:t>
            </a:r>
            <a:endParaRPr lang="en-US" sz="800" dirty="0"/>
          </a:p>
        </p:txBody>
      </p:sp>
      <p:sp>
        <p:nvSpPr>
          <p:cNvPr id="123" name="Shape 119"/>
          <p:cNvSpPr/>
          <p:nvPr/>
        </p:nvSpPr>
        <p:spPr>
          <a:xfrm>
            <a:off x="5806440" y="4187952"/>
            <a:ext cx="1920240" cy="256032"/>
          </a:xfrm>
          <a:prstGeom prst="roundRect">
            <a:avLst>
              <a:gd name="adj" fmla="val 2857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4" name="Text 120"/>
          <p:cNvSpPr/>
          <p:nvPr/>
        </p:nvSpPr>
        <p:spPr>
          <a:xfrm>
            <a:off x="5852160" y="4233672"/>
            <a:ext cx="182880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Row 3</a:t>
            </a:r>
            <a:endParaRPr lang="en-US" sz="800" dirty="0"/>
          </a:p>
        </p:txBody>
      </p:sp>
      <p:sp>
        <p:nvSpPr>
          <p:cNvPr id="125" name="Shape 121"/>
          <p:cNvSpPr/>
          <p:nvPr/>
        </p:nvSpPr>
        <p:spPr>
          <a:xfrm>
            <a:off x="5806440" y="4489704"/>
            <a:ext cx="1920240" cy="256032"/>
          </a:xfrm>
          <a:prstGeom prst="roundRect">
            <a:avLst>
              <a:gd name="adj" fmla="val 2857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6" name="Text 122"/>
          <p:cNvSpPr/>
          <p:nvPr/>
        </p:nvSpPr>
        <p:spPr>
          <a:xfrm>
            <a:off x="5852160" y="4535424"/>
            <a:ext cx="182880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Row 2</a:t>
            </a:r>
            <a:endParaRPr lang="en-US" sz="800" dirty="0"/>
          </a:p>
        </p:txBody>
      </p:sp>
      <p:sp>
        <p:nvSpPr>
          <p:cNvPr id="127" name="Shape 123"/>
          <p:cNvSpPr/>
          <p:nvPr/>
        </p:nvSpPr>
        <p:spPr>
          <a:xfrm>
            <a:off x="5806440" y="4791456"/>
            <a:ext cx="1920240" cy="256032"/>
          </a:xfrm>
          <a:prstGeom prst="roundRect">
            <a:avLst>
              <a:gd name="adj" fmla="val 28571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8" name="Text 124"/>
          <p:cNvSpPr/>
          <p:nvPr/>
        </p:nvSpPr>
        <p:spPr>
          <a:xfrm>
            <a:off x="5852160" y="4837176"/>
            <a:ext cx="182880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Row 1</a:t>
            </a:r>
            <a:endParaRPr lang="en-US" sz="800" dirty="0"/>
          </a:p>
        </p:txBody>
      </p:sp>
      <p:sp>
        <p:nvSpPr>
          <p:cNvPr id="129" name="Shape 125"/>
          <p:cNvSpPr/>
          <p:nvPr/>
        </p:nvSpPr>
        <p:spPr>
          <a:xfrm>
            <a:off x="5806440" y="5093208"/>
            <a:ext cx="1920240" cy="256032"/>
          </a:xfrm>
          <a:prstGeom prst="roundRect">
            <a:avLst>
              <a:gd name="adj" fmla="val 28571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0" name="Text 126"/>
          <p:cNvSpPr/>
          <p:nvPr/>
        </p:nvSpPr>
        <p:spPr>
          <a:xfrm>
            <a:off x="5852160" y="5138928"/>
            <a:ext cx="182880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Row</a:t>
            </a:r>
            <a:endParaRPr lang="en-US" sz="800" dirty="0"/>
          </a:p>
        </p:txBody>
      </p:sp>
      <p:sp>
        <p:nvSpPr>
          <p:cNvPr id="131" name="Shape 127"/>
          <p:cNvSpPr/>
          <p:nvPr/>
        </p:nvSpPr>
        <p:spPr>
          <a:xfrm>
            <a:off x="7909560" y="4617720"/>
            <a:ext cx="640080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2" name="Shape 128"/>
          <p:cNvSpPr/>
          <p:nvPr/>
        </p:nvSpPr>
        <p:spPr>
          <a:xfrm>
            <a:off x="8668512" y="4279392"/>
            <a:ext cx="2103120" cy="676656"/>
          </a:xfrm>
          <a:prstGeom prst="roundRect">
            <a:avLst>
              <a:gd name="adj" fmla="val 10811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3" name="Text 129"/>
          <p:cNvSpPr/>
          <p:nvPr/>
        </p:nvSpPr>
        <p:spPr>
          <a:xfrm>
            <a:off x="8714232" y="4325112"/>
            <a:ext cx="2011680" cy="5852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5×5 window</a:t>
            </a:r>
            <a:endParaRPr lang="en-US" sz="920" dirty="0"/>
          </a:p>
          <a:p>
            <a:pPr marL="0" indent="0" algn="ctr">
              <a:buNone/>
            </a:pPr>
            <a:r>
              <a:rPr lang="en-US" sz="9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internal rows</a:t>
            </a:r>
            <a:endParaRPr lang="en-US" sz="920" dirty="0"/>
          </a:p>
        </p:txBody>
      </p:sp>
      <p:sp>
        <p:nvSpPr>
          <p:cNvPr id="134" name="Text 130"/>
          <p:cNvSpPr/>
          <p:nvPr/>
        </p:nvSpPr>
        <p:spPr>
          <a:xfrm>
            <a:off x="5760720" y="5577840"/>
            <a:ext cx="502920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buffers retain previous rows so the accelerator does not reread them from image or Pool1 BRAM.</a:t>
            </a:r>
            <a:endParaRPr lang="en-US" sz="9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0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Bottleneck 4: Image Memory Waits Between Frames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image BRAM cannot safely receive the next image while Conv1 is reading the current one.</a:t>
            </a:r>
            <a:endParaRPr lang="en-US" sz="1140" dirty="0"/>
          </a:p>
        </p:txBody>
      </p:sp>
      <p:sp>
        <p:nvSpPr>
          <p:cNvPr id="9" name="Shape 5"/>
          <p:cNvSpPr/>
          <p:nvPr/>
        </p:nvSpPr>
        <p:spPr>
          <a:xfrm>
            <a:off x="10698480" y="256032"/>
            <a:ext cx="566928" cy="246888"/>
          </a:xfrm>
          <a:prstGeom prst="rect">
            <a:avLst/>
          </a:prstGeom>
          <a:solidFill>
            <a:srgbClr val="5B5FC7"/>
          </a:solidFill>
          <a:ln w="8890">
            <a:solidFill>
              <a:srgbClr val="5B5FC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10698480" y="288036"/>
            <a:ext cx="56692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B4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731520" y="1353312"/>
            <a:ext cx="256032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image BRAM</a:t>
            </a:r>
            <a:endParaRPr lang="en-US" sz="1230" dirty="0"/>
          </a:p>
        </p:txBody>
      </p:sp>
      <p:sp>
        <p:nvSpPr>
          <p:cNvPr id="12" name="Shape 8"/>
          <p:cNvSpPr/>
          <p:nvPr/>
        </p:nvSpPr>
        <p:spPr>
          <a:xfrm>
            <a:off x="1732788" y="2475498"/>
            <a:ext cx="594360" cy="0"/>
          </a:xfrm>
          <a:prstGeom prst="line">
            <a:avLst/>
          </a:prstGeom>
          <a:noFill/>
          <a:ln w="10795">
            <a:solidFill>
              <a:srgbClr val="C000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9"/>
          <p:cNvSpPr/>
          <p:nvPr/>
        </p:nvSpPr>
        <p:spPr>
          <a:xfrm>
            <a:off x="3799332" y="2475498"/>
            <a:ext cx="594360" cy="0"/>
          </a:xfrm>
          <a:prstGeom prst="line">
            <a:avLst/>
          </a:prstGeom>
          <a:noFill/>
          <a:ln w="10795">
            <a:solidFill>
              <a:srgbClr val="C000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0"/>
          <p:cNvSpPr/>
          <p:nvPr/>
        </p:nvSpPr>
        <p:spPr>
          <a:xfrm>
            <a:off x="973836" y="2146314"/>
            <a:ext cx="749808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1"/>
          <p:cNvSpPr/>
          <p:nvPr/>
        </p:nvSpPr>
        <p:spPr>
          <a:xfrm>
            <a:off x="1019556" y="2192034"/>
            <a:ext cx="658368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</a:t>
            </a:r>
            <a:endParaRPr lang="en-US" sz="810" dirty="0"/>
          </a:p>
        </p:txBody>
      </p:sp>
      <p:sp>
        <p:nvSpPr>
          <p:cNvPr id="16" name="Shape 12"/>
          <p:cNvSpPr/>
          <p:nvPr/>
        </p:nvSpPr>
        <p:spPr>
          <a:xfrm>
            <a:off x="2345436" y="2109738"/>
            <a:ext cx="1444752" cy="713232"/>
          </a:xfrm>
          <a:prstGeom prst="roundRect">
            <a:avLst>
              <a:gd name="adj" fmla="val 10256"/>
            </a:avLst>
          </a:prstGeom>
          <a:solidFill>
            <a:srgbClr val="FDEBE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3"/>
          <p:cNvSpPr/>
          <p:nvPr/>
        </p:nvSpPr>
        <p:spPr>
          <a:xfrm>
            <a:off x="2391156" y="2155458"/>
            <a:ext cx="1353312" cy="6217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BRAM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421124" y="2146314"/>
            <a:ext cx="749808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5"/>
          <p:cNvSpPr/>
          <p:nvPr/>
        </p:nvSpPr>
        <p:spPr>
          <a:xfrm>
            <a:off x="4466844" y="2192034"/>
            <a:ext cx="658368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810" dirty="0"/>
          </a:p>
        </p:txBody>
      </p:sp>
      <p:sp>
        <p:nvSpPr>
          <p:cNvPr id="20" name="Text 16"/>
          <p:cNvSpPr/>
          <p:nvPr/>
        </p:nvSpPr>
        <p:spPr>
          <a:xfrm>
            <a:off x="406908" y="3025822"/>
            <a:ext cx="5321808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 load → Conv1 reads Frame N → Frame N+1 load</a:t>
            </a:r>
            <a:endParaRPr lang="en-US" sz="1070" dirty="0"/>
          </a:p>
        </p:txBody>
      </p:sp>
      <p:sp>
        <p:nvSpPr>
          <p:cNvPr id="21" name="Text 17"/>
          <p:cNvSpPr/>
          <p:nvPr/>
        </p:nvSpPr>
        <p:spPr>
          <a:xfrm>
            <a:off x="6446520" y="1353312"/>
            <a:ext cx="274320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ping-pong buffer</a:t>
            </a:r>
            <a:endParaRPr lang="en-US" sz="1230" dirty="0"/>
          </a:p>
        </p:txBody>
      </p:sp>
      <p:sp>
        <p:nvSpPr>
          <p:cNvPr id="22" name="Shape 18"/>
          <p:cNvSpPr/>
          <p:nvPr/>
        </p:nvSpPr>
        <p:spPr>
          <a:xfrm>
            <a:off x="8458200" y="2231137"/>
            <a:ext cx="804672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8458200" y="3090673"/>
            <a:ext cx="804672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20"/>
          <p:cNvSpPr/>
          <p:nvPr/>
        </p:nvSpPr>
        <p:spPr>
          <a:xfrm>
            <a:off x="6675120" y="2724913"/>
            <a:ext cx="1554480" cy="585216"/>
          </a:xfrm>
          <a:prstGeom prst="roundRect">
            <a:avLst>
              <a:gd name="adj" fmla="val 125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1"/>
          <p:cNvSpPr/>
          <p:nvPr/>
        </p:nvSpPr>
        <p:spPr>
          <a:xfrm>
            <a:off x="6720840" y="2770633"/>
            <a:ext cx="1463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Write</a:t>
            </a:r>
            <a:endParaRPr lang="en-US" sz="840" dirty="0"/>
          </a:p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N+1</a:t>
            </a:r>
            <a:endParaRPr lang="en-US" sz="840" dirty="0"/>
          </a:p>
        </p:txBody>
      </p:sp>
      <p:sp>
        <p:nvSpPr>
          <p:cNvPr id="26" name="Shape 22"/>
          <p:cNvSpPr/>
          <p:nvPr/>
        </p:nvSpPr>
        <p:spPr>
          <a:xfrm>
            <a:off x="9299448" y="2724913"/>
            <a:ext cx="1243584" cy="585216"/>
          </a:xfrm>
          <a:prstGeom prst="roundRect">
            <a:avLst>
              <a:gd name="adj" fmla="val 12500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3"/>
          <p:cNvSpPr/>
          <p:nvPr/>
        </p:nvSpPr>
        <p:spPr>
          <a:xfrm>
            <a:off x="9345168" y="2770633"/>
            <a:ext cx="1152144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Pong</a:t>
            </a:r>
            <a:endParaRPr lang="en-US" sz="840" dirty="0"/>
          </a:p>
        </p:txBody>
      </p:sp>
      <p:sp>
        <p:nvSpPr>
          <p:cNvPr id="28" name="Shape 24"/>
          <p:cNvSpPr/>
          <p:nvPr/>
        </p:nvSpPr>
        <p:spPr>
          <a:xfrm>
            <a:off x="9299448" y="1865377"/>
            <a:ext cx="1243584" cy="585216"/>
          </a:xfrm>
          <a:prstGeom prst="roundRect">
            <a:avLst>
              <a:gd name="adj" fmla="val 12500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9345168" y="1911097"/>
            <a:ext cx="1152144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Ping</a:t>
            </a:r>
            <a:endParaRPr lang="en-US" sz="840" dirty="0"/>
          </a:p>
        </p:txBody>
      </p:sp>
      <p:sp>
        <p:nvSpPr>
          <p:cNvPr id="30" name="Shape 26"/>
          <p:cNvSpPr/>
          <p:nvPr/>
        </p:nvSpPr>
        <p:spPr>
          <a:xfrm>
            <a:off x="10789920" y="1865377"/>
            <a:ext cx="932688" cy="585216"/>
          </a:xfrm>
          <a:prstGeom prst="roundRect">
            <a:avLst>
              <a:gd name="adj" fmla="val 12500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7"/>
          <p:cNvSpPr/>
          <p:nvPr/>
        </p:nvSpPr>
        <p:spPr>
          <a:xfrm>
            <a:off x="10835640" y="1911097"/>
            <a:ext cx="841248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 Read</a:t>
            </a:r>
            <a:endParaRPr lang="en-US" sz="780" dirty="0"/>
          </a:p>
          <a:p>
            <a:pPr marL="0" indent="0" algn="ctr">
              <a:buNone/>
            </a:pPr>
            <a:r>
              <a:rPr lang="en-US" sz="7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</a:t>
            </a:r>
            <a:endParaRPr lang="en-US" sz="780" dirty="0"/>
          </a:p>
        </p:txBody>
      </p:sp>
      <p:sp>
        <p:nvSpPr>
          <p:cNvPr id="32" name="Shape 28"/>
          <p:cNvSpPr/>
          <p:nvPr/>
        </p:nvSpPr>
        <p:spPr>
          <a:xfrm>
            <a:off x="822960" y="3968496"/>
            <a:ext cx="4526280" cy="1225296"/>
          </a:xfrm>
          <a:prstGeom prst="roundRect">
            <a:avLst>
              <a:gd name="adj" fmla="val 5970"/>
            </a:avLst>
          </a:prstGeom>
          <a:solidFill>
            <a:srgbClr val="EAF3FF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29"/>
          <p:cNvSpPr/>
          <p:nvPr/>
        </p:nvSpPr>
        <p:spPr>
          <a:xfrm>
            <a:off x="1005840" y="4187952"/>
            <a:ext cx="146304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signals</a:t>
            </a:r>
            <a:endParaRPr lang="en-US" sz="1080" dirty="0"/>
          </a:p>
        </p:txBody>
      </p:sp>
      <p:sp>
        <p:nvSpPr>
          <p:cNvPr id="34" name="Text 30"/>
          <p:cNvSpPr/>
          <p:nvPr/>
        </p:nvSpPr>
        <p:spPr>
          <a:xfrm>
            <a:off x="1005840" y="4498848"/>
            <a:ext cx="41148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load_bank: bank for the next external image write</a:t>
            </a:r>
            <a:endParaRPr lang="en-US" sz="960" dirty="0"/>
          </a:p>
          <a:p>
            <a:pPr marL="0" indent="0" algn="l">
              <a:buNone/>
            </a:pPr>
            <a:r>
              <a:rPr lang="en-US" sz="96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c1_active_bank: bank for the current Conv1 read</a:t>
            </a:r>
            <a:endParaRPr lang="en-US" sz="960" dirty="0"/>
          </a:p>
          <a:p>
            <a:pPr marL="0" indent="0" algn="l">
              <a:buNone/>
            </a:pPr>
            <a:r>
              <a:rPr lang="en-US" sz="96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image_ready = 1 when the load bank is empty</a:t>
            </a:r>
            <a:endParaRPr lang="en-US" sz="960" dirty="0"/>
          </a:p>
        </p:txBody>
      </p:sp>
      <p:sp>
        <p:nvSpPr>
          <p:cNvPr id="35" name="Shape 31"/>
          <p:cNvSpPr/>
          <p:nvPr/>
        </p:nvSpPr>
        <p:spPr>
          <a:xfrm>
            <a:off x="6492240" y="4133088"/>
            <a:ext cx="4251960" cy="749808"/>
          </a:xfrm>
          <a:prstGeom prst="roundRect">
            <a:avLst>
              <a:gd name="adj" fmla="val 9756"/>
            </a:avLst>
          </a:prstGeom>
          <a:solidFill>
            <a:srgbClr val="F5F8FC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Text 32"/>
          <p:cNvSpPr/>
          <p:nvPr/>
        </p:nvSpPr>
        <p:spPr>
          <a:xfrm>
            <a:off x="6601968" y="4224528"/>
            <a:ext cx="4032504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Ping-pong buffering overlaps image transfer with computation, eliminating frame-load gaps before Conv1.</a:t>
            </a:r>
            <a:endParaRPr lang="en-US" sz="10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Bottleneck 4 Continued: Pool1 Buffer Prevents Layer Overlap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 writes Pool1 results while Conv2 reads Pool1 as input. With one buffer, the two stages conflict.</a:t>
            </a:r>
            <a:endParaRPr lang="en-US" sz="1140" dirty="0"/>
          </a:p>
        </p:txBody>
      </p:sp>
      <p:sp>
        <p:nvSpPr>
          <p:cNvPr id="9" name="Text 5"/>
          <p:cNvSpPr/>
          <p:nvPr/>
        </p:nvSpPr>
        <p:spPr>
          <a:xfrm>
            <a:off x="658368" y="1325880"/>
            <a:ext cx="29260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Pool1 BRAM conflict</a:t>
            </a:r>
            <a:endParaRPr lang="en-US" sz="1220" dirty="0"/>
          </a:p>
        </p:txBody>
      </p:sp>
      <p:sp>
        <p:nvSpPr>
          <p:cNvPr id="10" name="Shape 6"/>
          <p:cNvSpPr/>
          <p:nvPr/>
        </p:nvSpPr>
        <p:spPr>
          <a:xfrm>
            <a:off x="2194560" y="2148840"/>
            <a:ext cx="713232" cy="0"/>
          </a:xfrm>
          <a:prstGeom prst="line">
            <a:avLst/>
          </a:prstGeom>
          <a:noFill/>
          <a:ln w="11430">
            <a:solidFill>
              <a:srgbClr val="C000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7"/>
          <p:cNvSpPr/>
          <p:nvPr/>
        </p:nvSpPr>
        <p:spPr>
          <a:xfrm>
            <a:off x="4681728" y="2148840"/>
            <a:ext cx="713232" cy="0"/>
          </a:xfrm>
          <a:prstGeom prst="line">
            <a:avLst/>
          </a:prstGeom>
          <a:noFill/>
          <a:ln w="11430">
            <a:solidFill>
              <a:srgbClr val="C000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8"/>
          <p:cNvSpPr/>
          <p:nvPr/>
        </p:nvSpPr>
        <p:spPr>
          <a:xfrm>
            <a:off x="841248" y="1783080"/>
            <a:ext cx="1325880" cy="731520"/>
          </a:xfrm>
          <a:prstGeom prst="roundRect">
            <a:avLst>
              <a:gd name="adj" fmla="val 10000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/>
          <p:nvPr/>
        </p:nvSpPr>
        <p:spPr>
          <a:xfrm>
            <a:off x="886968" y="1828800"/>
            <a:ext cx="1234440" cy="6400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830" dirty="0"/>
          </a:p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N+1</a:t>
            </a:r>
            <a:endParaRPr lang="en-US" sz="830" dirty="0"/>
          </a:p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</a:t>
            </a:r>
            <a:endParaRPr lang="en-US" sz="830" dirty="0"/>
          </a:p>
        </p:txBody>
      </p:sp>
      <p:sp>
        <p:nvSpPr>
          <p:cNvPr id="14" name="Shape 10"/>
          <p:cNvSpPr/>
          <p:nvPr/>
        </p:nvSpPr>
        <p:spPr>
          <a:xfrm>
            <a:off x="2926080" y="1783080"/>
            <a:ext cx="1719072" cy="731520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1"/>
          <p:cNvSpPr/>
          <p:nvPr/>
        </p:nvSpPr>
        <p:spPr>
          <a:xfrm>
            <a:off x="2971800" y="1828800"/>
            <a:ext cx="1627632" cy="6400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BRAM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5422392" y="1783080"/>
            <a:ext cx="1143000" cy="731520"/>
          </a:xfrm>
          <a:prstGeom prst="roundRect">
            <a:avLst>
              <a:gd name="adj" fmla="val 10000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3"/>
          <p:cNvSpPr/>
          <p:nvPr/>
        </p:nvSpPr>
        <p:spPr>
          <a:xfrm>
            <a:off x="5468112" y="1828800"/>
            <a:ext cx="1051560" cy="6400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</a:t>
            </a:r>
            <a:endParaRPr lang="en-US" sz="830" dirty="0"/>
          </a:p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</a:t>
            </a:r>
            <a:endParaRPr lang="en-US" sz="830" dirty="0"/>
          </a:p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830" dirty="0"/>
          </a:p>
        </p:txBody>
      </p:sp>
      <p:sp>
        <p:nvSpPr>
          <p:cNvPr id="18" name="Text 14"/>
          <p:cNvSpPr/>
          <p:nvPr/>
        </p:nvSpPr>
        <p:spPr>
          <a:xfrm>
            <a:off x="841248" y="2889504"/>
            <a:ext cx="562356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with dedicated Conv1 and Conv2 engines, one intermediate buffer serializes them.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7086600" y="1325880"/>
            <a:ext cx="29260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 ping-pong buffer</a:t>
            </a:r>
            <a:endParaRPr lang="en-US" sz="1220" dirty="0"/>
          </a:p>
        </p:txBody>
      </p:sp>
      <p:sp>
        <p:nvSpPr>
          <p:cNvPr id="20" name="Shape 16"/>
          <p:cNvSpPr/>
          <p:nvPr/>
        </p:nvSpPr>
        <p:spPr>
          <a:xfrm>
            <a:off x="8659368" y="1920240"/>
            <a:ext cx="557784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17"/>
          <p:cNvSpPr/>
          <p:nvPr/>
        </p:nvSpPr>
        <p:spPr>
          <a:xfrm>
            <a:off x="8659368" y="2761488"/>
            <a:ext cx="557784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8"/>
          <p:cNvSpPr/>
          <p:nvPr/>
        </p:nvSpPr>
        <p:spPr>
          <a:xfrm>
            <a:off x="7223760" y="1609344"/>
            <a:ext cx="1371600" cy="621792"/>
          </a:xfrm>
          <a:prstGeom prst="roundRect">
            <a:avLst>
              <a:gd name="adj" fmla="val 11765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9"/>
          <p:cNvSpPr/>
          <p:nvPr/>
        </p:nvSpPr>
        <p:spPr>
          <a:xfrm>
            <a:off x="7269480" y="1655064"/>
            <a:ext cx="12801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</a:t>
            </a:r>
            <a:endParaRPr lang="en-US" sz="790" dirty="0"/>
          </a:p>
          <a:p>
            <a:pPr marL="0" indent="0" algn="ctr">
              <a:buNone/>
            </a:pPr>
            <a:r>
              <a:rPr lang="en-US" sz="79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</a:t>
            </a:r>
            <a:endParaRPr lang="en-US" sz="790" dirty="0"/>
          </a:p>
          <a:p>
            <a:pPr marL="0" indent="0" algn="ctr">
              <a:buNone/>
            </a:pPr>
            <a:r>
              <a:rPr lang="en-US" sz="79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790" dirty="0"/>
          </a:p>
        </p:txBody>
      </p:sp>
      <p:sp>
        <p:nvSpPr>
          <p:cNvPr id="24" name="Shape 20"/>
          <p:cNvSpPr/>
          <p:nvPr/>
        </p:nvSpPr>
        <p:spPr>
          <a:xfrm>
            <a:off x="9253728" y="1609344"/>
            <a:ext cx="1280160" cy="621792"/>
          </a:xfrm>
          <a:prstGeom prst="roundRect">
            <a:avLst>
              <a:gd name="adj" fmla="val 11765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1"/>
          <p:cNvSpPr/>
          <p:nvPr/>
        </p:nvSpPr>
        <p:spPr>
          <a:xfrm>
            <a:off x="9299448" y="1655064"/>
            <a:ext cx="118872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 Ping</a:t>
            </a:r>
            <a:endParaRPr lang="en-US" sz="840" dirty="0"/>
          </a:p>
        </p:txBody>
      </p:sp>
      <p:sp>
        <p:nvSpPr>
          <p:cNvPr id="26" name="Shape 22"/>
          <p:cNvSpPr/>
          <p:nvPr/>
        </p:nvSpPr>
        <p:spPr>
          <a:xfrm>
            <a:off x="7223760" y="2450592"/>
            <a:ext cx="1371600" cy="621792"/>
          </a:xfrm>
          <a:prstGeom prst="roundRect">
            <a:avLst>
              <a:gd name="adj" fmla="val 11765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3"/>
          <p:cNvSpPr/>
          <p:nvPr/>
        </p:nvSpPr>
        <p:spPr>
          <a:xfrm>
            <a:off x="7269480" y="2496312"/>
            <a:ext cx="12801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770" dirty="0"/>
          </a:p>
          <a:p>
            <a:pPr marL="0" indent="0" algn="ctr">
              <a:buNone/>
            </a:pPr>
            <a:r>
              <a:rPr lang="en-US" sz="77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N+1</a:t>
            </a:r>
            <a:endParaRPr lang="en-US" sz="770" dirty="0"/>
          </a:p>
          <a:p>
            <a:pPr marL="0" indent="0" algn="ctr">
              <a:buNone/>
            </a:pPr>
            <a:r>
              <a:rPr lang="en-US" sz="77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</a:t>
            </a:r>
            <a:endParaRPr lang="en-US" sz="770" dirty="0"/>
          </a:p>
        </p:txBody>
      </p:sp>
      <p:sp>
        <p:nvSpPr>
          <p:cNvPr id="28" name="Shape 24"/>
          <p:cNvSpPr/>
          <p:nvPr/>
        </p:nvSpPr>
        <p:spPr>
          <a:xfrm>
            <a:off x="9253728" y="2450592"/>
            <a:ext cx="1280160" cy="621792"/>
          </a:xfrm>
          <a:prstGeom prst="roundRect">
            <a:avLst>
              <a:gd name="adj" fmla="val 11765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9299448" y="2496312"/>
            <a:ext cx="118872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 Pong</a:t>
            </a:r>
            <a:endParaRPr lang="en-US" sz="840" dirty="0"/>
          </a:p>
        </p:txBody>
      </p:sp>
      <p:sp>
        <p:nvSpPr>
          <p:cNvPr id="30" name="Text 26"/>
          <p:cNvSpPr/>
          <p:nvPr/>
        </p:nvSpPr>
        <p:spPr>
          <a:xfrm>
            <a:off x="914400" y="3858768"/>
            <a:ext cx="182880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pipeline</a:t>
            </a:r>
            <a:endParaRPr lang="en-US" sz="1220" dirty="0"/>
          </a:p>
        </p:txBody>
      </p:sp>
      <p:sp>
        <p:nvSpPr>
          <p:cNvPr id="31" name="Shape 27"/>
          <p:cNvSpPr/>
          <p:nvPr/>
        </p:nvSpPr>
        <p:spPr>
          <a:xfrm>
            <a:off x="2331720" y="4315968"/>
            <a:ext cx="2331720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28"/>
          <p:cNvSpPr/>
          <p:nvPr/>
        </p:nvSpPr>
        <p:spPr>
          <a:xfrm>
            <a:off x="4663440" y="4315968"/>
            <a:ext cx="1874520" cy="0"/>
          </a:xfrm>
          <a:prstGeom prst="line">
            <a:avLst/>
          </a:prstGeom>
          <a:noFill/>
          <a:ln w="1016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29"/>
          <p:cNvSpPr/>
          <p:nvPr/>
        </p:nvSpPr>
        <p:spPr>
          <a:xfrm>
            <a:off x="914400" y="4242816"/>
            <a:ext cx="1005840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</a:t>
            </a:r>
            <a:endParaRPr lang="en-US" sz="880" dirty="0"/>
          </a:p>
        </p:txBody>
      </p:sp>
      <p:sp>
        <p:nvSpPr>
          <p:cNvPr id="34" name="Text 30"/>
          <p:cNvSpPr/>
          <p:nvPr/>
        </p:nvSpPr>
        <p:spPr>
          <a:xfrm>
            <a:off x="2880360" y="4242816"/>
            <a:ext cx="530352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840" dirty="0"/>
          </a:p>
        </p:txBody>
      </p:sp>
      <p:sp>
        <p:nvSpPr>
          <p:cNvPr id="35" name="Text 31"/>
          <p:cNvSpPr/>
          <p:nvPr/>
        </p:nvSpPr>
        <p:spPr>
          <a:xfrm>
            <a:off x="5321808" y="4242816"/>
            <a:ext cx="896112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+ FC</a:t>
            </a:r>
            <a:endParaRPr lang="en-US" sz="820" dirty="0"/>
          </a:p>
        </p:txBody>
      </p:sp>
      <p:sp>
        <p:nvSpPr>
          <p:cNvPr id="36" name="Shape 32"/>
          <p:cNvSpPr/>
          <p:nvPr/>
        </p:nvSpPr>
        <p:spPr>
          <a:xfrm>
            <a:off x="4681487" y="4681728"/>
            <a:ext cx="2331720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33"/>
          <p:cNvSpPr/>
          <p:nvPr/>
        </p:nvSpPr>
        <p:spPr>
          <a:xfrm>
            <a:off x="7013207" y="4681728"/>
            <a:ext cx="1874520" cy="0"/>
          </a:xfrm>
          <a:prstGeom prst="line">
            <a:avLst/>
          </a:prstGeom>
          <a:noFill/>
          <a:ln w="1016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4"/>
          <p:cNvSpPr/>
          <p:nvPr/>
        </p:nvSpPr>
        <p:spPr>
          <a:xfrm>
            <a:off x="914400" y="4623255"/>
            <a:ext cx="1005840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N+1</a:t>
            </a:r>
            <a:endParaRPr lang="en-US" sz="880" dirty="0"/>
          </a:p>
        </p:txBody>
      </p:sp>
      <p:sp>
        <p:nvSpPr>
          <p:cNvPr id="39" name="Text 35"/>
          <p:cNvSpPr/>
          <p:nvPr/>
        </p:nvSpPr>
        <p:spPr>
          <a:xfrm>
            <a:off x="5230127" y="4608576"/>
            <a:ext cx="530352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840" dirty="0"/>
          </a:p>
        </p:txBody>
      </p:sp>
      <p:sp>
        <p:nvSpPr>
          <p:cNvPr id="40" name="Text 36"/>
          <p:cNvSpPr/>
          <p:nvPr/>
        </p:nvSpPr>
        <p:spPr>
          <a:xfrm>
            <a:off x="7671575" y="4608576"/>
            <a:ext cx="896112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+ FC</a:t>
            </a:r>
            <a:endParaRPr lang="en-US" sz="820" dirty="0"/>
          </a:p>
        </p:txBody>
      </p:sp>
      <p:sp>
        <p:nvSpPr>
          <p:cNvPr id="41" name="Shape 37"/>
          <p:cNvSpPr/>
          <p:nvPr/>
        </p:nvSpPr>
        <p:spPr>
          <a:xfrm>
            <a:off x="7021629" y="5084064"/>
            <a:ext cx="2331720" cy="0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Shape 38"/>
          <p:cNvSpPr/>
          <p:nvPr/>
        </p:nvSpPr>
        <p:spPr>
          <a:xfrm>
            <a:off x="9353349" y="5084064"/>
            <a:ext cx="1874520" cy="0"/>
          </a:xfrm>
          <a:prstGeom prst="line">
            <a:avLst/>
          </a:prstGeom>
          <a:noFill/>
          <a:ln w="1016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39"/>
          <p:cNvSpPr/>
          <p:nvPr/>
        </p:nvSpPr>
        <p:spPr>
          <a:xfrm>
            <a:off x="914400" y="5010912"/>
            <a:ext cx="1005840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N+2</a:t>
            </a:r>
            <a:endParaRPr lang="en-US" sz="880" dirty="0"/>
          </a:p>
        </p:txBody>
      </p:sp>
      <p:sp>
        <p:nvSpPr>
          <p:cNvPr id="44" name="Text 40"/>
          <p:cNvSpPr/>
          <p:nvPr/>
        </p:nvSpPr>
        <p:spPr>
          <a:xfrm>
            <a:off x="7570269" y="5010912"/>
            <a:ext cx="530352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</a:t>
            </a:r>
            <a:endParaRPr lang="en-US" sz="840" dirty="0"/>
          </a:p>
        </p:txBody>
      </p:sp>
      <p:sp>
        <p:nvSpPr>
          <p:cNvPr id="45" name="Text 41"/>
          <p:cNvSpPr/>
          <p:nvPr/>
        </p:nvSpPr>
        <p:spPr>
          <a:xfrm>
            <a:off x="10011717" y="5010912"/>
            <a:ext cx="896112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+ FC</a:t>
            </a:r>
            <a:endParaRPr lang="en-US" sz="820" dirty="0"/>
          </a:p>
        </p:txBody>
      </p:sp>
      <p:sp>
        <p:nvSpPr>
          <p:cNvPr id="46" name="Shape 42"/>
          <p:cNvSpPr/>
          <p:nvPr/>
        </p:nvSpPr>
        <p:spPr>
          <a:xfrm>
            <a:off x="1463040" y="5559552"/>
            <a:ext cx="9509760" cy="438912"/>
          </a:xfrm>
          <a:prstGeom prst="roundRect">
            <a:avLst>
              <a:gd name="adj" fmla="val 16667"/>
            </a:avLst>
          </a:prstGeom>
          <a:solidFill>
            <a:srgbClr val="F5F8FC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/>
          <p:nvPr/>
        </p:nvSpPr>
        <p:spPr>
          <a:xfrm>
            <a:off x="1572768" y="5650992"/>
            <a:ext cx="9290304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 ping-pong enables Conv1 of the next frame to run while Conv2 + FC process the current frame.</a:t>
            </a:r>
            <a:endParaRPr lang="en-US" sz="10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0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Pool1 Row-Ready: Start Conv2 Before the Whole Feature Map is Done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Pool1 ping-pong solves inter-frame conflict, but row-ready also reduces same-frame waiting between Conv1 and Conv2.</a:t>
            </a:r>
            <a:endParaRPr lang="en-US" sz="1140" dirty="0"/>
          </a:p>
        </p:txBody>
      </p:sp>
      <p:sp>
        <p:nvSpPr>
          <p:cNvPr id="9" name="Text 5"/>
          <p:cNvSpPr/>
          <p:nvPr/>
        </p:nvSpPr>
        <p:spPr>
          <a:xfrm>
            <a:off x="731520" y="1389888"/>
            <a:ext cx="219456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row-ready</a:t>
            </a:r>
            <a:endParaRPr lang="en-US" sz="1220" dirty="0"/>
          </a:p>
        </p:txBody>
      </p:sp>
      <p:sp>
        <p:nvSpPr>
          <p:cNvPr id="10" name="Shape 6"/>
          <p:cNvSpPr/>
          <p:nvPr/>
        </p:nvSpPr>
        <p:spPr>
          <a:xfrm>
            <a:off x="1417320" y="2304288"/>
            <a:ext cx="2926080" cy="0"/>
          </a:xfrm>
          <a:prstGeom prst="line">
            <a:avLst/>
          </a:prstGeom>
          <a:noFill/>
          <a:ln w="12065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7"/>
          <p:cNvSpPr/>
          <p:nvPr/>
        </p:nvSpPr>
        <p:spPr>
          <a:xfrm>
            <a:off x="4343400" y="2304288"/>
            <a:ext cx="0" cy="393192"/>
          </a:xfrm>
          <a:prstGeom prst="line">
            <a:avLst/>
          </a:prstGeom>
          <a:noFill/>
          <a:ln w="1016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8"/>
          <p:cNvSpPr/>
          <p:nvPr/>
        </p:nvSpPr>
        <p:spPr>
          <a:xfrm>
            <a:off x="1097280" y="1938528"/>
            <a:ext cx="2103120" cy="640080"/>
          </a:xfrm>
          <a:prstGeom prst="roundRect">
            <a:avLst>
              <a:gd name="adj" fmla="val 11429"/>
            </a:avLst>
          </a:prstGeom>
          <a:solidFill>
            <a:srgbClr val="FDEBE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/>
          <p:nvPr/>
        </p:nvSpPr>
        <p:spPr>
          <a:xfrm>
            <a:off x="1143000" y="1984248"/>
            <a:ext cx="2011680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 writes</a:t>
            </a:r>
            <a:endParaRPr lang="en-US" sz="880" dirty="0"/>
          </a:p>
          <a:p>
            <a:pPr marL="0" indent="0" algn="ctr">
              <a:buNone/>
            </a:pPr>
            <a:r>
              <a:rPr lang="en-US" sz="88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12 Pool1 rows</a:t>
            </a:r>
            <a:endParaRPr lang="en-US" sz="880" dirty="0"/>
          </a:p>
        </p:txBody>
      </p:sp>
      <p:sp>
        <p:nvSpPr>
          <p:cNvPr id="14" name="Shape 10"/>
          <p:cNvSpPr/>
          <p:nvPr/>
        </p:nvSpPr>
        <p:spPr>
          <a:xfrm>
            <a:off x="4480560" y="1938528"/>
            <a:ext cx="1645920" cy="640080"/>
          </a:xfrm>
          <a:prstGeom prst="roundRect">
            <a:avLst>
              <a:gd name="adj" fmla="val 11429"/>
            </a:avLst>
          </a:prstGeom>
          <a:solidFill>
            <a:srgbClr val="F5F8FC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1"/>
          <p:cNvSpPr/>
          <p:nvPr/>
        </p:nvSpPr>
        <p:spPr>
          <a:xfrm>
            <a:off x="4526280" y="1984248"/>
            <a:ext cx="1554480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starts</a:t>
            </a:r>
            <a:endParaRPr lang="en-US" sz="880" dirty="0"/>
          </a:p>
          <a:p>
            <a:pPr marL="0" indent="0" algn="ctr">
              <a:buNone/>
            </a:pPr>
            <a:r>
              <a:rPr lang="en-US" sz="8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full map</a:t>
            </a:r>
            <a:endParaRPr lang="en-US" sz="880" dirty="0"/>
          </a:p>
        </p:txBody>
      </p:sp>
      <p:sp>
        <p:nvSpPr>
          <p:cNvPr id="16" name="Text 12"/>
          <p:cNvSpPr/>
          <p:nvPr/>
        </p:nvSpPr>
        <p:spPr>
          <a:xfrm>
            <a:off x="1097280" y="2953512"/>
            <a:ext cx="4956048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9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waits until the entire 12×12 Pool1 map is complete.</a:t>
            </a:r>
            <a:endParaRPr lang="en-US" sz="940" dirty="0"/>
          </a:p>
        </p:txBody>
      </p:sp>
      <p:sp>
        <p:nvSpPr>
          <p:cNvPr id="17" name="Text 13"/>
          <p:cNvSpPr/>
          <p:nvPr/>
        </p:nvSpPr>
        <p:spPr>
          <a:xfrm>
            <a:off x="731520" y="3730752"/>
            <a:ext cx="228600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row-ready bits</a:t>
            </a:r>
            <a:endParaRPr lang="en-US" sz="1220" dirty="0"/>
          </a:p>
        </p:txBody>
      </p:sp>
      <p:sp>
        <p:nvSpPr>
          <p:cNvPr id="18" name="Shape 14"/>
          <p:cNvSpPr/>
          <p:nvPr/>
        </p:nvSpPr>
        <p:spPr>
          <a:xfrm>
            <a:off x="960120" y="4096512"/>
            <a:ext cx="256032" cy="438912"/>
          </a:xfrm>
          <a:prstGeom prst="rect">
            <a:avLst/>
          </a:prstGeom>
          <a:solidFill>
            <a:srgbClr val="EAF7E6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5"/>
          <p:cNvSpPr/>
          <p:nvPr/>
        </p:nvSpPr>
        <p:spPr>
          <a:xfrm>
            <a:off x="960120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680" dirty="0"/>
          </a:p>
        </p:txBody>
      </p:sp>
      <p:sp>
        <p:nvSpPr>
          <p:cNvPr id="20" name="Shape 16"/>
          <p:cNvSpPr/>
          <p:nvPr/>
        </p:nvSpPr>
        <p:spPr>
          <a:xfrm>
            <a:off x="1271016" y="4096512"/>
            <a:ext cx="256032" cy="438912"/>
          </a:xfrm>
          <a:prstGeom prst="rect">
            <a:avLst/>
          </a:prstGeom>
          <a:solidFill>
            <a:srgbClr val="EAF7E6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7"/>
          <p:cNvSpPr/>
          <p:nvPr/>
        </p:nvSpPr>
        <p:spPr>
          <a:xfrm>
            <a:off x="1271016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80" dirty="0"/>
          </a:p>
        </p:txBody>
      </p:sp>
      <p:sp>
        <p:nvSpPr>
          <p:cNvPr id="22" name="Shape 18"/>
          <p:cNvSpPr/>
          <p:nvPr/>
        </p:nvSpPr>
        <p:spPr>
          <a:xfrm>
            <a:off x="1581912" y="4096512"/>
            <a:ext cx="256032" cy="438912"/>
          </a:xfrm>
          <a:prstGeom prst="rect">
            <a:avLst/>
          </a:prstGeom>
          <a:solidFill>
            <a:srgbClr val="EAF7E6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9"/>
          <p:cNvSpPr/>
          <p:nvPr/>
        </p:nvSpPr>
        <p:spPr>
          <a:xfrm>
            <a:off x="1581912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80" dirty="0"/>
          </a:p>
        </p:txBody>
      </p:sp>
      <p:sp>
        <p:nvSpPr>
          <p:cNvPr id="24" name="Shape 20"/>
          <p:cNvSpPr/>
          <p:nvPr/>
        </p:nvSpPr>
        <p:spPr>
          <a:xfrm>
            <a:off x="1892808" y="4096512"/>
            <a:ext cx="256032" cy="438912"/>
          </a:xfrm>
          <a:prstGeom prst="rect">
            <a:avLst/>
          </a:prstGeom>
          <a:solidFill>
            <a:srgbClr val="EAF7E6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1"/>
          <p:cNvSpPr/>
          <p:nvPr/>
        </p:nvSpPr>
        <p:spPr>
          <a:xfrm>
            <a:off x="1892808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80" dirty="0"/>
          </a:p>
        </p:txBody>
      </p:sp>
      <p:sp>
        <p:nvSpPr>
          <p:cNvPr id="26" name="Shape 22"/>
          <p:cNvSpPr/>
          <p:nvPr/>
        </p:nvSpPr>
        <p:spPr>
          <a:xfrm>
            <a:off x="2203704" y="4096512"/>
            <a:ext cx="256032" cy="438912"/>
          </a:xfrm>
          <a:prstGeom prst="rect">
            <a:avLst/>
          </a:prstGeom>
          <a:solidFill>
            <a:srgbClr val="EAF7E6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3"/>
          <p:cNvSpPr/>
          <p:nvPr/>
        </p:nvSpPr>
        <p:spPr>
          <a:xfrm>
            <a:off x="2203704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80" dirty="0"/>
          </a:p>
        </p:txBody>
      </p:sp>
      <p:sp>
        <p:nvSpPr>
          <p:cNvPr id="28" name="Shape 24"/>
          <p:cNvSpPr/>
          <p:nvPr/>
        </p:nvSpPr>
        <p:spPr>
          <a:xfrm>
            <a:off x="2514600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2514600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80" dirty="0"/>
          </a:p>
        </p:txBody>
      </p:sp>
      <p:sp>
        <p:nvSpPr>
          <p:cNvPr id="30" name="Shape 26"/>
          <p:cNvSpPr/>
          <p:nvPr/>
        </p:nvSpPr>
        <p:spPr>
          <a:xfrm>
            <a:off x="2825496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7"/>
          <p:cNvSpPr/>
          <p:nvPr/>
        </p:nvSpPr>
        <p:spPr>
          <a:xfrm>
            <a:off x="2825496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80" dirty="0"/>
          </a:p>
        </p:txBody>
      </p:sp>
      <p:sp>
        <p:nvSpPr>
          <p:cNvPr id="32" name="Shape 28"/>
          <p:cNvSpPr/>
          <p:nvPr/>
        </p:nvSpPr>
        <p:spPr>
          <a:xfrm>
            <a:off x="3136392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29"/>
          <p:cNvSpPr/>
          <p:nvPr/>
        </p:nvSpPr>
        <p:spPr>
          <a:xfrm>
            <a:off x="3136392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80" dirty="0"/>
          </a:p>
        </p:txBody>
      </p:sp>
      <p:sp>
        <p:nvSpPr>
          <p:cNvPr id="34" name="Shape 30"/>
          <p:cNvSpPr/>
          <p:nvPr/>
        </p:nvSpPr>
        <p:spPr>
          <a:xfrm>
            <a:off x="3447288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1"/>
          <p:cNvSpPr/>
          <p:nvPr/>
        </p:nvSpPr>
        <p:spPr>
          <a:xfrm>
            <a:off x="3447288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80" dirty="0"/>
          </a:p>
        </p:txBody>
      </p:sp>
      <p:sp>
        <p:nvSpPr>
          <p:cNvPr id="36" name="Shape 32"/>
          <p:cNvSpPr/>
          <p:nvPr/>
        </p:nvSpPr>
        <p:spPr>
          <a:xfrm>
            <a:off x="3758184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3"/>
          <p:cNvSpPr/>
          <p:nvPr/>
        </p:nvSpPr>
        <p:spPr>
          <a:xfrm>
            <a:off x="3758184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80" dirty="0"/>
          </a:p>
        </p:txBody>
      </p:sp>
      <p:sp>
        <p:nvSpPr>
          <p:cNvPr id="38" name="Shape 34"/>
          <p:cNvSpPr/>
          <p:nvPr/>
        </p:nvSpPr>
        <p:spPr>
          <a:xfrm>
            <a:off x="4069080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5"/>
          <p:cNvSpPr/>
          <p:nvPr/>
        </p:nvSpPr>
        <p:spPr>
          <a:xfrm>
            <a:off x="4069080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80" dirty="0"/>
          </a:p>
        </p:txBody>
      </p:sp>
      <p:sp>
        <p:nvSpPr>
          <p:cNvPr id="40" name="Shape 36"/>
          <p:cNvSpPr/>
          <p:nvPr/>
        </p:nvSpPr>
        <p:spPr>
          <a:xfrm>
            <a:off x="4379976" y="4096512"/>
            <a:ext cx="256032" cy="438912"/>
          </a:xfrm>
          <a:prstGeom prst="rect">
            <a:avLst/>
          </a:prstGeom>
          <a:solidFill>
            <a:srgbClr val="F5F8FC"/>
          </a:solidFill>
          <a:ln w="571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7"/>
          <p:cNvSpPr/>
          <p:nvPr/>
        </p:nvSpPr>
        <p:spPr>
          <a:xfrm>
            <a:off x="4379976" y="4242816"/>
            <a:ext cx="256032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6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80" dirty="0"/>
          </a:p>
        </p:txBody>
      </p:sp>
      <p:sp>
        <p:nvSpPr>
          <p:cNvPr id="42" name="Text 38"/>
          <p:cNvSpPr/>
          <p:nvPr/>
        </p:nvSpPr>
        <p:spPr>
          <a:xfrm>
            <a:off x="960120" y="4690872"/>
            <a:ext cx="3840480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row_ready[0..11]</a:t>
            </a:r>
            <a:endParaRPr lang="en-US" sz="840" dirty="0"/>
          </a:p>
        </p:txBody>
      </p:sp>
      <p:sp>
        <p:nvSpPr>
          <p:cNvPr id="43" name="Shape 39"/>
          <p:cNvSpPr/>
          <p:nvPr/>
        </p:nvSpPr>
        <p:spPr>
          <a:xfrm>
            <a:off x="4937760" y="4315968"/>
            <a:ext cx="640080" cy="0"/>
          </a:xfrm>
          <a:prstGeom prst="line">
            <a:avLst/>
          </a:prstGeom>
          <a:noFill/>
          <a:ln w="10795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Shape 40"/>
          <p:cNvSpPr/>
          <p:nvPr/>
        </p:nvSpPr>
        <p:spPr>
          <a:xfrm>
            <a:off x="5623560" y="3977640"/>
            <a:ext cx="1938528" cy="685800"/>
          </a:xfrm>
          <a:prstGeom prst="roundRect">
            <a:avLst>
              <a:gd name="adj" fmla="val 10667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1"/>
          <p:cNvSpPr/>
          <p:nvPr/>
        </p:nvSpPr>
        <p:spPr>
          <a:xfrm>
            <a:off x="5669280" y="4023360"/>
            <a:ext cx="1847088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9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starts when</a:t>
            </a:r>
            <a:endParaRPr lang="en-US" sz="890" dirty="0"/>
          </a:p>
          <a:p>
            <a:pPr marL="0" indent="0" algn="ctr">
              <a:buNone/>
            </a:pPr>
            <a:r>
              <a:rPr lang="en-US" sz="89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rows exist</a:t>
            </a:r>
            <a:endParaRPr lang="en-US" sz="890" dirty="0"/>
          </a:p>
        </p:txBody>
      </p:sp>
      <p:sp>
        <p:nvSpPr>
          <p:cNvPr id="46" name="Shape 42"/>
          <p:cNvSpPr/>
          <p:nvPr/>
        </p:nvSpPr>
        <p:spPr>
          <a:xfrm>
            <a:off x="8092440" y="1408176"/>
            <a:ext cx="2971800" cy="3236976"/>
          </a:xfrm>
          <a:prstGeom prst="roundRect">
            <a:avLst>
              <a:gd name="adj" fmla="val 2462"/>
            </a:avLst>
          </a:prstGeom>
          <a:solidFill>
            <a:srgbClr val="EAF3FF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/>
          <p:nvPr/>
        </p:nvSpPr>
        <p:spPr>
          <a:xfrm>
            <a:off x="8302752" y="1645920"/>
            <a:ext cx="14173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RTL-level idea</a:t>
            </a:r>
            <a:endParaRPr lang="en-US" sz="1120" dirty="0"/>
          </a:p>
        </p:txBody>
      </p:sp>
      <p:sp>
        <p:nvSpPr>
          <p:cNvPr id="48" name="Text 44"/>
          <p:cNvSpPr/>
          <p:nvPr/>
        </p:nvSpPr>
        <p:spPr>
          <a:xfrm>
            <a:off x="8302752" y="1993392"/>
            <a:ext cx="2542032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Pool1 bank has a 12-bit row_ready status. When Conv1 finishes writing channel group 2–3 for the last column of a row, the corresponding ready bit is set.</a:t>
            </a:r>
            <a:endParaRPr lang="en-US" sz="1000" dirty="0"/>
          </a:p>
        </p:txBody>
      </p:sp>
      <p:sp>
        <p:nvSpPr>
          <p:cNvPr id="49" name="Text 45"/>
          <p:cNvSpPr/>
          <p:nvPr/>
        </p:nvSpPr>
        <p:spPr>
          <a:xfrm>
            <a:off x="8302752" y="3136392"/>
            <a:ext cx="254203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Conv2 checks whether the rows needed for its 5×5 window are ready before reading.</a:t>
            </a:r>
            <a:endParaRPr lang="en-US" sz="1000" dirty="0"/>
          </a:p>
        </p:txBody>
      </p:sp>
      <p:sp>
        <p:nvSpPr>
          <p:cNvPr id="50" name="Shape 46"/>
          <p:cNvSpPr/>
          <p:nvPr/>
        </p:nvSpPr>
        <p:spPr>
          <a:xfrm>
            <a:off x="1234440" y="5532120"/>
            <a:ext cx="9784080" cy="438912"/>
          </a:xfrm>
          <a:prstGeom prst="roundRect">
            <a:avLst>
              <a:gd name="adj" fmla="val 16667"/>
            </a:avLst>
          </a:prstGeom>
          <a:solidFill>
            <a:srgbClr val="F5F8FC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47"/>
          <p:cNvSpPr/>
          <p:nvPr/>
        </p:nvSpPr>
        <p:spPr>
          <a:xfrm>
            <a:off x="1344168" y="5623560"/>
            <a:ext cx="9564624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Conv2 does not wait for the full Pool1 feature map; it can begin as soon as enough rows are available.</a:t>
            </a:r>
            <a:endParaRPr lang="en-US" sz="103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Upgrade Summary: From Sequential Baseline to Pipelined v2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v2 design attacks the dominant PL bottleneck through module fusion, parallel engines, data reuse, and overlapped buffering.</a:t>
            </a:r>
            <a:endParaRPr lang="en-US" sz="1140" dirty="0"/>
          </a:p>
        </p:txBody>
      </p:sp>
      <p:sp>
        <p:nvSpPr>
          <p:cNvPr id="9" name="Text 5"/>
          <p:cNvSpPr/>
          <p:nvPr/>
        </p:nvSpPr>
        <p:spPr>
          <a:xfrm>
            <a:off x="502920" y="1417320"/>
            <a:ext cx="1965960" cy="71323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Bottleneck</a:t>
            </a:r>
            <a:endParaRPr lang="en-US" sz="840" dirty="0"/>
          </a:p>
        </p:txBody>
      </p:sp>
      <p:sp>
        <p:nvSpPr>
          <p:cNvPr id="10" name="Text 6"/>
          <p:cNvSpPr/>
          <p:nvPr/>
        </p:nvSpPr>
        <p:spPr>
          <a:xfrm>
            <a:off x="2468880" y="1417320"/>
            <a:ext cx="3063240" cy="71323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limitation</a:t>
            </a:r>
            <a:endParaRPr lang="en-US" sz="840" dirty="0"/>
          </a:p>
        </p:txBody>
      </p:sp>
      <p:sp>
        <p:nvSpPr>
          <p:cNvPr id="11" name="Text 7"/>
          <p:cNvSpPr/>
          <p:nvPr/>
        </p:nvSpPr>
        <p:spPr>
          <a:xfrm>
            <a:off x="5532120" y="1417320"/>
            <a:ext cx="2971800" cy="71323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hardware direction</a:t>
            </a:r>
            <a:endParaRPr lang="en-US" sz="840" dirty="0"/>
          </a:p>
        </p:txBody>
      </p:sp>
      <p:sp>
        <p:nvSpPr>
          <p:cNvPr id="12" name="Text 8"/>
          <p:cNvSpPr/>
          <p:nvPr/>
        </p:nvSpPr>
        <p:spPr>
          <a:xfrm>
            <a:off x="8503920" y="1417320"/>
            <a:ext cx="2743200" cy="71323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effect</a:t>
            </a:r>
            <a:endParaRPr lang="en-US" sz="840" dirty="0"/>
          </a:p>
        </p:txBody>
      </p:sp>
      <p:sp>
        <p:nvSpPr>
          <p:cNvPr id="13" name="Text 9"/>
          <p:cNvSpPr/>
          <p:nvPr/>
        </p:nvSpPr>
        <p:spPr>
          <a:xfrm>
            <a:off x="502920" y="2130552"/>
            <a:ext cx="196596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 Feature BRAM</a:t>
            </a:r>
            <a:endParaRPr lang="en-US" sz="840" dirty="0"/>
          </a:p>
        </p:txBody>
      </p:sp>
      <p:sp>
        <p:nvSpPr>
          <p:cNvPr id="14" name="Text 10"/>
          <p:cNvSpPr/>
          <p:nvPr/>
        </p:nvSpPr>
        <p:spPr>
          <a:xfrm>
            <a:off x="2468880" y="2130552"/>
            <a:ext cx="306324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 / ReLU / Pool repeatedly access shared feature-map BRAM</a:t>
            </a:r>
            <a:endParaRPr lang="en-US" sz="840" dirty="0"/>
          </a:p>
        </p:txBody>
      </p:sp>
      <p:sp>
        <p:nvSpPr>
          <p:cNvPr id="15" name="Text 11"/>
          <p:cNvSpPr/>
          <p:nvPr/>
        </p:nvSpPr>
        <p:spPr>
          <a:xfrm>
            <a:off x="5532120" y="2130552"/>
            <a:ext cx="297180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 Conv + ReLU + Pool into one module</a:t>
            </a:r>
            <a:endParaRPr lang="en-US" sz="840" dirty="0"/>
          </a:p>
        </p:txBody>
      </p:sp>
      <p:sp>
        <p:nvSpPr>
          <p:cNvPr id="16" name="Text 12"/>
          <p:cNvSpPr/>
          <p:nvPr/>
        </p:nvSpPr>
        <p:spPr>
          <a:xfrm>
            <a:off x="8503920" y="2130552"/>
            <a:ext cx="274320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intermediate memory traffic</a:t>
            </a:r>
            <a:endParaRPr lang="en-US" sz="840" dirty="0"/>
          </a:p>
        </p:txBody>
      </p:sp>
      <p:sp>
        <p:nvSpPr>
          <p:cNvPr id="17" name="Text 13"/>
          <p:cNvSpPr/>
          <p:nvPr/>
        </p:nvSpPr>
        <p:spPr>
          <a:xfrm>
            <a:off x="502920" y="2843784"/>
            <a:ext cx="196596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 MAC throughput</a:t>
            </a:r>
            <a:endParaRPr lang="en-US" sz="840" dirty="0"/>
          </a:p>
        </p:txBody>
      </p:sp>
      <p:sp>
        <p:nvSpPr>
          <p:cNvPr id="18" name="Text 14"/>
          <p:cNvSpPr/>
          <p:nvPr/>
        </p:nvSpPr>
        <p:spPr>
          <a:xfrm>
            <a:off x="2468880" y="2843784"/>
            <a:ext cx="306324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MAC path serializes 136,320 multiplications / image</a:t>
            </a:r>
            <a:endParaRPr lang="en-US" sz="840" dirty="0"/>
          </a:p>
        </p:txBody>
      </p:sp>
      <p:sp>
        <p:nvSpPr>
          <p:cNvPr id="19" name="Text 15"/>
          <p:cNvSpPr/>
          <p:nvPr/>
        </p:nvSpPr>
        <p:spPr>
          <a:xfrm>
            <a:off x="5532120" y="2843784"/>
            <a:ext cx="297180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Conv1 50 DSP, Conv2 100 DSP, FC 10 DSP</a:t>
            </a:r>
            <a:endParaRPr lang="en-US" sz="840" dirty="0"/>
          </a:p>
        </p:txBody>
      </p:sp>
      <p:sp>
        <p:nvSpPr>
          <p:cNvPr id="20" name="Text 16"/>
          <p:cNvSpPr/>
          <p:nvPr/>
        </p:nvSpPr>
        <p:spPr>
          <a:xfrm>
            <a:off x="8503920" y="2843784"/>
            <a:ext cx="274320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MACs completed per cycle</a:t>
            </a:r>
            <a:endParaRPr lang="en-US" sz="840" dirty="0"/>
          </a:p>
        </p:txBody>
      </p:sp>
      <p:sp>
        <p:nvSpPr>
          <p:cNvPr id="21" name="Text 17"/>
          <p:cNvSpPr/>
          <p:nvPr/>
        </p:nvSpPr>
        <p:spPr>
          <a:xfrm>
            <a:off x="502920" y="3557016"/>
            <a:ext cx="196596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B3 Data access</a:t>
            </a:r>
            <a:endParaRPr lang="en-US" sz="840" dirty="0"/>
          </a:p>
        </p:txBody>
      </p:sp>
      <p:sp>
        <p:nvSpPr>
          <p:cNvPr id="22" name="Text 18"/>
          <p:cNvSpPr/>
          <p:nvPr/>
        </p:nvSpPr>
        <p:spPr>
          <a:xfrm>
            <a:off x="2468880" y="3557016"/>
            <a:ext cx="306324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Adjacent 5×5 windows reread mostly identical pixels</a:t>
            </a:r>
            <a:endParaRPr lang="en-US" sz="840" dirty="0"/>
          </a:p>
        </p:txBody>
      </p:sp>
      <p:sp>
        <p:nvSpPr>
          <p:cNvPr id="23" name="Text 19"/>
          <p:cNvSpPr/>
          <p:nvPr/>
        </p:nvSpPr>
        <p:spPr>
          <a:xfrm>
            <a:off x="5532120" y="3557016"/>
            <a:ext cx="297180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buffer, BRAM banking, decoupled window generation</a:t>
            </a:r>
            <a:endParaRPr lang="en-US" sz="840" dirty="0"/>
          </a:p>
        </p:txBody>
      </p:sp>
      <p:sp>
        <p:nvSpPr>
          <p:cNvPr id="24" name="Text 20"/>
          <p:cNvSpPr/>
          <p:nvPr/>
        </p:nvSpPr>
        <p:spPr>
          <a:xfrm>
            <a:off x="8503920" y="3557016"/>
            <a:ext cx="2743200" cy="71323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DSP lanes supplied</a:t>
            </a:r>
            <a:endParaRPr lang="en-US" sz="840" dirty="0"/>
          </a:p>
        </p:txBody>
      </p:sp>
      <p:sp>
        <p:nvSpPr>
          <p:cNvPr id="25" name="Text 21"/>
          <p:cNvSpPr/>
          <p:nvPr/>
        </p:nvSpPr>
        <p:spPr>
          <a:xfrm>
            <a:off x="502920" y="4270248"/>
            <a:ext cx="196596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B4 Waiting gaps</a:t>
            </a:r>
            <a:endParaRPr lang="en-US" sz="840" dirty="0"/>
          </a:p>
        </p:txBody>
      </p:sp>
      <p:sp>
        <p:nvSpPr>
          <p:cNvPr id="26" name="Text 22"/>
          <p:cNvSpPr/>
          <p:nvPr/>
        </p:nvSpPr>
        <p:spPr>
          <a:xfrm>
            <a:off x="2468880" y="4270248"/>
            <a:ext cx="306324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Image / Pool1 memories prevent frame and layer overlap</a:t>
            </a:r>
            <a:endParaRPr lang="en-US" sz="840" dirty="0"/>
          </a:p>
        </p:txBody>
      </p:sp>
      <p:sp>
        <p:nvSpPr>
          <p:cNvPr id="27" name="Text 23"/>
          <p:cNvSpPr/>
          <p:nvPr/>
        </p:nvSpPr>
        <p:spPr>
          <a:xfrm>
            <a:off x="5532120" y="4270248"/>
            <a:ext cx="297180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/ Pool1 ping-pong + row-ready</a:t>
            </a:r>
            <a:endParaRPr lang="en-US" sz="840" dirty="0"/>
          </a:p>
        </p:txBody>
      </p:sp>
      <p:sp>
        <p:nvSpPr>
          <p:cNvPr id="28" name="Text 24"/>
          <p:cNvSpPr/>
          <p:nvPr/>
        </p:nvSpPr>
        <p:spPr>
          <a:xfrm>
            <a:off x="8503920" y="4270248"/>
            <a:ext cx="2743200" cy="71323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 load, Conv1, Conv2, and FC</a:t>
            </a:r>
            <a:endParaRPr lang="en-US" sz="840" dirty="0"/>
          </a:p>
        </p:txBody>
      </p:sp>
      <p:sp>
        <p:nvSpPr>
          <p:cNvPr id="29" name="Shape 25"/>
          <p:cNvSpPr/>
          <p:nvPr/>
        </p:nvSpPr>
        <p:spPr>
          <a:xfrm>
            <a:off x="1005840" y="5577840"/>
            <a:ext cx="10149840" cy="438912"/>
          </a:xfrm>
          <a:prstGeom prst="roundRect">
            <a:avLst>
              <a:gd name="adj" fmla="val 16667"/>
            </a:avLst>
          </a:prstGeom>
          <a:solidFill>
            <a:srgbClr val="EAF7E6"/>
          </a:solidFill>
          <a:ln w="8890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6"/>
          <p:cNvSpPr/>
          <p:nvPr/>
        </p:nvSpPr>
        <p:spPr>
          <a:xfrm>
            <a:off x="1115568" y="5669280"/>
            <a:ext cx="9930384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message: the baseline is not inaccurate; it is underutilized. v2 improves latency by restructuring the PL datapath around parallel compute and memory overlap.</a:t>
            </a:r>
            <a:endParaRPr lang="en-US" sz="10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8371-1689-2CAD-90C2-E3302725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1B01D24-72B7-E0B8-FC70-82A6C35F28AE}"/>
              </a:ext>
            </a:extLst>
          </p:cNvPr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812CA7D-5EDD-42D0-660D-DA304367600E}"/>
              </a:ext>
            </a:extLst>
          </p:cNvPr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>
            <a:extLst>
              <a:ext uri="{FF2B5EF4-FFF2-40B4-BE49-F238E27FC236}">
                <a16:creationId xmlns:a16="http://schemas.microsoft.com/office/drawing/2014/main" id="{87B2B3CA-2E0C-E940-8BC4-36E80462B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2395FBE9-3ABE-A13C-3524-4A690A8C471E}"/>
              </a:ext>
            </a:extLst>
          </p:cNvPr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741FA87-BA2C-2D99-19B2-E347D03C9830}"/>
              </a:ext>
            </a:extLst>
          </p:cNvPr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 Architecture</a:t>
            </a:r>
            <a:endParaRPr lang="en-US" sz="2150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1FD203ED-616E-1628-1AC9-334F06EF1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704" y="792774"/>
            <a:ext cx="9289573" cy="55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18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D84B7-C1DC-942C-7A0F-8F89F813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3AC56D7-CAD4-FAC6-E97F-46D766593CC4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PL Result and Block Design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634B688-A08A-5046-F214-08E33221054F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791AB21F-F68B-1EDE-B775-FF8F65848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E14D6CC-A995-1061-FFD0-C62A27624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43" y="777240"/>
            <a:ext cx="2900050" cy="560527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C2911CA-2A43-3B2D-C871-5951B1D578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0009" y="1514236"/>
            <a:ext cx="9153786" cy="355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26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D817-EAA8-E0B4-5EC7-55C9F2571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643B75A-477F-A81D-5413-2658DEF6A020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Block Design Analysis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67626F8-202D-723E-57A3-5A22502A223A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152B1382-1C1F-D518-7722-14D583899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5F68DB6-1B4F-684D-7B28-4B2919D37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776288"/>
            <a:ext cx="4022976" cy="369893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C0F7D7E-1FE1-4CD3-5B30-FF4F7A37ED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4114"/>
          <a:stretch>
            <a:fillRect/>
          </a:stretch>
        </p:blipFill>
        <p:spPr>
          <a:xfrm>
            <a:off x="75688" y="4612385"/>
            <a:ext cx="12040623" cy="169697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94BBB91-8D75-D2ED-283C-6F745C316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893" y="850393"/>
            <a:ext cx="5733251" cy="355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51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0A3C6-E31E-E43D-FB29-37A161A45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217DD3E-44C7-C745-FEFF-225A833FC4FA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PS Result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7CCD84C-9199-9BB4-A301-75005E7B17E8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D5ADD778-B15C-7E35-360D-5F849AD8F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B296AF7-A7C8-B803-0BBC-2AD39AB01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96" y="759934"/>
            <a:ext cx="2592184" cy="5639884"/>
          </a:xfrm>
          <a:prstGeom prst="rect">
            <a:avLst/>
          </a:prstGeom>
        </p:spPr>
      </p:pic>
      <p:sp>
        <p:nvSpPr>
          <p:cNvPr id="9" name="Text 21">
            <a:extLst>
              <a:ext uri="{FF2B5EF4-FFF2-40B4-BE49-F238E27FC236}">
                <a16:creationId xmlns:a16="http://schemas.microsoft.com/office/drawing/2014/main" id="{C4B56643-E925-EB91-0F5E-658EAAC251F1}"/>
              </a:ext>
            </a:extLst>
          </p:cNvPr>
          <p:cNvSpPr/>
          <p:nvPr/>
        </p:nvSpPr>
        <p:spPr>
          <a:xfrm>
            <a:off x="5102126" y="793102"/>
            <a:ext cx="1370756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</a:t>
            </a:r>
            <a:endParaRPr lang="en-US" sz="850" dirty="0"/>
          </a:p>
        </p:txBody>
      </p:sp>
      <p:sp>
        <p:nvSpPr>
          <p:cNvPr id="12" name="Text 22">
            <a:extLst>
              <a:ext uri="{FF2B5EF4-FFF2-40B4-BE49-F238E27FC236}">
                <a16:creationId xmlns:a16="http://schemas.microsoft.com/office/drawing/2014/main" id="{70643592-3192-9834-8330-5D47CF671AE6}"/>
              </a:ext>
            </a:extLst>
          </p:cNvPr>
          <p:cNvSpPr/>
          <p:nvPr/>
        </p:nvSpPr>
        <p:spPr>
          <a:xfrm>
            <a:off x="6453386" y="793102"/>
            <a:ext cx="1137436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850" dirty="0"/>
          </a:p>
        </p:txBody>
      </p:sp>
      <p:sp>
        <p:nvSpPr>
          <p:cNvPr id="15" name="Text 23">
            <a:extLst>
              <a:ext uri="{FF2B5EF4-FFF2-40B4-BE49-F238E27FC236}">
                <a16:creationId xmlns:a16="http://schemas.microsoft.com/office/drawing/2014/main" id="{4402D792-87F7-4263-BE5D-A63D033F5FF7}"/>
              </a:ext>
            </a:extLst>
          </p:cNvPr>
          <p:cNvSpPr/>
          <p:nvPr/>
        </p:nvSpPr>
        <p:spPr>
          <a:xfrm>
            <a:off x="7590822" y="793102"/>
            <a:ext cx="1137436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LeNet-v2</a:t>
            </a:r>
            <a:endParaRPr lang="en-US" sz="850" dirty="0"/>
          </a:p>
        </p:txBody>
      </p:sp>
      <p:sp>
        <p:nvSpPr>
          <p:cNvPr id="19" name="Text 24">
            <a:extLst>
              <a:ext uri="{FF2B5EF4-FFF2-40B4-BE49-F238E27FC236}">
                <a16:creationId xmlns:a16="http://schemas.microsoft.com/office/drawing/2014/main" id="{027EE881-33D9-2A73-66F4-362C6F34FE27}"/>
              </a:ext>
            </a:extLst>
          </p:cNvPr>
          <p:cNvSpPr/>
          <p:nvPr/>
        </p:nvSpPr>
        <p:spPr>
          <a:xfrm>
            <a:off x="8715658" y="793102"/>
            <a:ext cx="1061607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</a:t>
            </a:r>
            <a:endParaRPr lang="en-US" sz="850" dirty="0"/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57AC2019-474F-0147-A736-E60DAB08C77D}"/>
              </a:ext>
            </a:extLst>
          </p:cNvPr>
          <p:cNvSpPr/>
          <p:nvPr/>
        </p:nvSpPr>
        <p:spPr>
          <a:xfrm>
            <a:off x="5102126" y="1195438"/>
            <a:ext cx="137075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Processed images</a:t>
            </a:r>
            <a:endParaRPr lang="en-US" sz="88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C5636CDF-8DF4-F316-D81D-00B2C17D8739}"/>
              </a:ext>
            </a:extLst>
          </p:cNvPr>
          <p:cNvSpPr/>
          <p:nvPr/>
        </p:nvSpPr>
        <p:spPr>
          <a:xfrm>
            <a:off x="6453386" y="1195438"/>
            <a:ext cx="113743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/ 1000</a:t>
            </a:r>
            <a:endParaRPr lang="en-US" sz="880" dirty="0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5F6AAC6E-1FC4-B25B-B528-EB933374D516}"/>
              </a:ext>
            </a:extLst>
          </p:cNvPr>
          <p:cNvSpPr/>
          <p:nvPr/>
        </p:nvSpPr>
        <p:spPr>
          <a:xfrm>
            <a:off x="7590822" y="1195438"/>
            <a:ext cx="113743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/ 1000</a:t>
            </a:r>
            <a:endParaRPr lang="en-US" sz="880" dirty="0"/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1B6B0E8E-7E0E-8803-9494-C5CEEC28355E}"/>
              </a:ext>
            </a:extLst>
          </p:cNvPr>
          <p:cNvSpPr/>
          <p:nvPr/>
        </p:nvSpPr>
        <p:spPr>
          <a:xfrm>
            <a:off x="8715658" y="1195438"/>
            <a:ext cx="1061607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</a:t>
            </a:r>
            <a:endParaRPr lang="en-US" sz="880" dirty="0"/>
          </a:p>
        </p:txBody>
      </p:sp>
      <p:sp>
        <p:nvSpPr>
          <p:cNvPr id="39" name="Text 29">
            <a:extLst>
              <a:ext uri="{FF2B5EF4-FFF2-40B4-BE49-F238E27FC236}">
                <a16:creationId xmlns:a16="http://schemas.microsoft.com/office/drawing/2014/main" id="{9341B5CE-BF87-6ABE-B4DB-19482A7A16B6}"/>
              </a:ext>
            </a:extLst>
          </p:cNvPr>
          <p:cNvSpPr/>
          <p:nvPr/>
        </p:nvSpPr>
        <p:spPr>
          <a:xfrm>
            <a:off x="5102126" y="1597774"/>
            <a:ext cx="1370756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predictions</a:t>
            </a:r>
            <a:endParaRPr lang="en-US" sz="880" dirty="0"/>
          </a:p>
        </p:txBody>
      </p:sp>
      <p:sp>
        <p:nvSpPr>
          <p:cNvPr id="43" name="Text 30">
            <a:extLst>
              <a:ext uri="{FF2B5EF4-FFF2-40B4-BE49-F238E27FC236}">
                <a16:creationId xmlns:a16="http://schemas.microsoft.com/office/drawing/2014/main" id="{C59BA379-93AC-004D-2B49-C1CC61B69B9E}"/>
              </a:ext>
            </a:extLst>
          </p:cNvPr>
          <p:cNvSpPr/>
          <p:nvPr/>
        </p:nvSpPr>
        <p:spPr>
          <a:xfrm>
            <a:off x="6453386" y="1597774"/>
            <a:ext cx="1137436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984</a:t>
            </a:r>
            <a:endParaRPr lang="en-US" sz="880" dirty="0"/>
          </a:p>
        </p:txBody>
      </p:sp>
      <p:sp>
        <p:nvSpPr>
          <p:cNvPr id="47" name="Text 31">
            <a:extLst>
              <a:ext uri="{FF2B5EF4-FFF2-40B4-BE49-F238E27FC236}">
                <a16:creationId xmlns:a16="http://schemas.microsoft.com/office/drawing/2014/main" id="{429A8555-B823-17B8-9211-7922C02A6958}"/>
              </a:ext>
            </a:extLst>
          </p:cNvPr>
          <p:cNvSpPr/>
          <p:nvPr/>
        </p:nvSpPr>
        <p:spPr>
          <a:xfrm>
            <a:off x="7590822" y="1597774"/>
            <a:ext cx="1137436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986</a:t>
            </a:r>
            <a:endParaRPr lang="en-US" sz="880" dirty="0"/>
          </a:p>
        </p:txBody>
      </p:sp>
      <p:sp>
        <p:nvSpPr>
          <p:cNvPr id="51" name="Text 32">
            <a:extLst>
              <a:ext uri="{FF2B5EF4-FFF2-40B4-BE49-F238E27FC236}">
                <a16:creationId xmlns:a16="http://schemas.microsoft.com/office/drawing/2014/main" id="{F60B88C4-17BC-9C17-2768-E30D4553EDB5}"/>
              </a:ext>
            </a:extLst>
          </p:cNvPr>
          <p:cNvSpPr/>
          <p:nvPr/>
        </p:nvSpPr>
        <p:spPr>
          <a:xfrm>
            <a:off x="8715658" y="1597774"/>
            <a:ext cx="1061607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</a:t>
            </a:r>
            <a:endParaRPr lang="en-US" sz="880" dirty="0"/>
          </a:p>
        </p:txBody>
      </p:sp>
      <p:sp>
        <p:nvSpPr>
          <p:cNvPr id="55" name="Text 33">
            <a:extLst>
              <a:ext uri="{FF2B5EF4-FFF2-40B4-BE49-F238E27FC236}">
                <a16:creationId xmlns:a16="http://schemas.microsoft.com/office/drawing/2014/main" id="{5F2D04D1-FE39-463C-3F98-6F4B5613B6FE}"/>
              </a:ext>
            </a:extLst>
          </p:cNvPr>
          <p:cNvSpPr/>
          <p:nvPr/>
        </p:nvSpPr>
        <p:spPr>
          <a:xfrm>
            <a:off x="5102126" y="2000110"/>
            <a:ext cx="137075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Wrong predictions</a:t>
            </a:r>
            <a:endParaRPr lang="en-US" sz="880" dirty="0"/>
          </a:p>
        </p:txBody>
      </p:sp>
      <p:sp>
        <p:nvSpPr>
          <p:cNvPr id="59" name="Text 34">
            <a:extLst>
              <a:ext uri="{FF2B5EF4-FFF2-40B4-BE49-F238E27FC236}">
                <a16:creationId xmlns:a16="http://schemas.microsoft.com/office/drawing/2014/main" id="{3F8E34F7-986D-FBC1-969E-8644443E06D1}"/>
              </a:ext>
            </a:extLst>
          </p:cNvPr>
          <p:cNvSpPr/>
          <p:nvPr/>
        </p:nvSpPr>
        <p:spPr>
          <a:xfrm>
            <a:off x="6453386" y="2000110"/>
            <a:ext cx="113743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80" dirty="0"/>
          </a:p>
        </p:txBody>
      </p:sp>
      <p:sp>
        <p:nvSpPr>
          <p:cNvPr id="63" name="Text 35">
            <a:extLst>
              <a:ext uri="{FF2B5EF4-FFF2-40B4-BE49-F238E27FC236}">
                <a16:creationId xmlns:a16="http://schemas.microsoft.com/office/drawing/2014/main" id="{F8D2D656-3663-3C2F-E07B-CC7E829B66FE}"/>
              </a:ext>
            </a:extLst>
          </p:cNvPr>
          <p:cNvSpPr/>
          <p:nvPr/>
        </p:nvSpPr>
        <p:spPr>
          <a:xfrm>
            <a:off x="7590822" y="2000110"/>
            <a:ext cx="113743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80" dirty="0"/>
          </a:p>
        </p:txBody>
      </p:sp>
      <p:sp>
        <p:nvSpPr>
          <p:cNvPr id="67" name="Text 36">
            <a:extLst>
              <a:ext uri="{FF2B5EF4-FFF2-40B4-BE49-F238E27FC236}">
                <a16:creationId xmlns:a16="http://schemas.microsoft.com/office/drawing/2014/main" id="{8B380814-222F-7A65-AC13-553A362D5B7B}"/>
              </a:ext>
            </a:extLst>
          </p:cNvPr>
          <p:cNvSpPr/>
          <p:nvPr/>
        </p:nvSpPr>
        <p:spPr>
          <a:xfrm>
            <a:off x="8715658" y="2000110"/>
            <a:ext cx="1061607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</a:t>
            </a:r>
            <a:endParaRPr lang="en-US" sz="880" dirty="0"/>
          </a:p>
        </p:txBody>
      </p:sp>
      <p:sp>
        <p:nvSpPr>
          <p:cNvPr id="71" name="Text 37">
            <a:extLst>
              <a:ext uri="{FF2B5EF4-FFF2-40B4-BE49-F238E27FC236}">
                <a16:creationId xmlns:a16="http://schemas.microsoft.com/office/drawing/2014/main" id="{C9CECAF0-6051-01B4-6587-9899DC0E9ECC}"/>
              </a:ext>
            </a:extLst>
          </p:cNvPr>
          <p:cNvSpPr/>
          <p:nvPr/>
        </p:nvSpPr>
        <p:spPr>
          <a:xfrm>
            <a:off x="5102126" y="2402446"/>
            <a:ext cx="1370756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/ protocol errors</a:t>
            </a:r>
            <a:endParaRPr lang="en-US" sz="880" dirty="0"/>
          </a:p>
        </p:txBody>
      </p:sp>
      <p:sp>
        <p:nvSpPr>
          <p:cNvPr id="75" name="Text 38">
            <a:extLst>
              <a:ext uri="{FF2B5EF4-FFF2-40B4-BE49-F238E27FC236}">
                <a16:creationId xmlns:a16="http://schemas.microsoft.com/office/drawing/2014/main" id="{CE2C49BD-F39E-F419-D892-75EADC6B8CEA}"/>
              </a:ext>
            </a:extLst>
          </p:cNvPr>
          <p:cNvSpPr/>
          <p:nvPr/>
        </p:nvSpPr>
        <p:spPr>
          <a:xfrm>
            <a:off x="6453386" y="2402446"/>
            <a:ext cx="1137436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N/A</a:t>
            </a:r>
            <a:endParaRPr lang="en-US" sz="880" dirty="0"/>
          </a:p>
        </p:txBody>
      </p:sp>
      <p:sp>
        <p:nvSpPr>
          <p:cNvPr id="79" name="Text 39">
            <a:extLst>
              <a:ext uri="{FF2B5EF4-FFF2-40B4-BE49-F238E27FC236}">
                <a16:creationId xmlns:a16="http://schemas.microsoft.com/office/drawing/2014/main" id="{1319C51F-A33D-18D3-158A-DF3AF997B30B}"/>
              </a:ext>
            </a:extLst>
          </p:cNvPr>
          <p:cNvSpPr/>
          <p:nvPr/>
        </p:nvSpPr>
        <p:spPr>
          <a:xfrm>
            <a:off x="7590822" y="2402446"/>
            <a:ext cx="1137436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/ 0</a:t>
            </a:r>
            <a:endParaRPr lang="en-US" sz="880" dirty="0"/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5D5D8015-440C-4CE8-F169-80E059B020BD}"/>
              </a:ext>
            </a:extLst>
          </p:cNvPr>
          <p:cNvSpPr/>
          <p:nvPr/>
        </p:nvSpPr>
        <p:spPr>
          <a:xfrm>
            <a:off x="8715658" y="2402446"/>
            <a:ext cx="1061607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protocol</a:t>
            </a:r>
            <a:endParaRPr lang="en-US" sz="880" dirty="0"/>
          </a:p>
        </p:txBody>
      </p:sp>
      <p:sp>
        <p:nvSpPr>
          <p:cNvPr id="87" name="Text 41">
            <a:extLst>
              <a:ext uri="{FF2B5EF4-FFF2-40B4-BE49-F238E27FC236}">
                <a16:creationId xmlns:a16="http://schemas.microsoft.com/office/drawing/2014/main" id="{B393A179-F5F7-4ECC-5DF8-4A956931C2DF}"/>
              </a:ext>
            </a:extLst>
          </p:cNvPr>
          <p:cNvSpPr/>
          <p:nvPr/>
        </p:nvSpPr>
        <p:spPr>
          <a:xfrm>
            <a:off x="5102126" y="2804782"/>
            <a:ext cx="137075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8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/ queue overflow</a:t>
            </a:r>
            <a:endParaRPr lang="en-US" sz="880" dirty="0"/>
          </a:p>
        </p:txBody>
      </p:sp>
      <p:sp>
        <p:nvSpPr>
          <p:cNvPr id="91" name="Text 42">
            <a:extLst>
              <a:ext uri="{FF2B5EF4-FFF2-40B4-BE49-F238E27FC236}">
                <a16:creationId xmlns:a16="http://schemas.microsoft.com/office/drawing/2014/main" id="{7BD4E032-254A-7232-95FC-82CC02598301}"/>
              </a:ext>
            </a:extLst>
          </p:cNvPr>
          <p:cNvSpPr/>
          <p:nvPr/>
        </p:nvSpPr>
        <p:spPr>
          <a:xfrm>
            <a:off x="6453386" y="2804782"/>
            <a:ext cx="113743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80" dirty="0"/>
          </a:p>
        </p:txBody>
      </p:sp>
      <p:sp>
        <p:nvSpPr>
          <p:cNvPr id="93" name="Text 43">
            <a:extLst>
              <a:ext uri="{FF2B5EF4-FFF2-40B4-BE49-F238E27FC236}">
                <a16:creationId xmlns:a16="http://schemas.microsoft.com/office/drawing/2014/main" id="{D6D3900B-7FA4-A2F6-5A95-891224010D48}"/>
              </a:ext>
            </a:extLst>
          </p:cNvPr>
          <p:cNvSpPr/>
          <p:nvPr/>
        </p:nvSpPr>
        <p:spPr>
          <a:xfrm>
            <a:off x="7590822" y="2804782"/>
            <a:ext cx="1137436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/ 0</a:t>
            </a:r>
            <a:endParaRPr lang="en-US" sz="880" dirty="0"/>
          </a:p>
        </p:txBody>
      </p:sp>
      <p:sp>
        <p:nvSpPr>
          <p:cNvPr id="95" name="Text 44">
            <a:extLst>
              <a:ext uri="{FF2B5EF4-FFF2-40B4-BE49-F238E27FC236}">
                <a16:creationId xmlns:a16="http://schemas.microsoft.com/office/drawing/2014/main" id="{2E117DF2-8D7C-FF91-289A-F517EA6B3051}"/>
              </a:ext>
            </a:extLst>
          </p:cNvPr>
          <p:cNvSpPr/>
          <p:nvPr/>
        </p:nvSpPr>
        <p:spPr>
          <a:xfrm>
            <a:off x="8715658" y="2804782"/>
            <a:ext cx="1061607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overflow</a:t>
            </a:r>
            <a:endParaRPr lang="en-US" sz="880" dirty="0"/>
          </a:p>
        </p:txBody>
      </p:sp>
      <p:sp>
        <p:nvSpPr>
          <p:cNvPr id="97" name="Shape 5">
            <a:extLst>
              <a:ext uri="{FF2B5EF4-FFF2-40B4-BE49-F238E27FC236}">
                <a16:creationId xmlns:a16="http://schemas.microsoft.com/office/drawing/2014/main" id="{0906A4C5-7FB3-CB90-96B9-1EE014574377}"/>
              </a:ext>
            </a:extLst>
          </p:cNvPr>
          <p:cNvSpPr/>
          <p:nvPr/>
        </p:nvSpPr>
        <p:spPr>
          <a:xfrm>
            <a:off x="2604655" y="3293870"/>
            <a:ext cx="3262038" cy="926743"/>
          </a:xfrm>
          <a:prstGeom prst="roundRect">
            <a:avLst>
              <a:gd name="adj" fmla="val 7143"/>
            </a:avLst>
          </a:prstGeom>
          <a:solidFill>
            <a:srgbClr val="F5F8FC"/>
          </a:solidFill>
          <a:ln w="825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" name="Text 6">
            <a:extLst>
              <a:ext uri="{FF2B5EF4-FFF2-40B4-BE49-F238E27FC236}">
                <a16:creationId xmlns:a16="http://schemas.microsoft.com/office/drawing/2014/main" id="{C5CD612D-AC0C-9FD4-0EDB-71BE92AF7EBF}"/>
              </a:ext>
            </a:extLst>
          </p:cNvPr>
          <p:cNvSpPr/>
          <p:nvPr/>
        </p:nvSpPr>
        <p:spPr>
          <a:xfrm>
            <a:off x="2732279" y="3419459"/>
            <a:ext cx="3309798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cycles / image</a:t>
            </a:r>
            <a:endParaRPr lang="en-US" sz="870" dirty="0"/>
          </a:p>
        </p:txBody>
      </p:sp>
      <p:sp>
        <p:nvSpPr>
          <p:cNvPr id="101" name="Text 7">
            <a:extLst>
              <a:ext uri="{FF2B5EF4-FFF2-40B4-BE49-F238E27FC236}">
                <a16:creationId xmlns:a16="http://schemas.microsoft.com/office/drawing/2014/main" id="{C56645FE-1544-7DAF-5D86-144A85EA7CDE}"/>
              </a:ext>
            </a:extLst>
          </p:cNvPr>
          <p:cNvSpPr/>
          <p:nvPr/>
        </p:nvSpPr>
        <p:spPr>
          <a:xfrm>
            <a:off x="2801043" y="3644933"/>
            <a:ext cx="1229354" cy="2647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 cycles</a:t>
            </a:r>
            <a:endParaRPr lang="en-US" sz="1300" dirty="0"/>
          </a:p>
        </p:txBody>
      </p:sp>
      <p:sp>
        <p:nvSpPr>
          <p:cNvPr id="103" name="Shape 8">
            <a:extLst>
              <a:ext uri="{FF2B5EF4-FFF2-40B4-BE49-F238E27FC236}">
                <a16:creationId xmlns:a16="http://schemas.microsoft.com/office/drawing/2014/main" id="{6E31F0DC-1D6F-0F45-0C46-8CCC16AF8E1D}"/>
              </a:ext>
            </a:extLst>
          </p:cNvPr>
          <p:cNvSpPr/>
          <p:nvPr/>
        </p:nvSpPr>
        <p:spPr>
          <a:xfrm flipV="1">
            <a:off x="4122934" y="3781700"/>
            <a:ext cx="520111" cy="1"/>
          </a:xfrm>
          <a:prstGeom prst="line">
            <a:avLst/>
          </a:prstGeom>
          <a:noFill/>
          <a:ln w="12065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" name="Text 9">
            <a:extLst>
              <a:ext uri="{FF2B5EF4-FFF2-40B4-BE49-F238E27FC236}">
                <a16:creationId xmlns:a16="http://schemas.microsoft.com/office/drawing/2014/main" id="{70382C18-336C-07D3-C236-D96BA59B9C6B}"/>
              </a:ext>
            </a:extLst>
          </p:cNvPr>
          <p:cNvSpPr/>
          <p:nvPr/>
        </p:nvSpPr>
        <p:spPr>
          <a:xfrm>
            <a:off x="4693226" y="3644933"/>
            <a:ext cx="1248267" cy="2647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1,504 cycles</a:t>
            </a:r>
            <a:endParaRPr lang="en-US" sz="1300" dirty="0"/>
          </a:p>
        </p:txBody>
      </p:sp>
      <p:sp>
        <p:nvSpPr>
          <p:cNvPr id="107" name="Text 10">
            <a:extLst>
              <a:ext uri="{FF2B5EF4-FFF2-40B4-BE49-F238E27FC236}">
                <a16:creationId xmlns:a16="http://schemas.microsoft.com/office/drawing/2014/main" id="{096B01AF-D37A-F619-78F1-715F8E7F1FD8}"/>
              </a:ext>
            </a:extLst>
          </p:cNvPr>
          <p:cNvSpPr/>
          <p:nvPr/>
        </p:nvSpPr>
        <p:spPr>
          <a:xfrm>
            <a:off x="2732279" y="3977243"/>
            <a:ext cx="3309798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288.8× fewer cycles · 99.65% reduction</a:t>
            </a:r>
            <a:endParaRPr lang="en-US" sz="840" dirty="0"/>
          </a:p>
        </p:txBody>
      </p:sp>
      <p:sp>
        <p:nvSpPr>
          <p:cNvPr id="109" name="Shape 11">
            <a:extLst>
              <a:ext uri="{FF2B5EF4-FFF2-40B4-BE49-F238E27FC236}">
                <a16:creationId xmlns:a16="http://schemas.microsoft.com/office/drawing/2014/main" id="{DA643353-32A5-12C6-6893-64793E880AE6}"/>
              </a:ext>
            </a:extLst>
          </p:cNvPr>
          <p:cNvSpPr/>
          <p:nvPr/>
        </p:nvSpPr>
        <p:spPr>
          <a:xfrm>
            <a:off x="5938226" y="3293870"/>
            <a:ext cx="3004588" cy="926743"/>
          </a:xfrm>
          <a:prstGeom prst="roundRect">
            <a:avLst>
              <a:gd name="adj" fmla="val 7143"/>
            </a:avLst>
          </a:prstGeom>
          <a:solidFill>
            <a:srgbClr val="F5F8FC"/>
          </a:solidFill>
          <a:ln w="825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1" name="Text 12">
            <a:extLst>
              <a:ext uri="{FF2B5EF4-FFF2-40B4-BE49-F238E27FC236}">
                <a16:creationId xmlns:a16="http://schemas.microsoft.com/office/drawing/2014/main" id="{FA5E7E55-8743-BCD4-5267-69E4947913C4}"/>
              </a:ext>
            </a:extLst>
          </p:cNvPr>
          <p:cNvSpPr/>
          <p:nvPr/>
        </p:nvSpPr>
        <p:spPr>
          <a:xfrm>
            <a:off x="6065850" y="3419459"/>
            <a:ext cx="3309798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 latency / image</a:t>
            </a:r>
            <a:endParaRPr lang="en-US" sz="870" dirty="0"/>
          </a:p>
        </p:txBody>
      </p:sp>
      <p:sp>
        <p:nvSpPr>
          <p:cNvPr id="113" name="Text 13">
            <a:extLst>
              <a:ext uri="{FF2B5EF4-FFF2-40B4-BE49-F238E27FC236}">
                <a16:creationId xmlns:a16="http://schemas.microsoft.com/office/drawing/2014/main" id="{6C877D69-307B-4585-1DB9-29D725257300}"/>
              </a:ext>
            </a:extLst>
          </p:cNvPr>
          <p:cNvSpPr/>
          <p:nvPr/>
        </p:nvSpPr>
        <p:spPr>
          <a:xfrm>
            <a:off x="6134614" y="3644933"/>
            <a:ext cx="1229354" cy="2647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8,686.60 us</a:t>
            </a:r>
            <a:endParaRPr lang="en-US" sz="1300" dirty="0"/>
          </a:p>
        </p:txBody>
      </p:sp>
      <p:sp>
        <p:nvSpPr>
          <p:cNvPr id="115" name="Shape 14">
            <a:extLst>
              <a:ext uri="{FF2B5EF4-FFF2-40B4-BE49-F238E27FC236}">
                <a16:creationId xmlns:a16="http://schemas.microsoft.com/office/drawing/2014/main" id="{C312DAD5-826F-291A-8232-0FCDA5BC903F}"/>
              </a:ext>
            </a:extLst>
          </p:cNvPr>
          <p:cNvSpPr/>
          <p:nvPr/>
        </p:nvSpPr>
        <p:spPr>
          <a:xfrm flipV="1">
            <a:off x="7363968" y="3781700"/>
            <a:ext cx="520111" cy="1"/>
          </a:xfrm>
          <a:prstGeom prst="line">
            <a:avLst/>
          </a:prstGeom>
          <a:noFill/>
          <a:ln w="12065">
            <a:solidFill>
              <a:srgbClr val="2A9D8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7" name="Text 15">
            <a:extLst>
              <a:ext uri="{FF2B5EF4-FFF2-40B4-BE49-F238E27FC236}">
                <a16:creationId xmlns:a16="http://schemas.microsoft.com/office/drawing/2014/main" id="{E1FA051A-8108-65EC-AF8F-4FD0AB391C0B}"/>
              </a:ext>
            </a:extLst>
          </p:cNvPr>
          <p:cNvSpPr/>
          <p:nvPr/>
        </p:nvSpPr>
        <p:spPr>
          <a:xfrm>
            <a:off x="7787210" y="3650313"/>
            <a:ext cx="1248267" cy="2647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12.032 us</a:t>
            </a:r>
            <a:endParaRPr lang="en-US" sz="1300" dirty="0"/>
          </a:p>
        </p:txBody>
      </p:sp>
      <p:sp>
        <p:nvSpPr>
          <p:cNvPr id="119" name="Text 16">
            <a:extLst>
              <a:ext uri="{FF2B5EF4-FFF2-40B4-BE49-F238E27FC236}">
                <a16:creationId xmlns:a16="http://schemas.microsoft.com/office/drawing/2014/main" id="{AC5D8140-C701-B4C4-7B47-66FA3429BFD5}"/>
              </a:ext>
            </a:extLst>
          </p:cNvPr>
          <p:cNvSpPr/>
          <p:nvPr/>
        </p:nvSpPr>
        <p:spPr>
          <a:xfrm>
            <a:off x="5869462" y="3977243"/>
            <a:ext cx="3309798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722.0× faster PL latency</a:t>
            </a:r>
            <a:endParaRPr lang="en-US" sz="840" dirty="0"/>
          </a:p>
        </p:txBody>
      </p:sp>
      <p:sp>
        <p:nvSpPr>
          <p:cNvPr id="121" name="Shape 17">
            <a:extLst>
              <a:ext uri="{FF2B5EF4-FFF2-40B4-BE49-F238E27FC236}">
                <a16:creationId xmlns:a16="http://schemas.microsoft.com/office/drawing/2014/main" id="{70CA38A8-4B66-9865-D81A-D2B268CD1021}"/>
              </a:ext>
            </a:extLst>
          </p:cNvPr>
          <p:cNvSpPr/>
          <p:nvPr/>
        </p:nvSpPr>
        <p:spPr>
          <a:xfrm>
            <a:off x="9003902" y="3316295"/>
            <a:ext cx="3107516" cy="926743"/>
          </a:xfrm>
          <a:prstGeom prst="roundRect">
            <a:avLst>
              <a:gd name="adj" fmla="val 7143"/>
            </a:avLst>
          </a:prstGeom>
          <a:solidFill>
            <a:srgbClr val="F5F8FC"/>
          </a:solidFill>
          <a:ln w="825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3" name="Text 18">
            <a:extLst>
              <a:ext uri="{FF2B5EF4-FFF2-40B4-BE49-F238E27FC236}">
                <a16:creationId xmlns:a16="http://schemas.microsoft.com/office/drawing/2014/main" id="{CB0EADA8-B9B3-E3ED-06B8-574D52F6CEFB}"/>
              </a:ext>
            </a:extLst>
          </p:cNvPr>
          <p:cNvSpPr/>
          <p:nvPr/>
        </p:nvSpPr>
        <p:spPr>
          <a:xfrm>
            <a:off x="9166448" y="3437858"/>
            <a:ext cx="2111337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E2E average / image</a:t>
            </a:r>
            <a:endParaRPr lang="en-US" sz="870" dirty="0"/>
          </a:p>
        </p:txBody>
      </p:sp>
      <p:sp>
        <p:nvSpPr>
          <p:cNvPr id="125" name="Text 19">
            <a:extLst>
              <a:ext uri="{FF2B5EF4-FFF2-40B4-BE49-F238E27FC236}">
                <a16:creationId xmlns:a16="http://schemas.microsoft.com/office/drawing/2014/main" id="{99E49DAA-4DFC-7636-EA4E-5F7E43BA33D6}"/>
              </a:ext>
            </a:extLst>
          </p:cNvPr>
          <p:cNvSpPr/>
          <p:nvPr/>
        </p:nvSpPr>
        <p:spPr>
          <a:xfrm>
            <a:off x="9127860" y="3667358"/>
            <a:ext cx="1229354" cy="2647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8,760.47 us</a:t>
            </a:r>
            <a:endParaRPr lang="en-US" sz="1300" dirty="0"/>
          </a:p>
        </p:txBody>
      </p:sp>
      <p:sp>
        <p:nvSpPr>
          <p:cNvPr id="127" name="Shape 20">
            <a:extLst>
              <a:ext uri="{FF2B5EF4-FFF2-40B4-BE49-F238E27FC236}">
                <a16:creationId xmlns:a16="http://schemas.microsoft.com/office/drawing/2014/main" id="{6408A1C1-DEBE-11D4-3882-3C5AA706D582}"/>
              </a:ext>
            </a:extLst>
          </p:cNvPr>
          <p:cNvSpPr/>
          <p:nvPr/>
        </p:nvSpPr>
        <p:spPr>
          <a:xfrm flipV="1">
            <a:off x="10449751" y="3804125"/>
            <a:ext cx="520111" cy="1"/>
          </a:xfrm>
          <a:prstGeom prst="line">
            <a:avLst/>
          </a:prstGeom>
          <a:noFill/>
          <a:ln w="12065">
            <a:solidFill>
              <a:srgbClr val="E67E2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9" name="Text 21">
            <a:extLst>
              <a:ext uri="{FF2B5EF4-FFF2-40B4-BE49-F238E27FC236}">
                <a16:creationId xmlns:a16="http://schemas.microsoft.com/office/drawing/2014/main" id="{36C0A107-888F-F2CC-F0E2-8A2572F194E6}"/>
              </a:ext>
            </a:extLst>
          </p:cNvPr>
          <p:cNvSpPr/>
          <p:nvPr/>
        </p:nvSpPr>
        <p:spPr>
          <a:xfrm>
            <a:off x="11020043" y="3667358"/>
            <a:ext cx="1248267" cy="2647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22.589 us</a:t>
            </a:r>
            <a:endParaRPr lang="en-US" sz="1300" dirty="0"/>
          </a:p>
        </p:txBody>
      </p:sp>
      <p:sp>
        <p:nvSpPr>
          <p:cNvPr id="131" name="Text 22">
            <a:extLst>
              <a:ext uri="{FF2B5EF4-FFF2-40B4-BE49-F238E27FC236}">
                <a16:creationId xmlns:a16="http://schemas.microsoft.com/office/drawing/2014/main" id="{1B70A1A1-1C10-812C-28C1-D999825E1006}"/>
              </a:ext>
            </a:extLst>
          </p:cNvPr>
          <p:cNvSpPr/>
          <p:nvPr/>
        </p:nvSpPr>
        <p:spPr>
          <a:xfrm>
            <a:off x="9059096" y="3999668"/>
            <a:ext cx="3309798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387.8× faster end-to-end</a:t>
            </a:r>
            <a:endParaRPr lang="en-US" sz="840" dirty="0"/>
          </a:p>
        </p:txBody>
      </p:sp>
      <p:sp>
        <p:nvSpPr>
          <p:cNvPr id="133" name="Text 23">
            <a:extLst>
              <a:ext uri="{FF2B5EF4-FFF2-40B4-BE49-F238E27FC236}">
                <a16:creationId xmlns:a16="http://schemas.microsoft.com/office/drawing/2014/main" id="{35C454AD-5080-3D67-702D-187CB7489570}"/>
              </a:ext>
            </a:extLst>
          </p:cNvPr>
          <p:cNvSpPr/>
          <p:nvPr/>
        </p:nvSpPr>
        <p:spPr>
          <a:xfrm>
            <a:off x="3576146" y="4476570"/>
            <a:ext cx="4444586" cy="24587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Architecture-normalized view: cycles / image</a:t>
            </a:r>
            <a:endParaRPr lang="en-US" sz="1240" dirty="0"/>
          </a:p>
        </p:txBody>
      </p:sp>
      <p:sp>
        <p:nvSpPr>
          <p:cNvPr id="135" name="Text 24">
            <a:extLst>
              <a:ext uri="{FF2B5EF4-FFF2-40B4-BE49-F238E27FC236}">
                <a16:creationId xmlns:a16="http://schemas.microsoft.com/office/drawing/2014/main" id="{B2F68A5C-2382-DD30-AAAA-E11BBCFDD386}"/>
              </a:ext>
            </a:extLst>
          </p:cNvPr>
          <p:cNvSpPr/>
          <p:nvPr/>
        </p:nvSpPr>
        <p:spPr>
          <a:xfrm>
            <a:off x="3641416" y="4881407"/>
            <a:ext cx="6619596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870" dirty="0"/>
          </a:p>
        </p:txBody>
      </p:sp>
      <p:sp>
        <p:nvSpPr>
          <p:cNvPr id="137" name="Shape 25">
            <a:extLst>
              <a:ext uri="{FF2B5EF4-FFF2-40B4-BE49-F238E27FC236}">
                <a16:creationId xmlns:a16="http://schemas.microsoft.com/office/drawing/2014/main" id="{85B0EE21-16AB-8DBA-6292-8D2960979E4D}"/>
              </a:ext>
            </a:extLst>
          </p:cNvPr>
          <p:cNvSpPr/>
          <p:nvPr/>
        </p:nvSpPr>
        <p:spPr>
          <a:xfrm flipV="1">
            <a:off x="3641416" y="5234504"/>
            <a:ext cx="6619596" cy="1"/>
          </a:xfrm>
          <a:prstGeom prst="line">
            <a:avLst/>
          </a:prstGeom>
          <a:noFill/>
          <a:ln w="1016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9" name="Shape 26">
            <a:extLst>
              <a:ext uri="{FF2B5EF4-FFF2-40B4-BE49-F238E27FC236}">
                <a16:creationId xmlns:a16="http://schemas.microsoft.com/office/drawing/2014/main" id="{294EB37F-9D46-822B-580D-2F814BAA25BF}"/>
              </a:ext>
            </a:extLst>
          </p:cNvPr>
          <p:cNvSpPr/>
          <p:nvPr/>
        </p:nvSpPr>
        <p:spPr>
          <a:xfrm flipV="1">
            <a:off x="3641416" y="5234504"/>
            <a:ext cx="6619596" cy="1"/>
          </a:xfrm>
          <a:prstGeom prst="line">
            <a:avLst/>
          </a:prstGeom>
          <a:noFill/>
          <a:ln w="1016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1" name="Text 27">
            <a:extLst>
              <a:ext uri="{FF2B5EF4-FFF2-40B4-BE49-F238E27FC236}">
                <a16:creationId xmlns:a16="http://schemas.microsoft.com/office/drawing/2014/main" id="{849F1583-1F50-7AB9-466C-1171A16DF0A7}"/>
              </a:ext>
            </a:extLst>
          </p:cNvPr>
          <p:cNvSpPr/>
          <p:nvPr/>
        </p:nvSpPr>
        <p:spPr>
          <a:xfrm>
            <a:off x="10298219" y="5058661"/>
            <a:ext cx="1087505" cy="3404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434,330 cycles</a:t>
            </a:r>
            <a:endParaRPr lang="en-US" sz="860" dirty="0"/>
          </a:p>
        </p:txBody>
      </p:sp>
      <p:sp>
        <p:nvSpPr>
          <p:cNvPr id="143" name="Text 28">
            <a:extLst>
              <a:ext uri="{FF2B5EF4-FFF2-40B4-BE49-F238E27FC236}">
                <a16:creationId xmlns:a16="http://schemas.microsoft.com/office/drawing/2014/main" id="{62F391A3-8C6C-8C06-7662-2966E11B7C34}"/>
              </a:ext>
            </a:extLst>
          </p:cNvPr>
          <p:cNvSpPr/>
          <p:nvPr/>
        </p:nvSpPr>
        <p:spPr>
          <a:xfrm>
            <a:off x="3641416" y="5585495"/>
            <a:ext cx="6619596" cy="17021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steady-state</a:t>
            </a:r>
            <a:endParaRPr lang="en-US" sz="870" dirty="0"/>
          </a:p>
        </p:txBody>
      </p:sp>
      <p:sp>
        <p:nvSpPr>
          <p:cNvPr id="145" name="Shape 29">
            <a:extLst>
              <a:ext uri="{FF2B5EF4-FFF2-40B4-BE49-F238E27FC236}">
                <a16:creationId xmlns:a16="http://schemas.microsoft.com/office/drawing/2014/main" id="{438BF4CD-C477-A071-4273-1D6FF63C3573}"/>
              </a:ext>
            </a:extLst>
          </p:cNvPr>
          <p:cNvSpPr/>
          <p:nvPr/>
        </p:nvSpPr>
        <p:spPr>
          <a:xfrm flipV="1">
            <a:off x="3641416" y="5938592"/>
            <a:ext cx="6619596" cy="1"/>
          </a:xfrm>
          <a:prstGeom prst="line">
            <a:avLst/>
          </a:prstGeom>
          <a:noFill/>
          <a:ln w="1016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7" name="Shape 30">
            <a:extLst>
              <a:ext uri="{FF2B5EF4-FFF2-40B4-BE49-F238E27FC236}">
                <a16:creationId xmlns:a16="http://schemas.microsoft.com/office/drawing/2014/main" id="{F6D6E015-B441-8BA5-A03E-7C81CBE40FCC}"/>
              </a:ext>
            </a:extLst>
          </p:cNvPr>
          <p:cNvSpPr/>
          <p:nvPr/>
        </p:nvSpPr>
        <p:spPr>
          <a:xfrm flipH="1" flipV="1">
            <a:off x="3641416" y="5934454"/>
            <a:ext cx="217702" cy="4137"/>
          </a:xfrm>
          <a:prstGeom prst="line">
            <a:avLst/>
          </a:prstGeom>
          <a:noFill/>
          <a:ln w="101600">
            <a:solidFill>
              <a:srgbClr val="2A9D8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9" name="Text 31">
            <a:extLst>
              <a:ext uri="{FF2B5EF4-FFF2-40B4-BE49-F238E27FC236}">
                <a16:creationId xmlns:a16="http://schemas.microsoft.com/office/drawing/2014/main" id="{4283C7E1-C588-00FD-79CD-D7FEB9B29760}"/>
              </a:ext>
            </a:extLst>
          </p:cNvPr>
          <p:cNvSpPr/>
          <p:nvPr/>
        </p:nvSpPr>
        <p:spPr>
          <a:xfrm>
            <a:off x="10298219" y="5762749"/>
            <a:ext cx="1087505" cy="3404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1,504 cycles</a:t>
            </a:r>
            <a:endParaRPr lang="en-US" sz="860" dirty="0"/>
          </a:p>
        </p:txBody>
      </p:sp>
    </p:spTree>
    <p:extLst>
      <p:ext uri="{BB962C8B-B14F-4D97-AF65-F5344CB8AC3E}">
        <p14:creationId xmlns:p14="http://schemas.microsoft.com/office/powerpoint/2010/main" val="1754683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AB48B-9BE3-B501-4E0D-94299B20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B0A400A4-D8F0-9013-3827-EC6FAF558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E8EC96C-1CCC-DC45-101B-2A0142A6100B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210D90F-9B56-0822-7AF3-F08FEE36E6E2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V3 Accelerator(</a:t>
            </a:r>
            <a:r>
              <a:rPr lang="en-US" sz="4800" b="1" dirty="0" err="1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Quantize+BitMoD</a:t>
            </a: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7EF6335-6B9E-4F3C-A158-DA18B3954400}"/>
              </a:ext>
            </a:extLst>
          </p:cNvPr>
          <p:cNvSpPr/>
          <p:nvPr/>
        </p:nvSpPr>
        <p:spPr>
          <a:xfrm>
            <a:off x="960120" y="3600118"/>
            <a:ext cx="1033272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31D62283-C7FF-2DB6-AB1B-8487024B2E30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E010D053-F37C-C5A9-34A4-25BBB852B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B262EBF0-1E5C-79AD-E832-FD77A376F487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33171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63F0E-9549-8FB8-CBB6-85F0EE03C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B05C73F-3B8F-9003-08A8-540BE4222BD5}"/>
              </a:ext>
            </a:extLst>
          </p:cNvPr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B448E03-E1E6-DC88-2800-1E41737CEC3E}"/>
              </a:ext>
            </a:extLst>
          </p:cNvPr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>
            <a:extLst>
              <a:ext uri="{FF2B5EF4-FFF2-40B4-BE49-F238E27FC236}">
                <a16:creationId xmlns:a16="http://schemas.microsoft.com/office/drawing/2014/main" id="{F99F0AD1-330A-0B1A-5122-B8CCFA642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6FF0D5BF-B4B6-A7B6-A0E4-FD3492DBDA8C}"/>
              </a:ext>
            </a:extLst>
          </p:cNvPr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7FA84B4-4473-B43A-6C99-1B68DA516A8D}"/>
              </a:ext>
            </a:extLst>
          </p:cNvPr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en-US" altLang="ko-KR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1-bit Image Input?</a:t>
            </a:r>
            <a:endParaRPr lang="en-US" altLang="ko-KR" sz="215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A975727-9846-E397-F7EF-2667725DE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6" y="785417"/>
            <a:ext cx="4208885" cy="551479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8463334-4779-6199-7F05-9C8900EB3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204" y="1037764"/>
            <a:ext cx="4871927" cy="2151240"/>
          </a:xfrm>
          <a:prstGeom prst="rect">
            <a:avLst/>
          </a:prstGeom>
        </p:spPr>
      </p:pic>
      <p:sp>
        <p:nvSpPr>
          <p:cNvPr id="45" name="Text 21">
            <a:extLst>
              <a:ext uri="{FF2B5EF4-FFF2-40B4-BE49-F238E27FC236}">
                <a16:creationId xmlns:a16="http://schemas.microsoft.com/office/drawing/2014/main" id="{81EA490A-D820-D78A-C687-AA37DE29E4E2}"/>
              </a:ext>
            </a:extLst>
          </p:cNvPr>
          <p:cNvSpPr/>
          <p:nvPr/>
        </p:nvSpPr>
        <p:spPr>
          <a:xfrm>
            <a:off x="4681728" y="3426653"/>
            <a:ext cx="274320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Input-bit accuracy sweep</a:t>
            </a:r>
            <a:endParaRPr lang="en-US" sz="1240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54BA7A98-7834-0704-16CB-954619AA9CBD}"/>
              </a:ext>
            </a:extLst>
          </p:cNvPr>
          <p:cNvSpPr/>
          <p:nvPr/>
        </p:nvSpPr>
        <p:spPr>
          <a:xfrm>
            <a:off x="4681728" y="3819845"/>
            <a:ext cx="1389888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bits</a:t>
            </a:r>
            <a:endParaRPr lang="en-US" sz="810" dirty="0"/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F24C3EB1-300D-C4EB-960F-0A411F180907}"/>
              </a:ext>
            </a:extLst>
          </p:cNvPr>
          <p:cNvSpPr/>
          <p:nvPr/>
        </p:nvSpPr>
        <p:spPr>
          <a:xfrm>
            <a:off x="6071616" y="3819845"/>
            <a:ext cx="987552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10" dirty="0"/>
          </a:p>
        </p:txBody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EA7608B9-2DF0-8738-26F3-30C51F10F26B}"/>
              </a:ext>
            </a:extLst>
          </p:cNvPr>
          <p:cNvSpPr/>
          <p:nvPr/>
        </p:nvSpPr>
        <p:spPr>
          <a:xfrm>
            <a:off x="7059168" y="3819845"/>
            <a:ext cx="987552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10" dirty="0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AFA1E2AE-6A00-21AB-F2BD-D4519856D8A7}"/>
              </a:ext>
            </a:extLst>
          </p:cNvPr>
          <p:cNvSpPr/>
          <p:nvPr/>
        </p:nvSpPr>
        <p:spPr>
          <a:xfrm>
            <a:off x="8046720" y="3819845"/>
            <a:ext cx="987552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10" dirty="0"/>
          </a:p>
        </p:txBody>
      </p:sp>
      <p:sp>
        <p:nvSpPr>
          <p:cNvPr id="55" name="Text 26">
            <a:extLst>
              <a:ext uri="{FF2B5EF4-FFF2-40B4-BE49-F238E27FC236}">
                <a16:creationId xmlns:a16="http://schemas.microsoft.com/office/drawing/2014/main" id="{825E2EF4-DD56-A09E-FF9B-BC780C48B48F}"/>
              </a:ext>
            </a:extLst>
          </p:cNvPr>
          <p:cNvSpPr/>
          <p:nvPr/>
        </p:nvSpPr>
        <p:spPr>
          <a:xfrm>
            <a:off x="9034272" y="3819845"/>
            <a:ext cx="987552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10" dirty="0"/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90967890-ABC4-8278-79C6-88AB1737F933}"/>
              </a:ext>
            </a:extLst>
          </p:cNvPr>
          <p:cNvSpPr/>
          <p:nvPr/>
        </p:nvSpPr>
        <p:spPr>
          <a:xfrm>
            <a:off x="10021824" y="3819845"/>
            <a:ext cx="987552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10" dirty="0"/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45FAA607-7C14-92DF-1B4A-F2205E540605}"/>
              </a:ext>
            </a:extLst>
          </p:cNvPr>
          <p:cNvSpPr/>
          <p:nvPr/>
        </p:nvSpPr>
        <p:spPr>
          <a:xfrm>
            <a:off x="11009376" y="3819845"/>
            <a:ext cx="987552" cy="402336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10" dirty="0"/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152E7A2A-E238-30B0-A98E-BEE7E5FD2E66}"/>
              </a:ext>
            </a:extLst>
          </p:cNvPr>
          <p:cNvSpPr/>
          <p:nvPr/>
        </p:nvSpPr>
        <p:spPr>
          <a:xfrm>
            <a:off x="4681728" y="4222181"/>
            <a:ext cx="1389888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(%)</a:t>
            </a:r>
            <a:endParaRPr lang="en-US" sz="850" dirty="0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967CEE41-B203-5F28-4EFE-3B9DF33EC557}"/>
              </a:ext>
            </a:extLst>
          </p:cNvPr>
          <p:cNvSpPr/>
          <p:nvPr/>
        </p:nvSpPr>
        <p:spPr>
          <a:xfrm>
            <a:off x="6071616" y="4222181"/>
            <a:ext cx="987552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98.60</a:t>
            </a:r>
            <a:endParaRPr lang="en-US" sz="850" dirty="0"/>
          </a:p>
        </p:txBody>
      </p:sp>
      <p:sp>
        <p:nvSpPr>
          <p:cNvPr id="65" name="Text 31">
            <a:extLst>
              <a:ext uri="{FF2B5EF4-FFF2-40B4-BE49-F238E27FC236}">
                <a16:creationId xmlns:a16="http://schemas.microsoft.com/office/drawing/2014/main" id="{0B971376-B7CD-E418-1885-AEB4914591B6}"/>
              </a:ext>
            </a:extLst>
          </p:cNvPr>
          <p:cNvSpPr/>
          <p:nvPr/>
        </p:nvSpPr>
        <p:spPr>
          <a:xfrm>
            <a:off x="7059168" y="4222181"/>
            <a:ext cx="987552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98.70</a:t>
            </a:r>
            <a:endParaRPr lang="en-US" sz="850" dirty="0"/>
          </a:p>
        </p:txBody>
      </p:sp>
      <p:sp>
        <p:nvSpPr>
          <p:cNvPr id="67" name="Text 32">
            <a:extLst>
              <a:ext uri="{FF2B5EF4-FFF2-40B4-BE49-F238E27FC236}">
                <a16:creationId xmlns:a16="http://schemas.microsoft.com/office/drawing/2014/main" id="{B73E158B-9378-0BFF-9729-C144C9CC6308}"/>
              </a:ext>
            </a:extLst>
          </p:cNvPr>
          <p:cNvSpPr/>
          <p:nvPr/>
        </p:nvSpPr>
        <p:spPr>
          <a:xfrm>
            <a:off x="8046720" y="4222181"/>
            <a:ext cx="987552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98.50</a:t>
            </a:r>
            <a:endParaRPr lang="en-US" sz="850" dirty="0"/>
          </a:p>
        </p:txBody>
      </p:sp>
      <p:sp>
        <p:nvSpPr>
          <p:cNvPr id="69" name="Text 33">
            <a:extLst>
              <a:ext uri="{FF2B5EF4-FFF2-40B4-BE49-F238E27FC236}">
                <a16:creationId xmlns:a16="http://schemas.microsoft.com/office/drawing/2014/main" id="{4A885041-168E-B3DE-A8E8-3008B55C87CA}"/>
              </a:ext>
            </a:extLst>
          </p:cNvPr>
          <p:cNvSpPr/>
          <p:nvPr/>
        </p:nvSpPr>
        <p:spPr>
          <a:xfrm>
            <a:off x="9034272" y="4222181"/>
            <a:ext cx="987552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98.40</a:t>
            </a:r>
            <a:endParaRPr lang="en-US" sz="850" dirty="0"/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E5EDB000-1907-BB81-3CBB-27C78516D7F3}"/>
              </a:ext>
            </a:extLst>
          </p:cNvPr>
          <p:cNvSpPr/>
          <p:nvPr/>
        </p:nvSpPr>
        <p:spPr>
          <a:xfrm>
            <a:off x="10021824" y="4222181"/>
            <a:ext cx="987552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98.20</a:t>
            </a:r>
            <a:endParaRPr lang="en-US" sz="850" dirty="0"/>
          </a:p>
        </p:txBody>
      </p:sp>
      <p:sp>
        <p:nvSpPr>
          <p:cNvPr id="73" name="Text 35">
            <a:extLst>
              <a:ext uri="{FF2B5EF4-FFF2-40B4-BE49-F238E27FC236}">
                <a16:creationId xmlns:a16="http://schemas.microsoft.com/office/drawing/2014/main" id="{DC857648-56B3-FC8F-1F74-0650DFC30738}"/>
              </a:ext>
            </a:extLst>
          </p:cNvPr>
          <p:cNvSpPr/>
          <p:nvPr/>
        </p:nvSpPr>
        <p:spPr>
          <a:xfrm>
            <a:off x="11009376" y="4222181"/>
            <a:ext cx="987552" cy="402336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98.40</a:t>
            </a:r>
            <a:endParaRPr lang="en-US" sz="850" dirty="0"/>
          </a:p>
        </p:txBody>
      </p:sp>
      <p:sp>
        <p:nvSpPr>
          <p:cNvPr id="75" name="Text 36">
            <a:extLst>
              <a:ext uri="{FF2B5EF4-FFF2-40B4-BE49-F238E27FC236}">
                <a16:creationId xmlns:a16="http://schemas.microsoft.com/office/drawing/2014/main" id="{BA7496A5-8DCA-3A0C-73A3-B16561C2A5BE}"/>
              </a:ext>
            </a:extLst>
          </p:cNvPr>
          <p:cNvSpPr/>
          <p:nvPr/>
        </p:nvSpPr>
        <p:spPr>
          <a:xfrm>
            <a:off x="4681728" y="4624517"/>
            <a:ext cx="1389888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Imem compression</a:t>
            </a:r>
            <a:endParaRPr lang="en-US" sz="850" dirty="0"/>
          </a:p>
        </p:txBody>
      </p:sp>
      <p:sp>
        <p:nvSpPr>
          <p:cNvPr id="77" name="Text 37">
            <a:extLst>
              <a:ext uri="{FF2B5EF4-FFF2-40B4-BE49-F238E27FC236}">
                <a16:creationId xmlns:a16="http://schemas.microsoft.com/office/drawing/2014/main" id="{335E163B-1D0B-8CEB-8113-27AE99135C16}"/>
              </a:ext>
            </a:extLst>
          </p:cNvPr>
          <p:cNvSpPr/>
          <p:nvPr/>
        </p:nvSpPr>
        <p:spPr>
          <a:xfrm>
            <a:off x="6071616" y="4624517"/>
            <a:ext cx="987552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1.00×</a:t>
            </a:r>
            <a:endParaRPr lang="en-US" sz="850" dirty="0"/>
          </a:p>
        </p:txBody>
      </p:sp>
      <p:sp>
        <p:nvSpPr>
          <p:cNvPr id="79" name="Text 38">
            <a:extLst>
              <a:ext uri="{FF2B5EF4-FFF2-40B4-BE49-F238E27FC236}">
                <a16:creationId xmlns:a16="http://schemas.microsoft.com/office/drawing/2014/main" id="{BC92E166-BCD2-0CA3-1B81-04A93344DC66}"/>
              </a:ext>
            </a:extLst>
          </p:cNvPr>
          <p:cNvSpPr/>
          <p:nvPr/>
        </p:nvSpPr>
        <p:spPr>
          <a:xfrm>
            <a:off x="7059168" y="4624517"/>
            <a:ext cx="987552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1.33×</a:t>
            </a:r>
            <a:endParaRPr lang="en-US" sz="850" dirty="0"/>
          </a:p>
        </p:txBody>
      </p:sp>
      <p:sp>
        <p:nvSpPr>
          <p:cNvPr id="81" name="Text 39">
            <a:extLst>
              <a:ext uri="{FF2B5EF4-FFF2-40B4-BE49-F238E27FC236}">
                <a16:creationId xmlns:a16="http://schemas.microsoft.com/office/drawing/2014/main" id="{B7C101F1-5AF3-7C7B-3665-01C20EE86299}"/>
              </a:ext>
            </a:extLst>
          </p:cNvPr>
          <p:cNvSpPr/>
          <p:nvPr/>
        </p:nvSpPr>
        <p:spPr>
          <a:xfrm>
            <a:off x="8046720" y="4624517"/>
            <a:ext cx="987552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2.00×</a:t>
            </a:r>
            <a:endParaRPr lang="en-US" sz="850" dirty="0"/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9C4A4C6D-1E6D-EDD3-96B8-6933B5963C4E}"/>
              </a:ext>
            </a:extLst>
          </p:cNvPr>
          <p:cNvSpPr/>
          <p:nvPr/>
        </p:nvSpPr>
        <p:spPr>
          <a:xfrm>
            <a:off x="9034272" y="4624517"/>
            <a:ext cx="987552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2.65×</a:t>
            </a:r>
            <a:endParaRPr lang="en-US" sz="850" dirty="0"/>
          </a:p>
        </p:txBody>
      </p:sp>
      <p:sp>
        <p:nvSpPr>
          <p:cNvPr id="85" name="Text 41">
            <a:extLst>
              <a:ext uri="{FF2B5EF4-FFF2-40B4-BE49-F238E27FC236}">
                <a16:creationId xmlns:a16="http://schemas.microsoft.com/office/drawing/2014/main" id="{1A48CE6E-2E7F-7497-3FCC-7BD19FDB5499}"/>
              </a:ext>
            </a:extLst>
          </p:cNvPr>
          <p:cNvSpPr/>
          <p:nvPr/>
        </p:nvSpPr>
        <p:spPr>
          <a:xfrm>
            <a:off x="10021824" y="4624517"/>
            <a:ext cx="987552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4.00×</a:t>
            </a:r>
            <a:endParaRPr lang="en-US" sz="850" dirty="0"/>
          </a:p>
        </p:txBody>
      </p:sp>
      <p:sp>
        <p:nvSpPr>
          <p:cNvPr id="87" name="Text 42">
            <a:extLst>
              <a:ext uri="{FF2B5EF4-FFF2-40B4-BE49-F238E27FC236}">
                <a16:creationId xmlns:a16="http://schemas.microsoft.com/office/drawing/2014/main" id="{0377FB3F-13B8-69EA-1A0D-7D8353202E64}"/>
              </a:ext>
            </a:extLst>
          </p:cNvPr>
          <p:cNvSpPr/>
          <p:nvPr/>
        </p:nvSpPr>
        <p:spPr>
          <a:xfrm>
            <a:off x="11009376" y="4624517"/>
            <a:ext cx="987552" cy="402336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850" dirty="0"/>
          </a:p>
        </p:txBody>
      </p:sp>
      <p:sp>
        <p:nvSpPr>
          <p:cNvPr id="89" name="Text 43">
            <a:extLst>
              <a:ext uri="{FF2B5EF4-FFF2-40B4-BE49-F238E27FC236}">
                <a16:creationId xmlns:a16="http://schemas.microsoft.com/office/drawing/2014/main" id="{AE4F640E-7FA5-2CF7-53DE-63E272D747B2}"/>
              </a:ext>
            </a:extLst>
          </p:cNvPr>
          <p:cNvSpPr/>
          <p:nvPr/>
        </p:nvSpPr>
        <p:spPr>
          <a:xfrm>
            <a:off x="4681728" y="5122146"/>
            <a:ext cx="539496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Imem compression by image precision</a:t>
            </a:r>
            <a:endParaRPr lang="en-US" sz="1200" dirty="0"/>
          </a:p>
        </p:txBody>
      </p:sp>
      <p:sp>
        <p:nvSpPr>
          <p:cNvPr id="91" name="Text 44">
            <a:extLst>
              <a:ext uri="{FF2B5EF4-FFF2-40B4-BE49-F238E27FC236}">
                <a16:creationId xmlns:a16="http://schemas.microsoft.com/office/drawing/2014/main" id="{4E3610A6-9256-B0F9-F931-2D7B1DCE0B11}"/>
              </a:ext>
            </a:extLst>
          </p:cNvPr>
          <p:cNvSpPr/>
          <p:nvPr/>
        </p:nvSpPr>
        <p:spPr>
          <a:xfrm>
            <a:off x="3268018" y="5429072"/>
            <a:ext cx="1783080" cy="1598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Image8</a:t>
            </a:r>
            <a:endParaRPr lang="en-US" sz="830" dirty="0"/>
          </a:p>
        </p:txBody>
      </p:sp>
      <p:sp>
        <p:nvSpPr>
          <p:cNvPr id="93" name="Shape 45">
            <a:extLst>
              <a:ext uri="{FF2B5EF4-FFF2-40B4-BE49-F238E27FC236}">
                <a16:creationId xmlns:a16="http://schemas.microsoft.com/office/drawing/2014/main" id="{81589479-EA95-BD15-234A-DFD75B48F9C2}"/>
              </a:ext>
            </a:extLst>
          </p:cNvPr>
          <p:cNvSpPr/>
          <p:nvPr/>
        </p:nvSpPr>
        <p:spPr>
          <a:xfrm>
            <a:off x="5188258" y="5518135"/>
            <a:ext cx="22860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5" name="Shape 46">
            <a:extLst>
              <a:ext uri="{FF2B5EF4-FFF2-40B4-BE49-F238E27FC236}">
                <a16:creationId xmlns:a16="http://schemas.microsoft.com/office/drawing/2014/main" id="{ADB7C7A4-1DB4-8210-BBA3-8FAB9A71AE4D}"/>
              </a:ext>
            </a:extLst>
          </p:cNvPr>
          <p:cNvSpPr/>
          <p:nvPr/>
        </p:nvSpPr>
        <p:spPr>
          <a:xfrm>
            <a:off x="5188258" y="5518135"/>
            <a:ext cx="291582" cy="0"/>
          </a:xfrm>
          <a:prstGeom prst="line">
            <a:avLst/>
          </a:prstGeom>
          <a:noFill/>
          <a:ln w="88900">
            <a:solidFill>
              <a:srgbClr val="8A94A6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7" name="Text 47">
            <a:extLst>
              <a:ext uri="{FF2B5EF4-FFF2-40B4-BE49-F238E27FC236}">
                <a16:creationId xmlns:a16="http://schemas.microsoft.com/office/drawing/2014/main" id="{AEFD1316-C0FD-E0F5-1D56-C9AC95E96F30}"/>
              </a:ext>
            </a:extLst>
          </p:cNvPr>
          <p:cNvSpPr/>
          <p:nvPr/>
        </p:nvSpPr>
        <p:spPr>
          <a:xfrm>
            <a:off x="7611418" y="5429072"/>
            <a:ext cx="1051560" cy="1598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1.00×</a:t>
            </a:r>
            <a:endParaRPr lang="en-US" sz="840" dirty="0"/>
          </a:p>
        </p:txBody>
      </p:sp>
      <p:sp>
        <p:nvSpPr>
          <p:cNvPr id="99" name="Text 48">
            <a:extLst>
              <a:ext uri="{FF2B5EF4-FFF2-40B4-BE49-F238E27FC236}">
                <a16:creationId xmlns:a16="http://schemas.microsoft.com/office/drawing/2014/main" id="{B8FE5CA2-CA43-89B7-8660-88DF619563F3}"/>
              </a:ext>
            </a:extLst>
          </p:cNvPr>
          <p:cNvSpPr/>
          <p:nvPr/>
        </p:nvSpPr>
        <p:spPr>
          <a:xfrm>
            <a:off x="3268018" y="5679008"/>
            <a:ext cx="1783080" cy="1598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Image4</a:t>
            </a:r>
            <a:endParaRPr lang="en-US" sz="830" dirty="0"/>
          </a:p>
        </p:txBody>
      </p:sp>
      <p:sp>
        <p:nvSpPr>
          <p:cNvPr id="101" name="Shape 49">
            <a:extLst>
              <a:ext uri="{FF2B5EF4-FFF2-40B4-BE49-F238E27FC236}">
                <a16:creationId xmlns:a16="http://schemas.microsoft.com/office/drawing/2014/main" id="{712FCBED-474E-2482-338B-8FCCC2468903}"/>
              </a:ext>
            </a:extLst>
          </p:cNvPr>
          <p:cNvSpPr/>
          <p:nvPr/>
        </p:nvSpPr>
        <p:spPr>
          <a:xfrm>
            <a:off x="5188258" y="5768071"/>
            <a:ext cx="22860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" name="Shape 50">
            <a:extLst>
              <a:ext uri="{FF2B5EF4-FFF2-40B4-BE49-F238E27FC236}">
                <a16:creationId xmlns:a16="http://schemas.microsoft.com/office/drawing/2014/main" id="{EFEB47BC-BB5A-12E2-FE4C-378B4AB8EA9E}"/>
              </a:ext>
            </a:extLst>
          </p:cNvPr>
          <p:cNvSpPr/>
          <p:nvPr/>
        </p:nvSpPr>
        <p:spPr>
          <a:xfrm>
            <a:off x="5188258" y="5768071"/>
            <a:ext cx="583163" cy="0"/>
          </a:xfrm>
          <a:prstGeom prst="line">
            <a:avLst/>
          </a:prstGeom>
          <a:noFill/>
          <a:ln w="889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" name="Text 51">
            <a:extLst>
              <a:ext uri="{FF2B5EF4-FFF2-40B4-BE49-F238E27FC236}">
                <a16:creationId xmlns:a16="http://schemas.microsoft.com/office/drawing/2014/main" id="{17A20F4B-9022-8B7A-4CAF-E6818790C631}"/>
              </a:ext>
            </a:extLst>
          </p:cNvPr>
          <p:cNvSpPr/>
          <p:nvPr/>
        </p:nvSpPr>
        <p:spPr>
          <a:xfrm>
            <a:off x="7611418" y="5679008"/>
            <a:ext cx="1051560" cy="1598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2.00×</a:t>
            </a:r>
            <a:endParaRPr lang="en-US" sz="840" dirty="0"/>
          </a:p>
        </p:txBody>
      </p:sp>
      <p:sp>
        <p:nvSpPr>
          <p:cNvPr id="107" name="Text 52">
            <a:extLst>
              <a:ext uri="{FF2B5EF4-FFF2-40B4-BE49-F238E27FC236}">
                <a16:creationId xmlns:a16="http://schemas.microsoft.com/office/drawing/2014/main" id="{9FB11FCC-D37E-D5EF-3DF9-369E02B18127}"/>
              </a:ext>
            </a:extLst>
          </p:cNvPr>
          <p:cNvSpPr/>
          <p:nvPr/>
        </p:nvSpPr>
        <p:spPr>
          <a:xfrm>
            <a:off x="3268018" y="5928944"/>
            <a:ext cx="1783080" cy="1598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Image1</a:t>
            </a:r>
            <a:endParaRPr lang="en-US" sz="830" dirty="0"/>
          </a:p>
        </p:txBody>
      </p:sp>
      <p:sp>
        <p:nvSpPr>
          <p:cNvPr id="109" name="Shape 53">
            <a:extLst>
              <a:ext uri="{FF2B5EF4-FFF2-40B4-BE49-F238E27FC236}">
                <a16:creationId xmlns:a16="http://schemas.microsoft.com/office/drawing/2014/main" id="{984D5659-B42A-B662-7433-8C27B447D1D3}"/>
              </a:ext>
            </a:extLst>
          </p:cNvPr>
          <p:cNvSpPr/>
          <p:nvPr/>
        </p:nvSpPr>
        <p:spPr>
          <a:xfrm>
            <a:off x="5188258" y="6018007"/>
            <a:ext cx="22860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1" name="Shape 54">
            <a:extLst>
              <a:ext uri="{FF2B5EF4-FFF2-40B4-BE49-F238E27FC236}">
                <a16:creationId xmlns:a16="http://schemas.microsoft.com/office/drawing/2014/main" id="{0BD69C18-4498-7D38-B720-C114263E4011}"/>
              </a:ext>
            </a:extLst>
          </p:cNvPr>
          <p:cNvSpPr/>
          <p:nvPr/>
        </p:nvSpPr>
        <p:spPr>
          <a:xfrm>
            <a:off x="5188258" y="6018007"/>
            <a:ext cx="2286000" cy="0"/>
          </a:xfrm>
          <a:prstGeom prst="line">
            <a:avLst/>
          </a:prstGeom>
          <a:noFill/>
          <a:ln w="88900">
            <a:solidFill>
              <a:srgbClr val="2A9D8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" name="Text 55">
            <a:extLst>
              <a:ext uri="{FF2B5EF4-FFF2-40B4-BE49-F238E27FC236}">
                <a16:creationId xmlns:a16="http://schemas.microsoft.com/office/drawing/2014/main" id="{9A5DBFAB-A11F-4030-97BE-53F86186434E}"/>
              </a:ext>
            </a:extLst>
          </p:cNvPr>
          <p:cNvSpPr/>
          <p:nvPr/>
        </p:nvSpPr>
        <p:spPr>
          <a:xfrm>
            <a:off x="7611418" y="5928944"/>
            <a:ext cx="1051560" cy="1598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840" dirty="0"/>
          </a:p>
        </p:txBody>
      </p:sp>
      <p:graphicFrame>
        <p:nvGraphicFramePr>
          <p:cNvPr id="121" name="Table 12">
            <a:extLst>
              <a:ext uri="{FF2B5EF4-FFF2-40B4-BE49-F238E27FC236}">
                <a16:creationId xmlns:a16="http://schemas.microsoft.com/office/drawing/2014/main" id="{F40FB09A-507F-9454-D198-39BBEA50D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685563"/>
              </p:ext>
            </p:extLst>
          </p:nvPr>
        </p:nvGraphicFramePr>
        <p:xfrm>
          <a:off x="9034272" y="5219211"/>
          <a:ext cx="1693204" cy="909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14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/>
                        </a:rPr>
                        <a:t>Input</a:t>
                      </a:r>
                      <a:endParaRPr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27432" marR="27432" marT="18288" marB="18288">
                    <a:solidFill>
                      <a:srgbClr val="0024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</a:rPr>
                        <a:t>Result</a:t>
                      </a:r>
                    </a:p>
                  </a:txBody>
                  <a:tcPr marL="27432" marR="27432" marT="18288" marB="18288">
                    <a:solidFill>
                      <a:srgbClr val="0024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D2D2D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27432" marR="2743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D2D2D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27432" marR="27432" marT="18288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142">
                <a:tc>
                  <a:txBody>
                    <a:bodyPr/>
                    <a:lstStyle/>
                    <a:p>
                      <a:pPr algn="ctr"/>
                      <a:r>
                        <a:rPr sz="1100" b="0" dirty="0">
                          <a:solidFill>
                            <a:srgbClr val="2D2D2D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27432" marR="27432" marT="18288" marB="18288">
                    <a:solidFill>
                      <a:srgbClr val="F6F7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dirty="0">
                          <a:solidFill>
                            <a:srgbClr val="FF0000"/>
                          </a:solidFill>
                          <a:latin typeface="Arial"/>
                        </a:rPr>
                        <a:t>passes through</a:t>
                      </a:r>
                    </a:p>
                  </a:txBody>
                  <a:tcPr marL="27432" marR="27432" marT="18288" marB="18288">
                    <a:solidFill>
                      <a:srgbClr val="F6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243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92"/>
          <p:cNvSpPr/>
          <p:nvPr/>
        </p:nvSpPr>
        <p:spPr>
          <a:xfrm>
            <a:off x="7285447" y="4435007"/>
            <a:ext cx="105156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19,320</a:t>
            </a:r>
            <a:endParaRPr lang="en-US" sz="840" dirty="0"/>
          </a:p>
        </p:txBody>
      </p:sp>
      <p:sp>
        <p:nvSpPr>
          <p:cNvPr id="100" name="Text 96"/>
          <p:cNvSpPr/>
          <p:nvPr/>
        </p:nvSpPr>
        <p:spPr>
          <a:xfrm>
            <a:off x="7285447" y="4855631"/>
            <a:ext cx="105156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5,456</a:t>
            </a:r>
            <a:endParaRPr lang="en-US" sz="840" dirty="0"/>
          </a:p>
        </p:txBody>
      </p:sp>
      <p:sp>
        <p:nvSpPr>
          <p:cNvPr id="104" name="Text 100"/>
          <p:cNvSpPr/>
          <p:nvPr/>
        </p:nvSpPr>
        <p:spPr>
          <a:xfrm>
            <a:off x="7285447" y="5276255"/>
            <a:ext cx="105156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3,880</a:t>
            </a:r>
            <a:endParaRPr lang="en-US" sz="840" dirty="0"/>
          </a:p>
        </p:txBody>
      </p:sp>
      <p:sp>
        <p:nvSpPr>
          <p:cNvPr id="108" name="Text 5">
            <a:extLst>
              <a:ext uri="{FF2B5EF4-FFF2-40B4-BE49-F238E27FC236}">
                <a16:creationId xmlns:a16="http://schemas.microsoft.com/office/drawing/2014/main" id="{0D48E93F-9075-EF7C-CD7E-A656EB9ED775}"/>
              </a:ext>
            </a:extLst>
          </p:cNvPr>
          <p:cNvSpPr/>
          <p:nvPr/>
        </p:nvSpPr>
        <p:spPr>
          <a:xfrm>
            <a:off x="6493032" y="3843229"/>
            <a:ext cx="1186633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</a:t>
            </a:r>
            <a:endParaRPr lang="en-US" sz="800" dirty="0"/>
          </a:p>
        </p:txBody>
      </p:sp>
      <p:sp>
        <p:nvSpPr>
          <p:cNvPr id="110" name="Text 6">
            <a:extLst>
              <a:ext uri="{FF2B5EF4-FFF2-40B4-BE49-F238E27FC236}">
                <a16:creationId xmlns:a16="http://schemas.microsoft.com/office/drawing/2014/main" id="{8DB941DE-8D69-3170-1797-B9882560855F}"/>
              </a:ext>
            </a:extLst>
          </p:cNvPr>
          <p:cNvSpPr/>
          <p:nvPr/>
        </p:nvSpPr>
        <p:spPr>
          <a:xfrm>
            <a:off x="7679665" y="3843229"/>
            <a:ext cx="556022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800" dirty="0"/>
          </a:p>
        </p:txBody>
      </p:sp>
      <p:sp>
        <p:nvSpPr>
          <p:cNvPr id="112" name="Text 7">
            <a:extLst>
              <a:ext uri="{FF2B5EF4-FFF2-40B4-BE49-F238E27FC236}">
                <a16:creationId xmlns:a16="http://schemas.microsoft.com/office/drawing/2014/main" id="{F954254B-E6AD-76CF-FF50-039E13924468}"/>
              </a:ext>
            </a:extLst>
          </p:cNvPr>
          <p:cNvSpPr/>
          <p:nvPr/>
        </p:nvSpPr>
        <p:spPr>
          <a:xfrm>
            <a:off x="8232103" y="3843229"/>
            <a:ext cx="488215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ΔAcc</a:t>
            </a:r>
            <a:endParaRPr lang="en-US" sz="800" dirty="0"/>
          </a:p>
        </p:txBody>
      </p:sp>
      <p:sp>
        <p:nvSpPr>
          <p:cNvPr id="114" name="Text 8">
            <a:extLst>
              <a:ext uri="{FF2B5EF4-FFF2-40B4-BE49-F238E27FC236}">
                <a16:creationId xmlns:a16="http://schemas.microsoft.com/office/drawing/2014/main" id="{BFF1EEFA-8D19-89E0-2854-A6A962766833}"/>
              </a:ext>
            </a:extLst>
          </p:cNvPr>
          <p:cNvSpPr/>
          <p:nvPr/>
        </p:nvSpPr>
        <p:spPr>
          <a:xfrm>
            <a:off x="8722773" y="3843229"/>
            <a:ext cx="488215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Wmem</a:t>
            </a:r>
            <a:endParaRPr lang="en-US" sz="800" dirty="0"/>
          </a:p>
        </p:txBody>
      </p:sp>
      <p:sp>
        <p:nvSpPr>
          <p:cNvPr id="116" name="Text 9">
            <a:extLst>
              <a:ext uri="{FF2B5EF4-FFF2-40B4-BE49-F238E27FC236}">
                <a16:creationId xmlns:a16="http://schemas.microsoft.com/office/drawing/2014/main" id="{292E74AB-584E-7D42-E80F-7C167B05B71D}"/>
              </a:ext>
            </a:extLst>
          </p:cNvPr>
          <p:cNvSpPr/>
          <p:nvPr/>
        </p:nvSpPr>
        <p:spPr>
          <a:xfrm>
            <a:off x="9210988" y="3843229"/>
            <a:ext cx="488215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</a:t>
            </a:r>
            <a:endParaRPr lang="en-US" sz="800" dirty="0"/>
          </a:p>
        </p:txBody>
      </p:sp>
      <p:sp>
        <p:nvSpPr>
          <p:cNvPr id="118" name="Text 10">
            <a:extLst>
              <a:ext uri="{FF2B5EF4-FFF2-40B4-BE49-F238E27FC236}">
                <a16:creationId xmlns:a16="http://schemas.microsoft.com/office/drawing/2014/main" id="{374C2060-A1D3-CFB2-50CF-77CB59E60F56}"/>
              </a:ext>
            </a:extLst>
          </p:cNvPr>
          <p:cNvSpPr/>
          <p:nvPr/>
        </p:nvSpPr>
        <p:spPr>
          <a:xfrm>
            <a:off x="9674819" y="3840987"/>
            <a:ext cx="556022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GrpOps</a:t>
            </a:r>
            <a:endParaRPr lang="en-US" sz="800" dirty="0"/>
          </a:p>
        </p:txBody>
      </p:sp>
      <p:sp>
        <p:nvSpPr>
          <p:cNvPr id="120" name="Text 11">
            <a:extLst>
              <a:ext uri="{FF2B5EF4-FFF2-40B4-BE49-F238E27FC236}">
                <a16:creationId xmlns:a16="http://schemas.microsoft.com/office/drawing/2014/main" id="{3C6255E0-54E2-8AEB-3897-5E1714674601}"/>
              </a:ext>
            </a:extLst>
          </p:cNvPr>
          <p:cNvSpPr/>
          <p:nvPr/>
        </p:nvSpPr>
        <p:spPr>
          <a:xfrm>
            <a:off x="10230841" y="3840987"/>
            <a:ext cx="1491767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800" dirty="0"/>
          </a:p>
        </p:txBody>
      </p:sp>
      <p:sp>
        <p:nvSpPr>
          <p:cNvPr id="122" name="Text 12">
            <a:extLst>
              <a:ext uri="{FF2B5EF4-FFF2-40B4-BE49-F238E27FC236}">
                <a16:creationId xmlns:a16="http://schemas.microsoft.com/office/drawing/2014/main" id="{2A05C35F-DC4B-491A-EF6E-CE928255EE4B}"/>
              </a:ext>
            </a:extLst>
          </p:cNvPr>
          <p:cNvSpPr/>
          <p:nvPr/>
        </p:nvSpPr>
        <p:spPr>
          <a:xfrm>
            <a:off x="6493032" y="4300429"/>
            <a:ext cx="1186633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INT3-Asym coarse</a:t>
            </a:r>
            <a:endParaRPr lang="en-US" sz="840" dirty="0"/>
          </a:p>
        </p:txBody>
      </p:sp>
      <p:sp>
        <p:nvSpPr>
          <p:cNvPr id="124" name="Text 13">
            <a:extLst>
              <a:ext uri="{FF2B5EF4-FFF2-40B4-BE49-F238E27FC236}">
                <a16:creationId xmlns:a16="http://schemas.microsoft.com/office/drawing/2014/main" id="{C856CC5A-21D1-7912-8D01-7A91E03FE8A0}"/>
              </a:ext>
            </a:extLst>
          </p:cNvPr>
          <p:cNvSpPr/>
          <p:nvPr/>
        </p:nvSpPr>
        <p:spPr>
          <a:xfrm>
            <a:off x="7679665" y="4300429"/>
            <a:ext cx="556022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98.10%</a:t>
            </a:r>
            <a:endParaRPr lang="en-US" sz="840" dirty="0"/>
          </a:p>
        </p:txBody>
      </p:sp>
      <p:sp>
        <p:nvSpPr>
          <p:cNvPr id="126" name="Text 14">
            <a:extLst>
              <a:ext uri="{FF2B5EF4-FFF2-40B4-BE49-F238E27FC236}">
                <a16:creationId xmlns:a16="http://schemas.microsoft.com/office/drawing/2014/main" id="{0EB13483-2935-F65B-5070-708A53CB1B24}"/>
              </a:ext>
            </a:extLst>
          </p:cNvPr>
          <p:cNvSpPr/>
          <p:nvPr/>
        </p:nvSpPr>
        <p:spPr>
          <a:xfrm>
            <a:off x="8232103" y="4300429"/>
            <a:ext cx="488215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−0.50</a:t>
            </a:r>
            <a:endParaRPr lang="en-US" sz="840" dirty="0"/>
          </a:p>
        </p:txBody>
      </p:sp>
      <p:sp>
        <p:nvSpPr>
          <p:cNvPr id="128" name="Text 15">
            <a:extLst>
              <a:ext uri="{FF2B5EF4-FFF2-40B4-BE49-F238E27FC236}">
                <a16:creationId xmlns:a16="http://schemas.microsoft.com/office/drawing/2014/main" id="{54FA2AD4-82AE-8EC9-0843-EA78D7AA6F9F}"/>
              </a:ext>
            </a:extLst>
          </p:cNvPr>
          <p:cNvSpPr/>
          <p:nvPr/>
        </p:nvSpPr>
        <p:spPr>
          <a:xfrm>
            <a:off x="8722773" y="4300429"/>
            <a:ext cx="488215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2.28×</a:t>
            </a:r>
            <a:endParaRPr lang="en-US" sz="840" dirty="0"/>
          </a:p>
        </p:txBody>
      </p:sp>
      <p:sp>
        <p:nvSpPr>
          <p:cNvPr id="130" name="Text 16">
            <a:extLst>
              <a:ext uri="{FF2B5EF4-FFF2-40B4-BE49-F238E27FC236}">
                <a16:creationId xmlns:a16="http://schemas.microsoft.com/office/drawing/2014/main" id="{4AFB8EB6-C0FE-89DF-BBB3-1056993D6076}"/>
              </a:ext>
            </a:extLst>
          </p:cNvPr>
          <p:cNvSpPr/>
          <p:nvPr/>
        </p:nvSpPr>
        <p:spPr>
          <a:xfrm>
            <a:off x="9210988" y="4300429"/>
            <a:ext cx="488215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3.47×</a:t>
            </a:r>
            <a:endParaRPr lang="en-US" sz="840" dirty="0"/>
          </a:p>
        </p:txBody>
      </p:sp>
      <p:sp>
        <p:nvSpPr>
          <p:cNvPr id="132" name="Text 17">
            <a:extLst>
              <a:ext uri="{FF2B5EF4-FFF2-40B4-BE49-F238E27FC236}">
                <a16:creationId xmlns:a16="http://schemas.microsoft.com/office/drawing/2014/main" id="{08A88D90-4E39-9412-2233-B855A4767E04}"/>
              </a:ext>
            </a:extLst>
          </p:cNvPr>
          <p:cNvSpPr/>
          <p:nvPr/>
        </p:nvSpPr>
        <p:spPr>
          <a:xfrm>
            <a:off x="9674819" y="4298187"/>
            <a:ext cx="556022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3,880</a:t>
            </a:r>
            <a:endParaRPr lang="en-US" sz="840" dirty="0"/>
          </a:p>
        </p:txBody>
      </p:sp>
      <p:sp>
        <p:nvSpPr>
          <p:cNvPr id="134" name="Text 18">
            <a:extLst>
              <a:ext uri="{FF2B5EF4-FFF2-40B4-BE49-F238E27FC236}">
                <a16:creationId xmlns:a16="http://schemas.microsoft.com/office/drawing/2014/main" id="{CBFECE9A-2824-2578-409E-1995E90AE7F2}"/>
              </a:ext>
            </a:extLst>
          </p:cNvPr>
          <p:cNvSpPr/>
          <p:nvPr/>
        </p:nvSpPr>
        <p:spPr>
          <a:xfrm>
            <a:off x="10230841" y="4298187"/>
            <a:ext cx="1491767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balanced proxy</a:t>
            </a:r>
            <a:endParaRPr lang="en-US" sz="840" dirty="0"/>
          </a:p>
        </p:txBody>
      </p:sp>
      <p:sp>
        <p:nvSpPr>
          <p:cNvPr id="136" name="Text 19">
            <a:extLst>
              <a:ext uri="{FF2B5EF4-FFF2-40B4-BE49-F238E27FC236}">
                <a16:creationId xmlns:a16="http://schemas.microsoft.com/office/drawing/2014/main" id="{484495BA-CD3F-1FA3-A395-67BDAC7145D8}"/>
              </a:ext>
            </a:extLst>
          </p:cNvPr>
          <p:cNvSpPr/>
          <p:nvPr/>
        </p:nvSpPr>
        <p:spPr>
          <a:xfrm>
            <a:off x="6493032" y="4757629"/>
            <a:ext cx="1186633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INT3-Sym coarse</a:t>
            </a:r>
            <a:endParaRPr lang="en-US" sz="840" dirty="0"/>
          </a:p>
        </p:txBody>
      </p:sp>
      <p:sp>
        <p:nvSpPr>
          <p:cNvPr id="138" name="Text 20">
            <a:extLst>
              <a:ext uri="{FF2B5EF4-FFF2-40B4-BE49-F238E27FC236}">
                <a16:creationId xmlns:a16="http://schemas.microsoft.com/office/drawing/2014/main" id="{2D9DF744-69AF-D875-D049-0973D7577404}"/>
              </a:ext>
            </a:extLst>
          </p:cNvPr>
          <p:cNvSpPr/>
          <p:nvPr/>
        </p:nvSpPr>
        <p:spPr>
          <a:xfrm>
            <a:off x="7679665" y="4757629"/>
            <a:ext cx="556022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97.60%</a:t>
            </a:r>
            <a:endParaRPr lang="en-US" sz="840" dirty="0"/>
          </a:p>
        </p:txBody>
      </p:sp>
      <p:sp>
        <p:nvSpPr>
          <p:cNvPr id="140" name="Text 21">
            <a:extLst>
              <a:ext uri="{FF2B5EF4-FFF2-40B4-BE49-F238E27FC236}">
                <a16:creationId xmlns:a16="http://schemas.microsoft.com/office/drawing/2014/main" id="{0EDFC08C-2A4D-6A51-C3E2-CA485EBEC6A7}"/>
              </a:ext>
            </a:extLst>
          </p:cNvPr>
          <p:cNvSpPr/>
          <p:nvPr/>
        </p:nvSpPr>
        <p:spPr>
          <a:xfrm>
            <a:off x="8232103" y="4757629"/>
            <a:ext cx="488215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−1.00</a:t>
            </a:r>
            <a:endParaRPr lang="en-US" sz="840" dirty="0"/>
          </a:p>
        </p:txBody>
      </p:sp>
      <p:sp>
        <p:nvSpPr>
          <p:cNvPr id="142" name="Text 22">
            <a:extLst>
              <a:ext uri="{FF2B5EF4-FFF2-40B4-BE49-F238E27FC236}">
                <a16:creationId xmlns:a16="http://schemas.microsoft.com/office/drawing/2014/main" id="{C20C0687-EB1F-1F08-D923-B7699BEC9CFB}"/>
              </a:ext>
            </a:extLst>
          </p:cNvPr>
          <p:cNvSpPr/>
          <p:nvPr/>
        </p:nvSpPr>
        <p:spPr>
          <a:xfrm>
            <a:off x="8722773" y="4757629"/>
            <a:ext cx="488215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2.40×</a:t>
            </a:r>
            <a:endParaRPr lang="en-US" sz="840" dirty="0"/>
          </a:p>
        </p:txBody>
      </p:sp>
      <p:sp>
        <p:nvSpPr>
          <p:cNvPr id="144" name="Text 23">
            <a:extLst>
              <a:ext uri="{FF2B5EF4-FFF2-40B4-BE49-F238E27FC236}">
                <a16:creationId xmlns:a16="http://schemas.microsoft.com/office/drawing/2014/main" id="{EF0A4E83-C294-19CE-95BE-A18C1F8933B5}"/>
              </a:ext>
            </a:extLst>
          </p:cNvPr>
          <p:cNvSpPr/>
          <p:nvPr/>
        </p:nvSpPr>
        <p:spPr>
          <a:xfrm>
            <a:off x="9210988" y="4757629"/>
            <a:ext cx="488215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3.47×</a:t>
            </a:r>
            <a:endParaRPr lang="en-US" sz="840" dirty="0"/>
          </a:p>
        </p:txBody>
      </p:sp>
      <p:sp>
        <p:nvSpPr>
          <p:cNvPr id="146" name="Text 24">
            <a:extLst>
              <a:ext uri="{FF2B5EF4-FFF2-40B4-BE49-F238E27FC236}">
                <a16:creationId xmlns:a16="http://schemas.microsoft.com/office/drawing/2014/main" id="{7C5BEEAC-2A05-35BD-3AD9-2DC618DCED67}"/>
              </a:ext>
            </a:extLst>
          </p:cNvPr>
          <p:cNvSpPr/>
          <p:nvPr/>
        </p:nvSpPr>
        <p:spPr>
          <a:xfrm>
            <a:off x="9674819" y="4755387"/>
            <a:ext cx="556022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3,880</a:t>
            </a:r>
            <a:endParaRPr lang="en-US" sz="840" dirty="0"/>
          </a:p>
        </p:txBody>
      </p:sp>
      <p:sp>
        <p:nvSpPr>
          <p:cNvPr id="148" name="Text 25">
            <a:extLst>
              <a:ext uri="{FF2B5EF4-FFF2-40B4-BE49-F238E27FC236}">
                <a16:creationId xmlns:a16="http://schemas.microsoft.com/office/drawing/2014/main" id="{05391750-95CC-E079-2009-F4AEFAEFB504}"/>
              </a:ext>
            </a:extLst>
          </p:cNvPr>
          <p:cNvSpPr/>
          <p:nvPr/>
        </p:nvSpPr>
        <p:spPr>
          <a:xfrm>
            <a:off x="10230841" y="4755387"/>
            <a:ext cx="1491767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Aggressive / lower accuracy</a:t>
            </a:r>
            <a:endParaRPr lang="en-US" sz="840" dirty="0"/>
          </a:p>
        </p:txBody>
      </p:sp>
      <p:sp>
        <p:nvSpPr>
          <p:cNvPr id="150" name="Text 26">
            <a:extLst>
              <a:ext uri="{FF2B5EF4-FFF2-40B4-BE49-F238E27FC236}">
                <a16:creationId xmlns:a16="http://schemas.microsoft.com/office/drawing/2014/main" id="{221B6F12-5DF3-768B-E977-5E3E67BB2BCA}"/>
              </a:ext>
            </a:extLst>
          </p:cNvPr>
          <p:cNvSpPr/>
          <p:nvPr/>
        </p:nvSpPr>
        <p:spPr>
          <a:xfrm>
            <a:off x="6493032" y="5214829"/>
            <a:ext cx="1186633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BitMoD-FP4 kernel</a:t>
            </a:r>
            <a:endParaRPr lang="en-US" sz="840" dirty="0"/>
          </a:p>
        </p:txBody>
      </p:sp>
      <p:sp>
        <p:nvSpPr>
          <p:cNvPr id="152" name="Text 27">
            <a:extLst>
              <a:ext uri="{FF2B5EF4-FFF2-40B4-BE49-F238E27FC236}">
                <a16:creationId xmlns:a16="http://schemas.microsoft.com/office/drawing/2014/main" id="{E900C91E-66A1-6375-19CB-A9EC144EFBAB}"/>
              </a:ext>
            </a:extLst>
          </p:cNvPr>
          <p:cNvSpPr/>
          <p:nvPr/>
        </p:nvSpPr>
        <p:spPr>
          <a:xfrm>
            <a:off x="7679665" y="5214829"/>
            <a:ext cx="556022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98.10%</a:t>
            </a:r>
            <a:endParaRPr lang="en-US" sz="840" dirty="0"/>
          </a:p>
        </p:txBody>
      </p:sp>
      <p:sp>
        <p:nvSpPr>
          <p:cNvPr id="154" name="Text 28">
            <a:extLst>
              <a:ext uri="{FF2B5EF4-FFF2-40B4-BE49-F238E27FC236}">
                <a16:creationId xmlns:a16="http://schemas.microsoft.com/office/drawing/2014/main" id="{697F5E0F-CC9D-4D08-3AC9-886C2C461B74}"/>
              </a:ext>
            </a:extLst>
          </p:cNvPr>
          <p:cNvSpPr/>
          <p:nvPr/>
        </p:nvSpPr>
        <p:spPr>
          <a:xfrm>
            <a:off x="8232103" y="5214829"/>
            <a:ext cx="488215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−0.50</a:t>
            </a:r>
            <a:endParaRPr lang="en-US" sz="840" dirty="0"/>
          </a:p>
        </p:txBody>
      </p:sp>
      <p:sp>
        <p:nvSpPr>
          <p:cNvPr id="156" name="Text 29">
            <a:extLst>
              <a:ext uri="{FF2B5EF4-FFF2-40B4-BE49-F238E27FC236}">
                <a16:creationId xmlns:a16="http://schemas.microsoft.com/office/drawing/2014/main" id="{6E153DA2-C8C4-F5F4-949E-099826AD770B}"/>
              </a:ext>
            </a:extLst>
          </p:cNvPr>
          <p:cNvSpPr/>
          <p:nvPr/>
        </p:nvSpPr>
        <p:spPr>
          <a:xfrm>
            <a:off x="8722773" y="5214829"/>
            <a:ext cx="488215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1.81×</a:t>
            </a:r>
            <a:endParaRPr lang="en-US" sz="840" dirty="0"/>
          </a:p>
        </p:txBody>
      </p:sp>
      <p:sp>
        <p:nvSpPr>
          <p:cNvPr id="158" name="Text 30">
            <a:extLst>
              <a:ext uri="{FF2B5EF4-FFF2-40B4-BE49-F238E27FC236}">
                <a16:creationId xmlns:a16="http://schemas.microsoft.com/office/drawing/2014/main" id="{C990EE97-DF68-7011-866D-2F6014593775}"/>
              </a:ext>
            </a:extLst>
          </p:cNvPr>
          <p:cNvSpPr/>
          <p:nvPr/>
        </p:nvSpPr>
        <p:spPr>
          <a:xfrm>
            <a:off x="9210988" y="5214829"/>
            <a:ext cx="488215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2.61×</a:t>
            </a:r>
            <a:endParaRPr lang="en-US" sz="840" dirty="0"/>
          </a:p>
        </p:txBody>
      </p:sp>
      <p:sp>
        <p:nvSpPr>
          <p:cNvPr id="160" name="Text 31">
            <a:extLst>
              <a:ext uri="{FF2B5EF4-FFF2-40B4-BE49-F238E27FC236}">
                <a16:creationId xmlns:a16="http://schemas.microsoft.com/office/drawing/2014/main" id="{324A9E95-86F1-F7F6-F0F4-BD5735236294}"/>
              </a:ext>
            </a:extLst>
          </p:cNvPr>
          <p:cNvSpPr/>
          <p:nvPr/>
        </p:nvSpPr>
        <p:spPr>
          <a:xfrm>
            <a:off x="9674819" y="5212587"/>
            <a:ext cx="556022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5,456</a:t>
            </a:r>
            <a:endParaRPr lang="en-US" sz="840" dirty="0"/>
          </a:p>
        </p:txBody>
      </p:sp>
      <p:sp>
        <p:nvSpPr>
          <p:cNvPr id="162" name="Text 32">
            <a:extLst>
              <a:ext uri="{FF2B5EF4-FFF2-40B4-BE49-F238E27FC236}">
                <a16:creationId xmlns:a16="http://schemas.microsoft.com/office/drawing/2014/main" id="{C784F0DD-B1CC-2A73-893C-F033643908DE}"/>
              </a:ext>
            </a:extLst>
          </p:cNvPr>
          <p:cNvSpPr/>
          <p:nvPr/>
        </p:nvSpPr>
        <p:spPr>
          <a:xfrm>
            <a:off x="10230841" y="5212587"/>
            <a:ext cx="1491767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co-design target</a:t>
            </a:r>
            <a:endParaRPr lang="en-US" sz="840" dirty="0"/>
          </a:p>
        </p:txBody>
      </p:sp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762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10652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</a:t>
            </a:r>
            <a:r>
              <a:rPr lang="en-US" sz="2150" b="1" dirty="0" err="1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BitMoD</a:t>
            </a: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FP4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FP3 gives stronger compression and compute proxy, but the accuracy drop is too large. FP4 keeps the model inside the target loss budget.</a:t>
            </a:r>
            <a:endParaRPr lang="en-US" sz="1120" dirty="0"/>
          </a:p>
        </p:txBody>
      </p:sp>
      <p:sp>
        <p:nvSpPr>
          <p:cNvPr id="9" name="Text 5"/>
          <p:cNvSpPr/>
          <p:nvPr/>
        </p:nvSpPr>
        <p:spPr>
          <a:xfrm>
            <a:off x="283464" y="1351071"/>
            <a:ext cx="1417320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</a:t>
            </a:r>
            <a:endParaRPr lang="en-US" sz="700" dirty="0"/>
          </a:p>
        </p:txBody>
      </p:sp>
      <p:sp>
        <p:nvSpPr>
          <p:cNvPr id="10" name="Text 6"/>
          <p:cNvSpPr/>
          <p:nvPr/>
        </p:nvSpPr>
        <p:spPr>
          <a:xfrm>
            <a:off x="1700784" y="1351071"/>
            <a:ext cx="411480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Bits</a:t>
            </a:r>
            <a:endParaRPr lang="en-US" sz="700" dirty="0"/>
          </a:p>
        </p:txBody>
      </p:sp>
      <p:sp>
        <p:nvSpPr>
          <p:cNvPr id="11" name="Text 7"/>
          <p:cNvSpPr/>
          <p:nvPr/>
        </p:nvSpPr>
        <p:spPr>
          <a:xfrm>
            <a:off x="2112264" y="1351071"/>
            <a:ext cx="1225296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 preset</a:t>
            </a:r>
            <a:endParaRPr lang="en-US" sz="700" dirty="0"/>
          </a:p>
        </p:txBody>
      </p:sp>
      <p:sp>
        <p:nvSpPr>
          <p:cNvPr id="12" name="Text 8"/>
          <p:cNvSpPr/>
          <p:nvPr/>
        </p:nvSpPr>
        <p:spPr>
          <a:xfrm>
            <a:off x="3337560" y="1351071"/>
            <a:ext cx="475488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Img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3813048" y="1351071"/>
            <a:ext cx="658368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Acc.</a:t>
            </a:r>
            <a:endParaRPr lang="en-US" sz="700" dirty="0"/>
          </a:p>
        </p:txBody>
      </p:sp>
      <p:sp>
        <p:nvSpPr>
          <p:cNvPr id="14" name="Text 10"/>
          <p:cNvSpPr/>
          <p:nvPr/>
        </p:nvSpPr>
        <p:spPr>
          <a:xfrm>
            <a:off x="4471416" y="1351071"/>
            <a:ext cx="658368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ΔAcc</a:t>
            </a:r>
            <a:endParaRPr lang="en-US" sz="700" dirty="0"/>
          </a:p>
        </p:txBody>
      </p:sp>
      <p:sp>
        <p:nvSpPr>
          <p:cNvPr id="15" name="Text 11"/>
          <p:cNvSpPr/>
          <p:nvPr/>
        </p:nvSpPr>
        <p:spPr>
          <a:xfrm>
            <a:off x="5129784" y="1351071"/>
            <a:ext cx="621792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Wmem</a:t>
            </a:r>
            <a:endParaRPr lang="en-US" sz="700" dirty="0"/>
          </a:p>
        </p:txBody>
      </p:sp>
      <p:sp>
        <p:nvSpPr>
          <p:cNvPr id="16" name="Text 12"/>
          <p:cNvSpPr/>
          <p:nvPr/>
        </p:nvSpPr>
        <p:spPr>
          <a:xfrm>
            <a:off x="5751576" y="1351071"/>
            <a:ext cx="621792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Imem</a:t>
            </a:r>
            <a:endParaRPr lang="en-US" sz="700" dirty="0"/>
          </a:p>
        </p:txBody>
      </p:sp>
      <p:sp>
        <p:nvSpPr>
          <p:cNvPr id="17" name="Text 13"/>
          <p:cNvSpPr/>
          <p:nvPr/>
        </p:nvSpPr>
        <p:spPr>
          <a:xfrm>
            <a:off x="6373368" y="1351071"/>
            <a:ext cx="621792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</a:t>
            </a:r>
            <a:endParaRPr lang="en-US" sz="700" dirty="0"/>
          </a:p>
        </p:txBody>
      </p:sp>
      <p:sp>
        <p:nvSpPr>
          <p:cNvPr id="18" name="Text 14"/>
          <p:cNvSpPr/>
          <p:nvPr/>
        </p:nvSpPr>
        <p:spPr>
          <a:xfrm>
            <a:off x="6995160" y="1351071"/>
            <a:ext cx="694944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GrpOps</a:t>
            </a:r>
            <a:endParaRPr lang="en-US" sz="700" dirty="0"/>
          </a:p>
        </p:txBody>
      </p:sp>
      <p:sp>
        <p:nvSpPr>
          <p:cNvPr id="19" name="Text 15"/>
          <p:cNvSpPr/>
          <p:nvPr/>
        </p:nvSpPr>
        <p:spPr>
          <a:xfrm>
            <a:off x="7690104" y="1351071"/>
            <a:ext cx="676656" cy="393192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HWscore</a:t>
            </a:r>
            <a:endParaRPr lang="en-US" sz="700" dirty="0"/>
          </a:p>
        </p:txBody>
      </p:sp>
      <p:sp>
        <p:nvSpPr>
          <p:cNvPr id="20" name="Text 16"/>
          <p:cNvSpPr/>
          <p:nvPr/>
        </p:nvSpPr>
        <p:spPr>
          <a:xfrm>
            <a:off x="283464" y="1744263"/>
            <a:ext cx="1417320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BitMoD-FP3 coarse</a:t>
            </a:r>
            <a:endParaRPr lang="en-US" sz="720" dirty="0"/>
          </a:p>
        </p:txBody>
      </p:sp>
      <p:sp>
        <p:nvSpPr>
          <p:cNvPr id="21" name="Text 17"/>
          <p:cNvSpPr/>
          <p:nvPr/>
        </p:nvSpPr>
        <p:spPr>
          <a:xfrm>
            <a:off x="1700784" y="1744263"/>
            <a:ext cx="411480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20" dirty="0"/>
          </a:p>
        </p:txBody>
      </p:sp>
      <p:sp>
        <p:nvSpPr>
          <p:cNvPr id="22" name="Text 18"/>
          <p:cNvSpPr/>
          <p:nvPr/>
        </p:nvSpPr>
        <p:spPr>
          <a:xfrm>
            <a:off x="2112264" y="1744263"/>
            <a:ext cx="1225296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coarse [25,50,48]</a:t>
            </a:r>
            <a:endParaRPr lang="en-US" sz="720" dirty="0"/>
          </a:p>
        </p:txBody>
      </p:sp>
      <p:sp>
        <p:nvSpPr>
          <p:cNvPr id="23" name="Text 19"/>
          <p:cNvSpPr/>
          <p:nvPr/>
        </p:nvSpPr>
        <p:spPr>
          <a:xfrm>
            <a:off x="3337560" y="1744263"/>
            <a:ext cx="47548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1-bit</a:t>
            </a:r>
            <a:endParaRPr lang="en-US" sz="720" dirty="0"/>
          </a:p>
        </p:txBody>
      </p:sp>
      <p:sp>
        <p:nvSpPr>
          <p:cNvPr id="24" name="Text 20"/>
          <p:cNvSpPr/>
          <p:nvPr/>
        </p:nvSpPr>
        <p:spPr>
          <a:xfrm>
            <a:off x="3813048" y="1744263"/>
            <a:ext cx="65836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96.40%</a:t>
            </a:r>
            <a:endParaRPr lang="en-US" sz="720" dirty="0"/>
          </a:p>
        </p:txBody>
      </p:sp>
      <p:sp>
        <p:nvSpPr>
          <p:cNvPr id="25" name="Text 21"/>
          <p:cNvSpPr/>
          <p:nvPr/>
        </p:nvSpPr>
        <p:spPr>
          <a:xfrm>
            <a:off x="4471416" y="1744263"/>
            <a:ext cx="65836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−2.20 pp</a:t>
            </a:r>
            <a:endParaRPr lang="en-US" sz="720" dirty="0"/>
          </a:p>
        </p:txBody>
      </p:sp>
      <p:sp>
        <p:nvSpPr>
          <p:cNvPr id="26" name="Text 22"/>
          <p:cNvSpPr/>
          <p:nvPr/>
        </p:nvSpPr>
        <p:spPr>
          <a:xfrm>
            <a:off x="5129784" y="1744263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2.49×</a:t>
            </a:r>
            <a:endParaRPr lang="en-US" sz="720" dirty="0"/>
          </a:p>
        </p:txBody>
      </p:sp>
      <p:sp>
        <p:nvSpPr>
          <p:cNvPr id="27" name="Text 23"/>
          <p:cNvSpPr/>
          <p:nvPr/>
        </p:nvSpPr>
        <p:spPr>
          <a:xfrm>
            <a:off x="5751576" y="1744263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720" dirty="0"/>
          </a:p>
        </p:txBody>
      </p:sp>
      <p:sp>
        <p:nvSpPr>
          <p:cNvPr id="28" name="Text 24"/>
          <p:cNvSpPr/>
          <p:nvPr/>
        </p:nvSpPr>
        <p:spPr>
          <a:xfrm>
            <a:off x="6373368" y="1744263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3.47×</a:t>
            </a:r>
            <a:endParaRPr lang="en-US" sz="720" dirty="0"/>
          </a:p>
        </p:txBody>
      </p:sp>
      <p:sp>
        <p:nvSpPr>
          <p:cNvPr id="29" name="Text 25"/>
          <p:cNvSpPr/>
          <p:nvPr/>
        </p:nvSpPr>
        <p:spPr>
          <a:xfrm>
            <a:off x="6995160" y="1744263"/>
            <a:ext cx="694944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3,880</a:t>
            </a:r>
            <a:endParaRPr lang="en-US" sz="720" dirty="0"/>
          </a:p>
        </p:txBody>
      </p:sp>
      <p:sp>
        <p:nvSpPr>
          <p:cNvPr id="30" name="Text 26"/>
          <p:cNvSpPr/>
          <p:nvPr/>
        </p:nvSpPr>
        <p:spPr>
          <a:xfrm>
            <a:off x="7690104" y="1744263"/>
            <a:ext cx="676656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3.322</a:t>
            </a:r>
            <a:endParaRPr lang="en-US" sz="720" dirty="0"/>
          </a:p>
        </p:txBody>
      </p:sp>
      <p:sp>
        <p:nvSpPr>
          <p:cNvPr id="31" name="Text 27"/>
          <p:cNvSpPr/>
          <p:nvPr/>
        </p:nvSpPr>
        <p:spPr>
          <a:xfrm>
            <a:off x="283464" y="2137455"/>
            <a:ext cx="1417320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BitMoD-FP3 kernel</a:t>
            </a:r>
            <a:endParaRPr lang="en-US" sz="720" dirty="0"/>
          </a:p>
        </p:txBody>
      </p:sp>
      <p:sp>
        <p:nvSpPr>
          <p:cNvPr id="32" name="Text 28"/>
          <p:cNvSpPr/>
          <p:nvPr/>
        </p:nvSpPr>
        <p:spPr>
          <a:xfrm>
            <a:off x="1700784" y="2137455"/>
            <a:ext cx="411480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20" dirty="0"/>
          </a:p>
        </p:txBody>
      </p:sp>
      <p:sp>
        <p:nvSpPr>
          <p:cNvPr id="33" name="Text 29"/>
          <p:cNvSpPr/>
          <p:nvPr/>
        </p:nvSpPr>
        <p:spPr>
          <a:xfrm>
            <a:off x="2112264" y="2137455"/>
            <a:ext cx="1225296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kernel [25,25,24]</a:t>
            </a:r>
            <a:endParaRPr lang="en-US" sz="720" dirty="0"/>
          </a:p>
        </p:txBody>
      </p:sp>
      <p:sp>
        <p:nvSpPr>
          <p:cNvPr id="34" name="Text 30"/>
          <p:cNvSpPr/>
          <p:nvPr/>
        </p:nvSpPr>
        <p:spPr>
          <a:xfrm>
            <a:off x="3337560" y="2137455"/>
            <a:ext cx="475488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1-bit</a:t>
            </a:r>
            <a:endParaRPr lang="en-US" sz="720" dirty="0"/>
          </a:p>
        </p:txBody>
      </p:sp>
      <p:sp>
        <p:nvSpPr>
          <p:cNvPr id="35" name="Text 31"/>
          <p:cNvSpPr/>
          <p:nvPr/>
        </p:nvSpPr>
        <p:spPr>
          <a:xfrm>
            <a:off x="3813048" y="2137455"/>
            <a:ext cx="658368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96.20%</a:t>
            </a:r>
            <a:endParaRPr lang="en-US" sz="720" dirty="0"/>
          </a:p>
        </p:txBody>
      </p:sp>
      <p:sp>
        <p:nvSpPr>
          <p:cNvPr id="36" name="Text 32"/>
          <p:cNvSpPr/>
          <p:nvPr/>
        </p:nvSpPr>
        <p:spPr>
          <a:xfrm>
            <a:off x="4471416" y="2137455"/>
            <a:ext cx="658368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−2.40 pp</a:t>
            </a:r>
            <a:endParaRPr lang="en-US" sz="720" dirty="0"/>
          </a:p>
        </p:txBody>
      </p:sp>
      <p:sp>
        <p:nvSpPr>
          <p:cNvPr id="37" name="Text 33"/>
          <p:cNvSpPr/>
          <p:nvPr/>
        </p:nvSpPr>
        <p:spPr>
          <a:xfrm>
            <a:off x="5129784" y="2137455"/>
            <a:ext cx="621792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2.35×</a:t>
            </a:r>
            <a:endParaRPr lang="en-US" sz="720" dirty="0"/>
          </a:p>
        </p:txBody>
      </p:sp>
      <p:sp>
        <p:nvSpPr>
          <p:cNvPr id="38" name="Text 34"/>
          <p:cNvSpPr/>
          <p:nvPr/>
        </p:nvSpPr>
        <p:spPr>
          <a:xfrm>
            <a:off x="5751576" y="2137455"/>
            <a:ext cx="621792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720" dirty="0"/>
          </a:p>
        </p:txBody>
      </p:sp>
      <p:sp>
        <p:nvSpPr>
          <p:cNvPr id="39" name="Text 35"/>
          <p:cNvSpPr/>
          <p:nvPr/>
        </p:nvSpPr>
        <p:spPr>
          <a:xfrm>
            <a:off x="6373368" y="2137455"/>
            <a:ext cx="621792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3.47×</a:t>
            </a:r>
            <a:endParaRPr lang="en-US" sz="720" dirty="0"/>
          </a:p>
        </p:txBody>
      </p:sp>
      <p:sp>
        <p:nvSpPr>
          <p:cNvPr id="40" name="Text 36"/>
          <p:cNvSpPr/>
          <p:nvPr/>
        </p:nvSpPr>
        <p:spPr>
          <a:xfrm>
            <a:off x="6995160" y="2137455"/>
            <a:ext cx="694944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5,456</a:t>
            </a:r>
            <a:endParaRPr lang="en-US" sz="720" dirty="0"/>
          </a:p>
        </p:txBody>
      </p:sp>
      <p:sp>
        <p:nvSpPr>
          <p:cNvPr id="41" name="Text 37"/>
          <p:cNvSpPr/>
          <p:nvPr/>
        </p:nvSpPr>
        <p:spPr>
          <a:xfrm>
            <a:off x="7690104" y="2137455"/>
            <a:ext cx="676656" cy="393192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3.028</a:t>
            </a:r>
            <a:endParaRPr lang="en-US" sz="720" dirty="0"/>
          </a:p>
        </p:txBody>
      </p:sp>
      <p:sp>
        <p:nvSpPr>
          <p:cNvPr id="42" name="Text 38"/>
          <p:cNvSpPr/>
          <p:nvPr/>
        </p:nvSpPr>
        <p:spPr>
          <a:xfrm>
            <a:off x="283464" y="2530647"/>
            <a:ext cx="1417320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BitMoD-FP4 coarse</a:t>
            </a:r>
            <a:endParaRPr lang="en-US" sz="720" dirty="0"/>
          </a:p>
        </p:txBody>
      </p:sp>
      <p:sp>
        <p:nvSpPr>
          <p:cNvPr id="43" name="Text 39"/>
          <p:cNvSpPr/>
          <p:nvPr/>
        </p:nvSpPr>
        <p:spPr>
          <a:xfrm>
            <a:off x="1700784" y="2530647"/>
            <a:ext cx="411480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20" dirty="0"/>
          </a:p>
        </p:txBody>
      </p:sp>
      <p:sp>
        <p:nvSpPr>
          <p:cNvPr id="44" name="Text 40"/>
          <p:cNvSpPr/>
          <p:nvPr/>
        </p:nvSpPr>
        <p:spPr>
          <a:xfrm>
            <a:off x="2112264" y="2530647"/>
            <a:ext cx="1225296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coarse [25,50,48]</a:t>
            </a:r>
            <a:endParaRPr lang="en-US" sz="720" dirty="0"/>
          </a:p>
        </p:txBody>
      </p:sp>
      <p:sp>
        <p:nvSpPr>
          <p:cNvPr id="45" name="Text 41"/>
          <p:cNvSpPr/>
          <p:nvPr/>
        </p:nvSpPr>
        <p:spPr>
          <a:xfrm>
            <a:off x="3337560" y="2530647"/>
            <a:ext cx="47548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1-bit</a:t>
            </a:r>
            <a:endParaRPr lang="en-US" sz="720" dirty="0"/>
          </a:p>
        </p:txBody>
      </p:sp>
      <p:sp>
        <p:nvSpPr>
          <p:cNvPr id="46" name="Text 42"/>
          <p:cNvSpPr/>
          <p:nvPr/>
        </p:nvSpPr>
        <p:spPr>
          <a:xfrm>
            <a:off x="3813048" y="2530647"/>
            <a:ext cx="65836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98.00%</a:t>
            </a:r>
            <a:endParaRPr lang="en-US" sz="720" dirty="0"/>
          </a:p>
        </p:txBody>
      </p:sp>
      <p:sp>
        <p:nvSpPr>
          <p:cNvPr id="47" name="Text 43"/>
          <p:cNvSpPr/>
          <p:nvPr/>
        </p:nvSpPr>
        <p:spPr>
          <a:xfrm>
            <a:off x="4471416" y="2530647"/>
            <a:ext cx="65836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−0.60 pp</a:t>
            </a:r>
            <a:endParaRPr lang="en-US" sz="720" dirty="0"/>
          </a:p>
        </p:txBody>
      </p:sp>
      <p:sp>
        <p:nvSpPr>
          <p:cNvPr id="48" name="Text 44"/>
          <p:cNvSpPr/>
          <p:nvPr/>
        </p:nvSpPr>
        <p:spPr>
          <a:xfrm>
            <a:off x="5129784" y="2530647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1.90×</a:t>
            </a:r>
            <a:endParaRPr lang="en-US" sz="720" dirty="0"/>
          </a:p>
        </p:txBody>
      </p:sp>
      <p:sp>
        <p:nvSpPr>
          <p:cNvPr id="49" name="Text 45"/>
          <p:cNvSpPr/>
          <p:nvPr/>
        </p:nvSpPr>
        <p:spPr>
          <a:xfrm>
            <a:off x="5751576" y="2530647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720" dirty="0"/>
          </a:p>
        </p:txBody>
      </p:sp>
      <p:sp>
        <p:nvSpPr>
          <p:cNvPr id="50" name="Text 46"/>
          <p:cNvSpPr/>
          <p:nvPr/>
        </p:nvSpPr>
        <p:spPr>
          <a:xfrm>
            <a:off x="6373368" y="2530647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2.61×</a:t>
            </a:r>
            <a:endParaRPr lang="en-US" sz="720" dirty="0"/>
          </a:p>
        </p:txBody>
      </p:sp>
      <p:sp>
        <p:nvSpPr>
          <p:cNvPr id="51" name="Text 47"/>
          <p:cNvSpPr/>
          <p:nvPr/>
        </p:nvSpPr>
        <p:spPr>
          <a:xfrm>
            <a:off x="6995160" y="2530647"/>
            <a:ext cx="694944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3,880</a:t>
            </a:r>
            <a:endParaRPr lang="en-US" sz="720" dirty="0"/>
          </a:p>
        </p:txBody>
      </p:sp>
      <p:sp>
        <p:nvSpPr>
          <p:cNvPr id="52" name="Text 48"/>
          <p:cNvSpPr/>
          <p:nvPr/>
        </p:nvSpPr>
        <p:spPr>
          <a:xfrm>
            <a:off x="7690104" y="2530647"/>
            <a:ext cx="676656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2.758</a:t>
            </a:r>
            <a:endParaRPr lang="en-US" sz="720" dirty="0"/>
          </a:p>
        </p:txBody>
      </p:sp>
      <p:sp>
        <p:nvSpPr>
          <p:cNvPr id="53" name="Text 49"/>
          <p:cNvSpPr/>
          <p:nvPr/>
        </p:nvSpPr>
        <p:spPr>
          <a:xfrm>
            <a:off x="283464" y="2923839"/>
            <a:ext cx="1417320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BitMoD-FP4 kernel</a:t>
            </a:r>
            <a:endParaRPr lang="en-US" sz="720" dirty="0"/>
          </a:p>
        </p:txBody>
      </p:sp>
      <p:sp>
        <p:nvSpPr>
          <p:cNvPr id="54" name="Text 50"/>
          <p:cNvSpPr/>
          <p:nvPr/>
        </p:nvSpPr>
        <p:spPr>
          <a:xfrm>
            <a:off x="1700784" y="2923839"/>
            <a:ext cx="411480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20" dirty="0"/>
          </a:p>
        </p:txBody>
      </p:sp>
      <p:sp>
        <p:nvSpPr>
          <p:cNvPr id="55" name="Text 51"/>
          <p:cNvSpPr/>
          <p:nvPr/>
        </p:nvSpPr>
        <p:spPr>
          <a:xfrm>
            <a:off x="2112264" y="2923839"/>
            <a:ext cx="1225296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kernel [25,25,24]</a:t>
            </a:r>
            <a:endParaRPr lang="en-US" sz="720" dirty="0"/>
          </a:p>
        </p:txBody>
      </p:sp>
      <p:sp>
        <p:nvSpPr>
          <p:cNvPr id="56" name="Text 52"/>
          <p:cNvSpPr/>
          <p:nvPr/>
        </p:nvSpPr>
        <p:spPr>
          <a:xfrm>
            <a:off x="3337560" y="2923839"/>
            <a:ext cx="475488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1-bit</a:t>
            </a:r>
            <a:endParaRPr lang="en-US" sz="720" dirty="0"/>
          </a:p>
        </p:txBody>
      </p:sp>
      <p:sp>
        <p:nvSpPr>
          <p:cNvPr id="57" name="Text 53"/>
          <p:cNvSpPr/>
          <p:nvPr/>
        </p:nvSpPr>
        <p:spPr>
          <a:xfrm>
            <a:off x="3813048" y="2923839"/>
            <a:ext cx="658368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98.10%</a:t>
            </a:r>
            <a:endParaRPr lang="en-US" sz="720" dirty="0"/>
          </a:p>
        </p:txBody>
      </p:sp>
      <p:sp>
        <p:nvSpPr>
          <p:cNvPr id="58" name="Text 54"/>
          <p:cNvSpPr/>
          <p:nvPr/>
        </p:nvSpPr>
        <p:spPr>
          <a:xfrm>
            <a:off x="4471416" y="2923839"/>
            <a:ext cx="658368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−0.50 pp</a:t>
            </a:r>
            <a:endParaRPr lang="en-US" sz="720" dirty="0"/>
          </a:p>
        </p:txBody>
      </p:sp>
      <p:sp>
        <p:nvSpPr>
          <p:cNvPr id="59" name="Text 55"/>
          <p:cNvSpPr/>
          <p:nvPr/>
        </p:nvSpPr>
        <p:spPr>
          <a:xfrm>
            <a:off x="5129784" y="2923839"/>
            <a:ext cx="621792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1.81×</a:t>
            </a:r>
            <a:endParaRPr lang="en-US" sz="720" dirty="0"/>
          </a:p>
        </p:txBody>
      </p:sp>
      <p:sp>
        <p:nvSpPr>
          <p:cNvPr id="60" name="Text 56"/>
          <p:cNvSpPr/>
          <p:nvPr/>
        </p:nvSpPr>
        <p:spPr>
          <a:xfrm>
            <a:off x="5751576" y="2923839"/>
            <a:ext cx="621792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720" dirty="0"/>
          </a:p>
        </p:txBody>
      </p:sp>
      <p:sp>
        <p:nvSpPr>
          <p:cNvPr id="61" name="Text 57"/>
          <p:cNvSpPr/>
          <p:nvPr/>
        </p:nvSpPr>
        <p:spPr>
          <a:xfrm>
            <a:off x="6373368" y="2923839"/>
            <a:ext cx="621792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2.61×</a:t>
            </a:r>
            <a:endParaRPr lang="en-US" sz="720" dirty="0"/>
          </a:p>
        </p:txBody>
      </p:sp>
      <p:sp>
        <p:nvSpPr>
          <p:cNvPr id="62" name="Text 58"/>
          <p:cNvSpPr/>
          <p:nvPr/>
        </p:nvSpPr>
        <p:spPr>
          <a:xfrm>
            <a:off x="6995160" y="2923839"/>
            <a:ext cx="694944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5,456</a:t>
            </a:r>
            <a:endParaRPr lang="en-US" sz="720" dirty="0"/>
          </a:p>
        </p:txBody>
      </p:sp>
      <p:sp>
        <p:nvSpPr>
          <p:cNvPr id="63" name="Text 59"/>
          <p:cNvSpPr/>
          <p:nvPr/>
        </p:nvSpPr>
        <p:spPr>
          <a:xfrm>
            <a:off x="7690104" y="2923839"/>
            <a:ext cx="676656" cy="393192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2.525</a:t>
            </a:r>
            <a:endParaRPr lang="en-US" sz="720" dirty="0"/>
          </a:p>
        </p:txBody>
      </p:sp>
      <p:sp>
        <p:nvSpPr>
          <p:cNvPr id="64" name="Text 60"/>
          <p:cNvSpPr/>
          <p:nvPr/>
        </p:nvSpPr>
        <p:spPr>
          <a:xfrm>
            <a:off x="283464" y="3317031"/>
            <a:ext cx="1417320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BitMoD-FP4 fine</a:t>
            </a:r>
            <a:endParaRPr lang="en-US" sz="720" dirty="0"/>
          </a:p>
        </p:txBody>
      </p:sp>
      <p:sp>
        <p:nvSpPr>
          <p:cNvPr id="65" name="Text 61"/>
          <p:cNvSpPr/>
          <p:nvPr/>
        </p:nvSpPr>
        <p:spPr>
          <a:xfrm>
            <a:off x="1700784" y="3317031"/>
            <a:ext cx="411480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20" dirty="0"/>
          </a:p>
        </p:txBody>
      </p:sp>
      <p:sp>
        <p:nvSpPr>
          <p:cNvPr id="66" name="Text 62"/>
          <p:cNvSpPr/>
          <p:nvPr/>
        </p:nvSpPr>
        <p:spPr>
          <a:xfrm>
            <a:off x="2112264" y="3317031"/>
            <a:ext cx="1225296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 [5,10,16]</a:t>
            </a:r>
            <a:endParaRPr lang="en-US" sz="720" dirty="0"/>
          </a:p>
        </p:txBody>
      </p:sp>
      <p:sp>
        <p:nvSpPr>
          <p:cNvPr id="67" name="Text 63"/>
          <p:cNvSpPr/>
          <p:nvPr/>
        </p:nvSpPr>
        <p:spPr>
          <a:xfrm>
            <a:off x="3337560" y="3317031"/>
            <a:ext cx="47548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1-bit</a:t>
            </a:r>
            <a:endParaRPr lang="en-US" sz="720" dirty="0"/>
          </a:p>
        </p:txBody>
      </p:sp>
      <p:sp>
        <p:nvSpPr>
          <p:cNvPr id="68" name="Text 64"/>
          <p:cNvSpPr/>
          <p:nvPr/>
        </p:nvSpPr>
        <p:spPr>
          <a:xfrm>
            <a:off x="3813048" y="3317031"/>
            <a:ext cx="65836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98.50%</a:t>
            </a:r>
            <a:endParaRPr lang="en-US" sz="720" dirty="0"/>
          </a:p>
        </p:txBody>
      </p:sp>
      <p:sp>
        <p:nvSpPr>
          <p:cNvPr id="69" name="Text 65"/>
          <p:cNvSpPr/>
          <p:nvPr/>
        </p:nvSpPr>
        <p:spPr>
          <a:xfrm>
            <a:off x="4471416" y="3317031"/>
            <a:ext cx="658368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−0.10 pp</a:t>
            </a:r>
            <a:endParaRPr lang="en-US" sz="720" dirty="0"/>
          </a:p>
        </p:txBody>
      </p:sp>
      <p:sp>
        <p:nvSpPr>
          <p:cNvPr id="70" name="Text 66"/>
          <p:cNvSpPr/>
          <p:nvPr/>
        </p:nvSpPr>
        <p:spPr>
          <a:xfrm>
            <a:off x="5129784" y="3317031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1.66×</a:t>
            </a:r>
            <a:endParaRPr lang="en-US" sz="720" dirty="0"/>
          </a:p>
        </p:txBody>
      </p:sp>
      <p:sp>
        <p:nvSpPr>
          <p:cNvPr id="71" name="Text 67"/>
          <p:cNvSpPr/>
          <p:nvPr/>
        </p:nvSpPr>
        <p:spPr>
          <a:xfrm>
            <a:off x="5751576" y="3317031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7.84×</a:t>
            </a:r>
            <a:endParaRPr lang="en-US" sz="720" dirty="0"/>
          </a:p>
        </p:txBody>
      </p:sp>
      <p:sp>
        <p:nvSpPr>
          <p:cNvPr id="72" name="Text 68"/>
          <p:cNvSpPr/>
          <p:nvPr/>
        </p:nvSpPr>
        <p:spPr>
          <a:xfrm>
            <a:off x="6373368" y="3317031"/>
            <a:ext cx="621792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2.61×</a:t>
            </a:r>
            <a:endParaRPr lang="en-US" sz="720" dirty="0"/>
          </a:p>
        </p:txBody>
      </p:sp>
      <p:sp>
        <p:nvSpPr>
          <p:cNvPr id="73" name="Text 69"/>
          <p:cNvSpPr/>
          <p:nvPr/>
        </p:nvSpPr>
        <p:spPr>
          <a:xfrm>
            <a:off x="6995160" y="3317031"/>
            <a:ext cx="694944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19,320</a:t>
            </a:r>
            <a:endParaRPr lang="en-US" sz="720" dirty="0"/>
          </a:p>
        </p:txBody>
      </p:sp>
      <p:sp>
        <p:nvSpPr>
          <p:cNvPr id="74" name="Text 70"/>
          <p:cNvSpPr/>
          <p:nvPr/>
        </p:nvSpPr>
        <p:spPr>
          <a:xfrm>
            <a:off x="7690104" y="3317031"/>
            <a:ext cx="676656" cy="393192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1.518</a:t>
            </a:r>
            <a:endParaRPr lang="en-US" sz="720" dirty="0"/>
          </a:p>
        </p:txBody>
      </p:sp>
      <p:sp>
        <p:nvSpPr>
          <p:cNvPr id="75" name="Text 71"/>
          <p:cNvSpPr/>
          <p:nvPr/>
        </p:nvSpPr>
        <p:spPr>
          <a:xfrm>
            <a:off x="220178" y="4089700"/>
            <a:ext cx="516636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at Image1</a:t>
            </a:r>
            <a:endParaRPr lang="en-US" sz="1200" dirty="0"/>
          </a:p>
        </p:txBody>
      </p:sp>
      <p:sp>
        <p:nvSpPr>
          <p:cNvPr id="76" name="Text 72"/>
          <p:cNvSpPr/>
          <p:nvPr/>
        </p:nvSpPr>
        <p:spPr>
          <a:xfrm>
            <a:off x="-968542" y="4390730"/>
            <a:ext cx="178308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FP3 coarse</a:t>
            </a:r>
            <a:endParaRPr lang="en-US" sz="830" dirty="0"/>
          </a:p>
        </p:txBody>
      </p:sp>
      <p:sp>
        <p:nvSpPr>
          <p:cNvPr id="77" name="Shape 73"/>
          <p:cNvSpPr/>
          <p:nvPr/>
        </p:nvSpPr>
        <p:spPr>
          <a:xfrm>
            <a:off x="951698" y="4493554"/>
            <a:ext cx="20574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8" name="Shape 74"/>
          <p:cNvSpPr/>
          <p:nvPr/>
        </p:nvSpPr>
        <p:spPr>
          <a:xfrm>
            <a:off x="951698" y="4493554"/>
            <a:ext cx="1983334" cy="0"/>
          </a:xfrm>
          <a:prstGeom prst="line">
            <a:avLst/>
          </a:prstGeom>
          <a:noFill/>
          <a:ln w="88900">
            <a:solidFill>
              <a:srgbClr val="C00000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9" name="Text 75"/>
          <p:cNvSpPr/>
          <p:nvPr/>
        </p:nvSpPr>
        <p:spPr>
          <a:xfrm>
            <a:off x="3146258" y="4390730"/>
            <a:ext cx="105156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96.4%</a:t>
            </a:r>
            <a:endParaRPr lang="en-US" sz="840" dirty="0"/>
          </a:p>
        </p:txBody>
      </p:sp>
      <p:sp>
        <p:nvSpPr>
          <p:cNvPr id="80" name="Text 76"/>
          <p:cNvSpPr/>
          <p:nvPr/>
        </p:nvSpPr>
        <p:spPr>
          <a:xfrm>
            <a:off x="-968542" y="4706198"/>
            <a:ext cx="178308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FP4 coarse</a:t>
            </a:r>
            <a:endParaRPr lang="en-US" sz="830" dirty="0"/>
          </a:p>
        </p:txBody>
      </p:sp>
      <p:sp>
        <p:nvSpPr>
          <p:cNvPr id="81" name="Shape 77"/>
          <p:cNvSpPr/>
          <p:nvPr/>
        </p:nvSpPr>
        <p:spPr>
          <a:xfrm>
            <a:off x="951698" y="4809022"/>
            <a:ext cx="20574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" name="Shape 78"/>
          <p:cNvSpPr/>
          <p:nvPr/>
        </p:nvSpPr>
        <p:spPr>
          <a:xfrm>
            <a:off x="951698" y="4809022"/>
            <a:ext cx="2016252" cy="0"/>
          </a:xfrm>
          <a:prstGeom prst="line">
            <a:avLst/>
          </a:prstGeom>
          <a:noFill/>
          <a:ln w="8890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" name="Text 79"/>
          <p:cNvSpPr/>
          <p:nvPr/>
        </p:nvSpPr>
        <p:spPr>
          <a:xfrm>
            <a:off x="3146258" y="4706198"/>
            <a:ext cx="105156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98.0%</a:t>
            </a:r>
            <a:endParaRPr lang="en-US" sz="840" dirty="0"/>
          </a:p>
        </p:txBody>
      </p:sp>
      <p:sp>
        <p:nvSpPr>
          <p:cNvPr id="84" name="Text 80"/>
          <p:cNvSpPr/>
          <p:nvPr/>
        </p:nvSpPr>
        <p:spPr>
          <a:xfrm>
            <a:off x="-968542" y="5021666"/>
            <a:ext cx="178308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FP4 kernel</a:t>
            </a:r>
            <a:endParaRPr lang="en-US" sz="830" dirty="0"/>
          </a:p>
        </p:txBody>
      </p:sp>
      <p:sp>
        <p:nvSpPr>
          <p:cNvPr id="85" name="Shape 81"/>
          <p:cNvSpPr/>
          <p:nvPr/>
        </p:nvSpPr>
        <p:spPr>
          <a:xfrm>
            <a:off x="951698" y="5124490"/>
            <a:ext cx="20574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6" name="Shape 82"/>
          <p:cNvSpPr/>
          <p:nvPr/>
        </p:nvSpPr>
        <p:spPr>
          <a:xfrm>
            <a:off x="951698" y="5124490"/>
            <a:ext cx="2018309" cy="0"/>
          </a:xfrm>
          <a:prstGeom prst="line">
            <a:avLst/>
          </a:prstGeom>
          <a:noFill/>
          <a:ln w="889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" name="Text 83"/>
          <p:cNvSpPr/>
          <p:nvPr/>
        </p:nvSpPr>
        <p:spPr>
          <a:xfrm>
            <a:off x="3146258" y="5021666"/>
            <a:ext cx="105156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98.1%</a:t>
            </a:r>
            <a:endParaRPr lang="en-US" sz="840" dirty="0"/>
          </a:p>
        </p:txBody>
      </p:sp>
      <p:sp>
        <p:nvSpPr>
          <p:cNvPr id="88" name="Text 84"/>
          <p:cNvSpPr/>
          <p:nvPr/>
        </p:nvSpPr>
        <p:spPr>
          <a:xfrm>
            <a:off x="-968542" y="5337134"/>
            <a:ext cx="178308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FP4 fine</a:t>
            </a:r>
            <a:endParaRPr lang="en-US" sz="830" dirty="0"/>
          </a:p>
        </p:txBody>
      </p:sp>
      <p:sp>
        <p:nvSpPr>
          <p:cNvPr id="89" name="Shape 85"/>
          <p:cNvSpPr/>
          <p:nvPr/>
        </p:nvSpPr>
        <p:spPr>
          <a:xfrm>
            <a:off x="951698" y="5439958"/>
            <a:ext cx="205740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0" name="Shape 86"/>
          <p:cNvSpPr/>
          <p:nvPr/>
        </p:nvSpPr>
        <p:spPr>
          <a:xfrm>
            <a:off x="951698" y="5439958"/>
            <a:ext cx="2026539" cy="0"/>
          </a:xfrm>
          <a:prstGeom prst="line">
            <a:avLst/>
          </a:prstGeom>
          <a:noFill/>
          <a:ln w="88900">
            <a:solidFill>
              <a:srgbClr val="2A9D8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1" name="Text 87"/>
          <p:cNvSpPr/>
          <p:nvPr/>
        </p:nvSpPr>
        <p:spPr>
          <a:xfrm>
            <a:off x="3146258" y="5337134"/>
            <a:ext cx="1051560" cy="18736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98.5%</a:t>
            </a:r>
            <a:endParaRPr lang="en-US" sz="840" dirty="0"/>
          </a:p>
        </p:txBody>
      </p:sp>
      <p:sp>
        <p:nvSpPr>
          <p:cNvPr id="92" name="Text 88"/>
          <p:cNvSpPr/>
          <p:nvPr/>
        </p:nvSpPr>
        <p:spPr>
          <a:xfrm>
            <a:off x="3740632" y="4089700"/>
            <a:ext cx="443484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rescale pressure</a:t>
            </a:r>
            <a:endParaRPr lang="en-US" sz="1200" dirty="0"/>
          </a:p>
        </p:txBody>
      </p:sp>
      <p:sp>
        <p:nvSpPr>
          <p:cNvPr id="93" name="Text 89"/>
          <p:cNvSpPr/>
          <p:nvPr/>
        </p:nvSpPr>
        <p:spPr>
          <a:xfrm>
            <a:off x="2487904" y="4404826"/>
            <a:ext cx="178308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FP4 fine</a:t>
            </a:r>
            <a:endParaRPr lang="en-US" sz="830" dirty="0"/>
          </a:p>
        </p:txBody>
      </p:sp>
      <p:sp>
        <p:nvSpPr>
          <p:cNvPr id="94" name="Shape 90"/>
          <p:cNvSpPr/>
          <p:nvPr/>
        </p:nvSpPr>
        <p:spPr>
          <a:xfrm>
            <a:off x="4408144" y="4529733"/>
            <a:ext cx="132588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5" name="Shape 91"/>
          <p:cNvSpPr/>
          <p:nvPr/>
        </p:nvSpPr>
        <p:spPr>
          <a:xfrm>
            <a:off x="4408144" y="4529733"/>
            <a:ext cx="1325880" cy="0"/>
          </a:xfrm>
          <a:prstGeom prst="line">
            <a:avLst/>
          </a:prstGeom>
          <a:noFill/>
          <a:ln w="88900">
            <a:solidFill>
              <a:srgbClr val="C00000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7" name="Text 93"/>
          <p:cNvSpPr/>
          <p:nvPr/>
        </p:nvSpPr>
        <p:spPr>
          <a:xfrm>
            <a:off x="2487904" y="4825450"/>
            <a:ext cx="178308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FP4 kernel</a:t>
            </a:r>
            <a:endParaRPr lang="en-US" sz="830" dirty="0"/>
          </a:p>
        </p:txBody>
      </p:sp>
      <p:sp>
        <p:nvSpPr>
          <p:cNvPr id="98" name="Shape 94"/>
          <p:cNvSpPr/>
          <p:nvPr/>
        </p:nvSpPr>
        <p:spPr>
          <a:xfrm>
            <a:off x="4408144" y="4950357"/>
            <a:ext cx="132588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" name="Shape 95"/>
          <p:cNvSpPr/>
          <p:nvPr/>
        </p:nvSpPr>
        <p:spPr>
          <a:xfrm>
            <a:off x="4408144" y="4950357"/>
            <a:ext cx="374431" cy="0"/>
          </a:xfrm>
          <a:prstGeom prst="line">
            <a:avLst/>
          </a:prstGeom>
          <a:noFill/>
          <a:ln w="889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1" name="Text 97"/>
          <p:cNvSpPr/>
          <p:nvPr/>
        </p:nvSpPr>
        <p:spPr>
          <a:xfrm>
            <a:off x="2487904" y="5246074"/>
            <a:ext cx="178308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3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FP4 coarse</a:t>
            </a:r>
            <a:endParaRPr lang="en-US" sz="830" dirty="0"/>
          </a:p>
        </p:txBody>
      </p:sp>
      <p:sp>
        <p:nvSpPr>
          <p:cNvPr id="102" name="Shape 98"/>
          <p:cNvSpPr/>
          <p:nvPr/>
        </p:nvSpPr>
        <p:spPr>
          <a:xfrm>
            <a:off x="4408144" y="5370981"/>
            <a:ext cx="1325880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" name="Shape 99"/>
          <p:cNvSpPr/>
          <p:nvPr/>
        </p:nvSpPr>
        <p:spPr>
          <a:xfrm>
            <a:off x="4408144" y="5370981"/>
            <a:ext cx="266274" cy="0"/>
          </a:xfrm>
          <a:prstGeom prst="line">
            <a:avLst/>
          </a:prstGeom>
          <a:noFill/>
          <a:ln w="88900">
            <a:solidFill>
              <a:srgbClr val="2A9D8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" name="Shape 101"/>
          <p:cNvSpPr/>
          <p:nvPr/>
        </p:nvSpPr>
        <p:spPr>
          <a:xfrm>
            <a:off x="1051560" y="5788152"/>
            <a:ext cx="10104120" cy="301752"/>
          </a:xfrm>
          <a:prstGeom prst="roundRect">
            <a:avLst>
              <a:gd name="adj" fmla="val 21212"/>
            </a:avLst>
          </a:prstGeom>
          <a:solidFill>
            <a:srgbClr val="EAF3FF"/>
          </a:solidFill>
          <a:ln w="825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6" name="Text 102"/>
          <p:cNvSpPr/>
          <p:nvPr/>
        </p:nvSpPr>
        <p:spPr>
          <a:xfrm>
            <a:off x="1161288" y="5879592"/>
            <a:ext cx="9884664" cy="118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rationale: FP4 gives acceptable accuracy at 1-bit input, while kernel/coarse grouping avoids the very high group-rescale pressure of fine-grained PG.</a:t>
            </a:r>
            <a:endParaRPr lang="en-US" sz="960" dirty="0"/>
          </a:p>
        </p:txBody>
      </p:sp>
      <p:sp>
        <p:nvSpPr>
          <p:cNvPr id="164" name="Text 92">
            <a:extLst>
              <a:ext uri="{FF2B5EF4-FFF2-40B4-BE49-F238E27FC236}">
                <a16:creationId xmlns:a16="http://schemas.microsoft.com/office/drawing/2014/main" id="{795E60F9-2379-2E0A-AEDE-C7CEF5925246}"/>
              </a:ext>
            </a:extLst>
          </p:cNvPr>
          <p:cNvSpPr/>
          <p:nvPr/>
        </p:nvSpPr>
        <p:spPr>
          <a:xfrm>
            <a:off x="5925180" y="4388398"/>
            <a:ext cx="105156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19,320</a:t>
            </a:r>
            <a:endParaRPr lang="en-US" sz="840" dirty="0"/>
          </a:p>
        </p:txBody>
      </p:sp>
      <p:sp>
        <p:nvSpPr>
          <p:cNvPr id="166" name="Text 96">
            <a:extLst>
              <a:ext uri="{FF2B5EF4-FFF2-40B4-BE49-F238E27FC236}">
                <a16:creationId xmlns:a16="http://schemas.microsoft.com/office/drawing/2014/main" id="{673430F3-50FF-74AC-A450-42F2AD065558}"/>
              </a:ext>
            </a:extLst>
          </p:cNvPr>
          <p:cNvSpPr/>
          <p:nvPr/>
        </p:nvSpPr>
        <p:spPr>
          <a:xfrm>
            <a:off x="5925180" y="4809022"/>
            <a:ext cx="105156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5,456</a:t>
            </a:r>
            <a:endParaRPr lang="en-US" sz="840" dirty="0"/>
          </a:p>
        </p:txBody>
      </p:sp>
      <p:sp>
        <p:nvSpPr>
          <p:cNvPr id="168" name="Text 100">
            <a:extLst>
              <a:ext uri="{FF2B5EF4-FFF2-40B4-BE49-F238E27FC236}">
                <a16:creationId xmlns:a16="http://schemas.microsoft.com/office/drawing/2014/main" id="{983EBD3F-66D6-0B0F-C862-990CA00405B9}"/>
              </a:ext>
            </a:extLst>
          </p:cNvPr>
          <p:cNvSpPr/>
          <p:nvPr/>
        </p:nvSpPr>
        <p:spPr>
          <a:xfrm>
            <a:off x="5925180" y="5229646"/>
            <a:ext cx="1051560" cy="23152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2A9D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3,880</a:t>
            </a:r>
            <a:endParaRPr lang="en-US" sz="840" dirty="0"/>
          </a:p>
        </p:txBody>
      </p:sp>
      <p:pic>
        <p:nvPicPr>
          <p:cNvPr id="170" name="그림 169">
            <a:extLst>
              <a:ext uri="{FF2B5EF4-FFF2-40B4-BE49-F238E27FC236}">
                <a16:creationId xmlns:a16="http://schemas.microsoft.com/office/drawing/2014/main" id="{92709016-8ACB-1161-E8D0-7571E5324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179" y="1227390"/>
            <a:ext cx="3143218" cy="254450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762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10652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v2 → v3: Method-Level Changes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changes the data representation and the system path around the accelerator, not only the layer schedule.</a:t>
            </a:r>
            <a:endParaRPr lang="en-US" sz="1120" dirty="0"/>
          </a:p>
        </p:txBody>
      </p:sp>
      <p:sp>
        <p:nvSpPr>
          <p:cNvPr id="9" name="Text 5"/>
          <p:cNvSpPr/>
          <p:nvPr/>
        </p:nvSpPr>
        <p:spPr>
          <a:xfrm>
            <a:off x="1636054" y="1179576"/>
            <a:ext cx="114300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Area</a:t>
            </a:r>
            <a:endParaRPr lang="en-US" sz="790" dirty="0"/>
          </a:p>
        </p:txBody>
      </p:sp>
      <p:sp>
        <p:nvSpPr>
          <p:cNvPr id="10" name="Text 6"/>
          <p:cNvSpPr/>
          <p:nvPr/>
        </p:nvSpPr>
        <p:spPr>
          <a:xfrm>
            <a:off x="2779054" y="1179576"/>
            <a:ext cx="214884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LeNet-v2</a:t>
            </a:r>
            <a:endParaRPr lang="en-US" sz="790" dirty="0"/>
          </a:p>
        </p:txBody>
      </p:sp>
      <p:sp>
        <p:nvSpPr>
          <p:cNvPr id="11" name="Text 7"/>
          <p:cNvSpPr/>
          <p:nvPr/>
        </p:nvSpPr>
        <p:spPr>
          <a:xfrm>
            <a:off x="4927894" y="1179576"/>
            <a:ext cx="233172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LeNet-v3</a:t>
            </a:r>
            <a:endParaRPr lang="en-US" sz="790" dirty="0"/>
          </a:p>
        </p:txBody>
      </p:sp>
      <p:sp>
        <p:nvSpPr>
          <p:cNvPr id="12" name="Text 8"/>
          <p:cNvSpPr/>
          <p:nvPr/>
        </p:nvSpPr>
        <p:spPr>
          <a:xfrm>
            <a:off x="7259614" y="1179576"/>
            <a:ext cx="292608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</a:t>
            </a:r>
            <a:endParaRPr lang="en-US" sz="790" dirty="0"/>
          </a:p>
        </p:txBody>
      </p:sp>
      <p:sp>
        <p:nvSpPr>
          <p:cNvPr id="13" name="Text 9"/>
          <p:cNvSpPr/>
          <p:nvPr/>
        </p:nvSpPr>
        <p:spPr>
          <a:xfrm>
            <a:off x="1636054" y="1636776"/>
            <a:ext cx="114300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image</a:t>
            </a:r>
            <a:endParaRPr lang="en-US" sz="820" dirty="0"/>
          </a:p>
        </p:txBody>
      </p:sp>
      <p:sp>
        <p:nvSpPr>
          <p:cNvPr id="14" name="Text 10"/>
          <p:cNvSpPr/>
          <p:nvPr/>
        </p:nvSpPr>
        <p:spPr>
          <a:xfrm>
            <a:off x="2779054" y="1636776"/>
            <a:ext cx="214884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8-bit image input</a:t>
            </a:r>
            <a:endParaRPr lang="en-US" sz="820" dirty="0"/>
          </a:p>
        </p:txBody>
      </p:sp>
      <p:sp>
        <p:nvSpPr>
          <p:cNvPr id="15" name="Text 11"/>
          <p:cNvSpPr/>
          <p:nvPr/>
        </p:nvSpPr>
        <p:spPr>
          <a:xfrm>
            <a:off x="4927894" y="1636776"/>
            <a:ext cx="233172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1-bit quantized + packed image</a:t>
            </a:r>
            <a:endParaRPr lang="en-US" sz="820" dirty="0"/>
          </a:p>
        </p:txBody>
      </p:sp>
      <p:sp>
        <p:nvSpPr>
          <p:cNvPr id="16" name="Text 12"/>
          <p:cNvSpPr/>
          <p:nvPr/>
        </p:nvSpPr>
        <p:spPr>
          <a:xfrm>
            <a:off x="7259614" y="1636776"/>
            <a:ext cx="29260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PS→PL transfer and image memory</a:t>
            </a:r>
            <a:endParaRPr lang="en-US" sz="820" dirty="0"/>
          </a:p>
        </p:txBody>
      </p:sp>
      <p:sp>
        <p:nvSpPr>
          <p:cNvPr id="17" name="Text 13"/>
          <p:cNvSpPr/>
          <p:nvPr/>
        </p:nvSpPr>
        <p:spPr>
          <a:xfrm>
            <a:off x="1636054" y="2093976"/>
            <a:ext cx="114300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820" dirty="0"/>
          </a:p>
        </p:txBody>
      </p:sp>
      <p:sp>
        <p:nvSpPr>
          <p:cNvPr id="18" name="Text 14"/>
          <p:cNvSpPr/>
          <p:nvPr/>
        </p:nvSpPr>
        <p:spPr>
          <a:xfrm>
            <a:off x="2779054" y="2093976"/>
            <a:ext cx="214884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INT8 weights</a:t>
            </a:r>
            <a:endParaRPr lang="en-US" sz="820" dirty="0"/>
          </a:p>
        </p:txBody>
      </p:sp>
      <p:sp>
        <p:nvSpPr>
          <p:cNvPr id="19" name="Text 15"/>
          <p:cNvSpPr/>
          <p:nvPr/>
        </p:nvSpPr>
        <p:spPr>
          <a:xfrm>
            <a:off x="4927894" y="2093976"/>
            <a:ext cx="233172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BitMoD FP4 adaptive per-group weights</a:t>
            </a:r>
            <a:endParaRPr lang="en-US" sz="820" dirty="0"/>
          </a:p>
        </p:txBody>
      </p:sp>
      <p:sp>
        <p:nvSpPr>
          <p:cNvPr id="20" name="Text 16"/>
          <p:cNvSpPr/>
          <p:nvPr/>
        </p:nvSpPr>
        <p:spPr>
          <a:xfrm>
            <a:off x="7259614" y="2093976"/>
            <a:ext cx="29260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weight storage and operand workload</a:t>
            </a:r>
            <a:endParaRPr lang="en-US" sz="820" dirty="0"/>
          </a:p>
        </p:txBody>
      </p:sp>
      <p:sp>
        <p:nvSpPr>
          <p:cNvPr id="21" name="Text 17"/>
          <p:cNvSpPr/>
          <p:nvPr/>
        </p:nvSpPr>
        <p:spPr>
          <a:xfrm>
            <a:off x="1636054" y="2551176"/>
            <a:ext cx="114300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Datapath</a:t>
            </a:r>
            <a:endParaRPr lang="en-US" sz="820" dirty="0"/>
          </a:p>
        </p:txBody>
      </p:sp>
      <p:sp>
        <p:nvSpPr>
          <p:cNvPr id="22" name="Text 18"/>
          <p:cNvSpPr/>
          <p:nvPr/>
        </p:nvSpPr>
        <p:spPr>
          <a:xfrm>
            <a:off x="2779054" y="2551176"/>
            <a:ext cx="21488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INT8-style engines</a:t>
            </a:r>
            <a:endParaRPr lang="en-US" sz="820" dirty="0"/>
          </a:p>
        </p:txBody>
      </p:sp>
      <p:sp>
        <p:nvSpPr>
          <p:cNvPr id="23" name="Text 19"/>
          <p:cNvSpPr/>
          <p:nvPr/>
        </p:nvSpPr>
        <p:spPr>
          <a:xfrm>
            <a:off x="4927894" y="2551176"/>
            <a:ext cx="233172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Low-bit packed / BitMoD-aware compute path</a:t>
            </a:r>
            <a:endParaRPr lang="en-US" sz="820" dirty="0"/>
          </a:p>
        </p:txBody>
      </p:sp>
      <p:sp>
        <p:nvSpPr>
          <p:cNvPr id="24" name="Text 20"/>
          <p:cNvSpPr/>
          <p:nvPr/>
        </p:nvSpPr>
        <p:spPr>
          <a:xfrm>
            <a:off x="7259614" y="2551176"/>
            <a:ext cx="292608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quantization visible to hardware</a:t>
            </a:r>
            <a:endParaRPr lang="en-US" sz="820" dirty="0"/>
          </a:p>
        </p:txBody>
      </p:sp>
      <p:sp>
        <p:nvSpPr>
          <p:cNvPr id="25" name="Text 21"/>
          <p:cNvSpPr/>
          <p:nvPr/>
        </p:nvSpPr>
        <p:spPr>
          <a:xfrm>
            <a:off x="1636054" y="3008376"/>
            <a:ext cx="114300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</a:t>
            </a:r>
            <a:endParaRPr lang="en-US" sz="820" dirty="0"/>
          </a:p>
        </p:txBody>
      </p:sp>
      <p:sp>
        <p:nvSpPr>
          <p:cNvPr id="26" name="Text 22"/>
          <p:cNvSpPr/>
          <p:nvPr/>
        </p:nvSpPr>
        <p:spPr>
          <a:xfrm>
            <a:off x="2779054" y="3008376"/>
            <a:ext cx="21488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 MHz</a:t>
            </a:r>
            <a:endParaRPr lang="en-US" sz="820" dirty="0"/>
          </a:p>
        </p:txBody>
      </p:sp>
      <p:sp>
        <p:nvSpPr>
          <p:cNvPr id="27" name="Text 23"/>
          <p:cNvSpPr/>
          <p:nvPr/>
        </p:nvSpPr>
        <p:spPr>
          <a:xfrm>
            <a:off x="4927894" y="3008376"/>
            <a:ext cx="233172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 MHz</a:t>
            </a:r>
            <a:endParaRPr lang="en-US" sz="820" dirty="0"/>
          </a:p>
        </p:txBody>
      </p:sp>
      <p:sp>
        <p:nvSpPr>
          <p:cNvPr id="28" name="Text 24"/>
          <p:cNvSpPr/>
          <p:nvPr/>
        </p:nvSpPr>
        <p:spPr>
          <a:xfrm>
            <a:off x="7259614" y="3008376"/>
            <a:ext cx="292608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Exploit shorter critical path after optimization</a:t>
            </a:r>
            <a:endParaRPr lang="en-US" sz="820" dirty="0"/>
          </a:p>
        </p:txBody>
      </p:sp>
      <p:sp>
        <p:nvSpPr>
          <p:cNvPr id="29" name="Text 25"/>
          <p:cNvSpPr/>
          <p:nvPr/>
        </p:nvSpPr>
        <p:spPr>
          <a:xfrm>
            <a:off x="1636054" y="3465576"/>
            <a:ext cx="114300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Transfer/control</a:t>
            </a:r>
            <a:endParaRPr lang="en-US" sz="820" dirty="0"/>
          </a:p>
        </p:txBody>
      </p:sp>
      <p:sp>
        <p:nvSpPr>
          <p:cNvPr id="30" name="Text 26"/>
          <p:cNvSpPr/>
          <p:nvPr/>
        </p:nvSpPr>
        <p:spPr>
          <a:xfrm>
            <a:off x="2779054" y="3465576"/>
            <a:ext cx="21488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DMA + cache maintenance</a:t>
            </a:r>
            <a:endParaRPr lang="en-US" sz="820" dirty="0"/>
          </a:p>
        </p:txBody>
      </p:sp>
      <p:sp>
        <p:nvSpPr>
          <p:cNvPr id="31" name="Text 27"/>
          <p:cNvSpPr/>
          <p:nvPr/>
        </p:nvSpPr>
        <p:spPr>
          <a:xfrm>
            <a:off x="4927894" y="3465576"/>
            <a:ext cx="233172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Prebuilt TX + bulk cache maintenance + direct MMIO</a:t>
            </a:r>
            <a:endParaRPr lang="en-US" sz="820" dirty="0"/>
          </a:p>
        </p:txBody>
      </p:sp>
      <p:sp>
        <p:nvSpPr>
          <p:cNvPr id="32" name="Text 28"/>
          <p:cNvSpPr/>
          <p:nvPr/>
        </p:nvSpPr>
        <p:spPr>
          <a:xfrm>
            <a:off x="7259614" y="3465576"/>
            <a:ext cx="292608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non-PL overhead</a:t>
            </a:r>
            <a:endParaRPr lang="en-US" sz="820" dirty="0"/>
          </a:p>
        </p:txBody>
      </p:sp>
      <p:sp>
        <p:nvSpPr>
          <p:cNvPr id="33" name="Text 29"/>
          <p:cNvSpPr/>
          <p:nvPr/>
        </p:nvSpPr>
        <p:spPr>
          <a:xfrm>
            <a:off x="1636054" y="3922776"/>
            <a:ext cx="114300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policy</a:t>
            </a:r>
            <a:endParaRPr lang="en-US" sz="820" dirty="0"/>
          </a:p>
        </p:txBody>
      </p:sp>
      <p:sp>
        <p:nvSpPr>
          <p:cNvPr id="34" name="Text 30"/>
          <p:cNvSpPr/>
          <p:nvPr/>
        </p:nvSpPr>
        <p:spPr>
          <a:xfrm>
            <a:off x="2779054" y="3922776"/>
            <a:ext cx="21488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D-cache ON timing analysis</a:t>
            </a:r>
            <a:endParaRPr lang="en-US" sz="820" dirty="0"/>
          </a:p>
        </p:txBody>
      </p:sp>
      <p:sp>
        <p:nvSpPr>
          <p:cNvPr id="35" name="Text 31"/>
          <p:cNvSpPr/>
          <p:nvPr/>
        </p:nvSpPr>
        <p:spPr>
          <a:xfrm>
            <a:off x="4927894" y="3922776"/>
            <a:ext cx="233172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included + steady-state split</a:t>
            </a:r>
            <a:endParaRPr lang="en-US" sz="820" dirty="0"/>
          </a:p>
        </p:txBody>
      </p:sp>
      <p:sp>
        <p:nvSpPr>
          <p:cNvPr id="36" name="Text 32"/>
          <p:cNvSpPr/>
          <p:nvPr/>
        </p:nvSpPr>
        <p:spPr>
          <a:xfrm>
            <a:off x="7259614" y="3922776"/>
            <a:ext cx="292608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cold start from steady throughput</a:t>
            </a:r>
            <a:endParaRPr lang="en-US" sz="820" dirty="0"/>
          </a:p>
        </p:txBody>
      </p:sp>
      <p:sp>
        <p:nvSpPr>
          <p:cNvPr id="37" name="Text 33"/>
          <p:cNvSpPr/>
          <p:nvPr/>
        </p:nvSpPr>
        <p:spPr>
          <a:xfrm>
            <a:off x="822960" y="4553712"/>
            <a:ext cx="228600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transition</a:t>
            </a:r>
            <a:endParaRPr lang="en-US" sz="1200" dirty="0"/>
          </a:p>
        </p:txBody>
      </p:sp>
      <p:sp>
        <p:nvSpPr>
          <p:cNvPr id="38" name="Shape 34"/>
          <p:cNvSpPr/>
          <p:nvPr/>
        </p:nvSpPr>
        <p:spPr>
          <a:xfrm>
            <a:off x="1645920" y="4983480"/>
            <a:ext cx="1920240" cy="621792"/>
          </a:xfrm>
          <a:prstGeom prst="roundRect">
            <a:avLst>
              <a:gd name="adj" fmla="val 10294"/>
            </a:avLst>
          </a:prstGeom>
          <a:solidFill>
            <a:srgbClr val="EAF3FF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5"/>
          <p:cNvSpPr/>
          <p:nvPr/>
        </p:nvSpPr>
        <p:spPr>
          <a:xfrm>
            <a:off x="1691640" y="5029200"/>
            <a:ext cx="182880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parallelism-first</a:t>
            </a:r>
            <a:endParaRPr lang="en-US" sz="1000" dirty="0"/>
          </a:p>
        </p:txBody>
      </p:sp>
      <p:sp>
        <p:nvSpPr>
          <p:cNvPr id="40" name="Shape 36"/>
          <p:cNvSpPr/>
          <p:nvPr/>
        </p:nvSpPr>
        <p:spPr>
          <a:xfrm>
            <a:off x="3703320" y="5294376"/>
            <a:ext cx="914400" cy="0"/>
          </a:xfrm>
          <a:prstGeom prst="line">
            <a:avLst/>
          </a:prstGeom>
          <a:noFill/>
          <a:ln w="1524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Shape 37"/>
          <p:cNvSpPr/>
          <p:nvPr/>
        </p:nvSpPr>
        <p:spPr>
          <a:xfrm>
            <a:off x="4773168" y="4983480"/>
            <a:ext cx="2423160" cy="621792"/>
          </a:xfrm>
          <a:prstGeom prst="roundRect">
            <a:avLst>
              <a:gd name="adj" fmla="val 10294"/>
            </a:avLst>
          </a:prstGeom>
          <a:solidFill>
            <a:srgbClr val="EA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38"/>
          <p:cNvSpPr/>
          <p:nvPr/>
        </p:nvSpPr>
        <p:spPr>
          <a:xfrm>
            <a:off x="4818888" y="5029200"/>
            <a:ext cx="233172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+ packing + clock</a:t>
            </a:r>
            <a:endParaRPr lang="en-US" sz="1000" dirty="0"/>
          </a:p>
        </p:txBody>
      </p:sp>
      <p:sp>
        <p:nvSpPr>
          <p:cNvPr id="43" name="Shape 39"/>
          <p:cNvSpPr/>
          <p:nvPr/>
        </p:nvSpPr>
        <p:spPr>
          <a:xfrm>
            <a:off x="7315200" y="5294376"/>
            <a:ext cx="914400" cy="0"/>
          </a:xfrm>
          <a:prstGeom prst="line">
            <a:avLst/>
          </a:prstGeom>
          <a:noFill/>
          <a:ln w="15240">
            <a:solidFill>
              <a:srgbClr val="00245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Shape 40"/>
          <p:cNvSpPr/>
          <p:nvPr/>
        </p:nvSpPr>
        <p:spPr>
          <a:xfrm>
            <a:off x="8366760" y="4983480"/>
            <a:ext cx="2011680" cy="621792"/>
          </a:xfrm>
          <a:prstGeom prst="roundRect">
            <a:avLst>
              <a:gd name="adj" fmla="val 10294"/>
            </a:avLst>
          </a:prstGeom>
          <a:solidFill>
            <a:srgbClr val="FFF7E6"/>
          </a:solidFill>
          <a:ln w="952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1"/>
          <p:cNvSpPr/>
          <p:nvPr/>
        </p:nvSpPr>
        <p:spPr>
          <a:xfrm>
            <a:off x="8412480" y="5029200"/>
            <a:ext cx="192024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cycles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shorter latency</a:t>
            </a:r>
            <a:endParaRPr lang="en-US" sz="1000" dirty="0"/>
          </a:p>
        </p:txBody>
      </p:sp>
      <p:sp>
        <p:nvSpPr>
          <p:cNvPr id="46" name="Shape 42"/>
          <p:cNvSpPr/>
          <p:nvPr/>
        </p:nvSpPr>
        <p:spPr>
          <a:xfrm>
            <a:off x="1051560" y="5733288"/>
            <a:ext cx="10104120" cy="329184"/>
          </a:xfrm>
          <a:prstGeom prst="roundRect">
            <a:avLst>
              <a:gd name="adj" fmla="val 19444"/>
            </a:avLst>
          </a:prstGeom>
          <a:solidFill>
            <a:srgbClr val="F5F8FC"/>
          </a:solidFill>
          <a:ln w="8255">
            <a:solidFill>
              <a:srgbClr val="C8D6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/>
          <p:nvPr/>
        </p:nvSpPr>
        <p:spPr>
          <a:xfrm>
            <a:off x="1161288" y="5824728"/>
            <a:ext cx="9884664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02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important presentation point is that v3 makes the low-bit representation an architectural feature, not just an offline model-compression result.</a:t>
            </a:r>
            <a:endParaRPr lang="en-US" sz="98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CE5CD-AE58-B2AF-6168-00CF2E9F0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097359B-0A2D-BC15-8E93-DA5CE0C3A6B3}"/>
              </a:ext>
            </a:extLst>
          </p:cNvPr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7E765F6-5C1D-7548-B2FB-E52FB9BB51EB}"/>
              </a:ext>
            </a:extLst>
          </p:cNvPr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889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>
            <a:extLst>
              <a:ext uri="{FF2B5EF4-FFF2-40B4-BE49-F238E27FC236}">
                <a16:creationId xmlns:a16="http://schemas.microsoft.com/office/drawing/2014/main" id="{12179DB1-866F-3CD6-C0A8-426017877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68E1B546-1CAB-DAB1-A0FD-74AC46287DE8}"/>
              </a:ext>
            </a:extLst>
          </p:cNvPr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9808C99-93F8-74A1-2307-5687A138FC01}"/>
              </a:ext>
            </a:extLst>
          </p:cNvPr>
          <p:cNvSpPr/>
          <p:nvPr/>
        </p:nvSpPr>
        <p:spPr>
          <a:xfrm>
            <a:off x="502920" y="173736"/>
            <a:ext cx="99669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150" b="1" dirty="0">
                <a:solidFill>
                  <a:srgbClr val="20202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 Architecture</a:t>
            </a:r>
            <a:endParaRPr lang="en-US" sz="215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B5C748C-3AD4-00EB-FC42-922D145DA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00" y="840669"/>
            <a:ext cx="9749446" cy="54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00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D6C3D-DB76-656D-1563-71E5D287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3025417-7A66-1A98-BFB5-F9D6177CC355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PL Result and Block Design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505F25A-5DE1-E38E-2B23-E62FB1B3415C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9B2EE31B-E294-D5CA-BEB8-544A0D61F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6853A12-2D2D-0B8B-A8A8-947E09524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13" y="809417"/>
            <a:ext cx="3676087" cy="558220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2538962-67E8-55B3-3CD6-BCBBF6B46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8380" y="4216712"/>
            <a:ext cx="8974394" cy="199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75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61C05-E63A-6FF1-C99D-85BECA73F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50BB618-9D70-DFA1-9FE2-4B234C0C15E1}"/>
              </a:ext>
            </a:extLst>
          </p:cNvPr>
          <p:cNvSpPr/>
          <p:nvPr/>
        </p:nvSpPr>
        <p:spPr>
          <a:xfrm>
            <a:off x="384048" y="1645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Block Design Analysis</a:t>
            </a:r>
            <a:endParaRPr lang="en-US" sz="2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217487A-7E75-293F-BF95-D3D70D7604A4}"/>
              </a:ext>
            </a:extLst>
          </p:cNvPr>
          <p:cNvSpPr/>
          <p:nvPr/>
        </p:nvSpPr>
        <p:spPr>
          <a:xfrm>
            <a:off x="320040" y="713232"/>
            <a:ext cx="11384280" cy="0"/>
          </a:xfrm>
          <a:prstGeom prst="line">
            <a:avLst/>
          </a:prstGeom>
          <a:noFill/>
          <a:ln w="3175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footer_4.png">
            <a:extLst>
              <a:ext uri="{FF2B5EF4-FFF2-40B4-BE49-F238E27FC236}">
                <a16:creationId xmlns:a16="http://schemas.microsoft.com/office/drawing/2014/main" id="{84A29B58-815B-FF9F-F8EC-55BAEDFA8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46520"/>
            <a:ext cx="12191695" cy="4114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FF802FC-B209-1DDE-66A8-BF11B377E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4" y="788440"/>
            <a:ext cx="3931714" cy="379145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E31C642-5747-1217-9891-3C1AC8A88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49" y="5085337"/>
            <a:ext cx="11807420" cy="49727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F14E7ED-A3F1-741F-5264-7FC1CCB123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738" y="850393"/>
            <a:ext cx="6425020" cy="387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60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2FCA2-CBB1-6895-8C88-B9A43D8F7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42677393-A400-C7AC-9F02-30BFC43B1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0175BB66-A0FE-B68B-23D2-C204B2C6ABEE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5F94FE7-6087-D212-100F-C55DB601A9D9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Evaluation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B280B7A-5652-F029-174E-A8C5ED948465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7A033DA-7BD3-D312-E628-8B2C6347A9C2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6A57AE96-A8ED-8815-9924-76674A885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C2A9CA03-69FD-C3BF-A216-D32372A641E6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14489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762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10652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2020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Overall Benchmark Summary</a:t>
            </a:r>
            <a:endParaRPr lang="en-US" sz="222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three accelerators were evaluated on 1,000 test images. The table separates model quality from PL computation and PS+PL system latency.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1490472" y="1298448"/>
            <a:ext cx="2194560" cy="47548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</a:t>
            </a:r>
            <a:endParaRPr lang="en-US" sz="800" dirty="0"/>
          </a:p>
        </p:txBody>
      </p:sp>
      <p:sp>
        <p:nvSpPr>
          <p:cNvPr id="10" name="Text 6"/>
          <p:cNvSpPr/>
          <p:nvPr/>
        </p:nvSpPr>
        <p:spPr>
          <a:xfrm>
            <a:off x="3685032" y="1298448"/>
            <a:ext cx="2148840" cy="47548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5833872" y="1298448"/>
            <a:ext cx="2148840" cy="47548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LeNet-v2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7982712" y="1298448"/>
            <a:ext cx="2788920" cy="47548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LeNet-v3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1490472" y="1773936"/>
            <a:ext cx="219456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Accuracy</a:t>
            </a:r>
            <a:endParaRPr lang="en-US" sz="850" dirty="0"/>
          </a:p>
        </p:txBody>
      </p:sp>
      <p:sp>
        <p:nvSpPr>
          <p:cNvPr id="14" name="Text 10"/>
          <p:cNvSpPr/>
          <p:nvPr/>
        </p:nvSpPr>
        <p:spPr>
          <a:xfrm>
            <a:off x="3685032" y="1773936"/>
            <a:ext cx="214884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98.40%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5833872" y="1773936"/>
            <a:ext cx="214884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98.60%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7982712" y="1773936"/>
            <a:ext cx="278892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98.30%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1490472" y="2249424"/>
            <a:ext cx="219456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/ Wrong</a:t>
            </a:r>
            <a:endParaRPr lang="en-US" sz="850" dirty="0"/>
          </a:p>
        </p:txBody>
      </p:sp>
      <p:sp>
        <p:nvSpPr>
          <p:cNvPr id="18" name="Text 14"/>
          <p:cNvSpPr/>
          <p:nvPr/>
        </p:nvSpPr>
        <p:spPr>
          <a:xfrm>
            <a:off x="3685032" y="2249424"/>
            <a:ext cx="214884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984 / 16</a:t>
            </a:r>
            <a:endParaRPr lang="en-US" sz="850" dirty="0"/>
          </a:p>
        </p:txBody>
      </p:sp>
      <p:sp>
        <p:nvSpPr>
          <p:cNvPr id="19" name="Text 15"/>
          <p:cNvSpPr/>
          <p:nvPr/>
        </p:nvSpPr>
        <p:spPr>
          <a:xfrm>
            <a:off x="5833872" y="2249424"/>
            <a:ext cx="214884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986 / 14</a:t>
            </a:r>
            <a:endParaRPr lang="en-US" sz="850" dirty="0"/>
          </a:p>
        </p:txBody>
      </p:sp>
      <p:sp>
        <p:nvSpPr>
          <p:cNvPr id="20" name="Text 16"/>
          <p:cNvSpPr/>
          <p:nvPr/>
        </p:nvSpPr>
        <p:spPr>
          <a:xfrm>
            <a:off x="7982712" y="2249424"/>
            <a:ext cx="278892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983 / 17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1490472" y="2724912"/>
            <a:ext cx="219456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 steady cycles / image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3685032" y="2724912"/>
            <a:ext cx="214884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434,330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5833872" y="2724912"/>
            <a:ext cx="214884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1,504</a:t>
            </a:r>
            <a:endParaRPr lang="en-US" sz="850" dirty="0"/>
          </a:p>
        </p:txBody>
      </p:sp>
      <p:sp>
        <p:nvSpPr>
          <p:cNvPr id="24" name="Text 20"/>
          <p:cNvSpPr/>
          <p:nvPr/>
        </p:nvSpPr>
        <p:spPr>
          <a:xfrm>
            <a:off x="7982712" y="2724912"/>
            <a:ext cx="278892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962</a:t>
            </a:r>
            <a:endParaRPr lang="en-US" sz="850" dirty="0">
              <a:solidFill>
                <a:srgbClr val="FF0000"/>
              </a:solidFill>
            </a:endParaRPr>
          </a:p>
        </p:txBody>
      </p:sp>
      <p:sp>
        <p:nvSpPr>
          <p:cNvPr id="25" name="Text 21"/>
          <p:cNvSpPr/>
          <p:nvPr/>
        </p:nvSpPr>
        <p:spPr>
          <a:xfrm>
            <a:off x="1490472" y="3200400"/>
            <a:ext cx="219456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 latency / image</a:t>
            </a:r>
            <a:endParaRPr lang="en-US" sz="850" dirty="0"/>
          </a:p>
        </p:txBody>
      </p:sp>
      <p:sp>
        <p:nvSpPr>
          <p:cNvPr id="26" name="Text 22"/>
          <p:cNvSpPr/>
          <p:nvPr/>
        </p:nvSpPr>
        <p:spPr>
          <a:xfrm>
            <a:off x="3685032" y="3200400"/>
            <a:ext cx="214884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8,686.60 µs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5833872" y="3200400"/>
            <a:ext cx="214884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12.032 µs</a:t>
            </a:r>
            <a:endParaRPr lang="en-US" sz="850" dirty="0"/>
          </a:p>
        </p:txBody>
      </p:sp>
      <p:sp>
        <p:nvSpPr>
          <p:cNvPr id="28" name="Text 24"/>
          <p:cNvSpPr/>
          <p:nvPr/>
        </p:nvSpPr>
        <p:spPr>
          <a:xfrm>
            <a:off x="7982712" y="3200400"/>
            <a:ext cx="278892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6.0125 µs</a:t>
            </a:r>
            <a:endParaRPr lang="en-US" sz="850" dirty="0"/>
          </a:p>
        </p:txBody>
      </p:sp>
      <p:sp>
        <p:nvSpPr>
          <p:cNvPr id="29" name="Text 25"/>
          <p:cNvSpPr/>
          <p:nvPr/>
        </p:nvSpPr>
        <p:spPr>
          <a:xfrm>
            <a:off x="1490472" y="3675888"/>
            <a:ext cx="219456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E2E latency / image</a:t>
            </a:r>
            <a:endParaRPr lang="en-US" sz="850" dirty="0"/>
          </a:p>
        </p:txBody>
      </p:sp>
      <p:sp>
        <p:nvSpPr>
          <p:cNvPr id="30" name="Text 26"/>
          <p:cNvSpPr/>
          <p:nvPr/>
        </p:nvSpPr>
        <p:spPr>
          <a:xfrm>
            <a:off x="3685032" y="3675888"/>
            <a:ext cx="214884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8,760.47 µs</a:t>
            </a:r>
            <a:endParaRPr lang="en-US" sz="850" dirty="0"/>
          </a:p>
        </p:txBody>
      </p:sp>
      <p:sp>
        <p:nvSpPr>
          <p:cNvPr id="31" name="Text 27"/>
          <p:cNvSpPr/>
          <p:nvPr/>
        </p:nvSpPr>
        <p:spPr>
          <a:xfrm>
            <a:off x="5833872" y="3675888"/>
            <a:ext cx="214884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22.589 µs</a:t>
            </a:r>
            <a:endParaRPr lang="en-US" sz="850" dirty="0"/>
          </a:p>
        </p:txBody>
      </p:sp>
      <p:sp>
        <p:nvSpPr>
          <p:cNvPr id="32" name="Text 28"/>
          <p:cNvSpPr/>
          <p:nvPr/>
        </p:nvSpPr>
        <p:spPr>
          <a:xfrm>
            <a:off x="7982712" y="3675888"/>
            <a:ext cx="2788920" cy="47548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9.386 µs steady</a:t>
            </a:r>
            <a:endParaRPr lang="en-US" sz="850" dirty="0"/>
          </a:p>
        </p:txBody>
      </p:sp>
      <p:sp>
        <p:nvSpPr>
          <p:cNvPr id="33" name="Text 29"/>
          <p:cNvSpPr/>
          <p:nvPr/>
        </p:nvSpPr>
        <p:spPr>
          <a:xfrm>
            <a:off x="1490472" y="4151376"/>
            <a:ext cx="219456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Pure PL throughput</a:t>
            </a:r>
            <a:endParaRPr lang="en-US" sz="850" dirty="0"/>
          </a:p>
        </p:txBody>
      </p:sp>
      <p:sp>
        <p:nvSpPr>
          <p:cNvPr id="34" name="Text 30"/>
          <p:cNvSpPr/>
          <p:nvPr/>
        </p:nvSpPr>
        <p:spPr>
          <a:xfrm>
            <a:off x="3685032" y="4151376"/>
            <a:ext cx="214884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≈115 img/s</a:t>
            </a:r>
            <a:endParaRPr lang="en-US" sz="850" dirty="0"/>
          </a:p>
        </p:txBody>
      </p:sp>
      <p:sp>
        <p:nvSpPr>
          <p:cNvPr id="35" name="Text 31"/>
          <p:cNvSpPr/>
          <p:nvPr/>
        </p:nvSpPr>
        <p:spPr>
          <a:xfrm>
            <a:off x="5833872" y="4151376"/>
            <a:ext cx="214884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83,112 img/s</a:t>
            </a:r>
            <a:endParaRPr lang="en-US" sz="850" dirty="0"/>
          </a:p>
        </p:txBody>
      </p:sp>
      <p:sp>
        <p:nvSpPr>
          <p:cNvPr id="36" name="Text 32"/>
          <p:cNvSpPr/>
          <p:nvPr/>
        </p:nvSpPr>
        <p:spPr>
          <a:xfrm>
            <a:off x="7982712" y="4151376"/>
            <a:ext cx="2788920" cy="47548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166,320 img/s</a:t>
            </a:r>
            <a:endParaRPr lang="en-US" sz="850" dirty="0"/>
          </a:p>
        </p:txBody>
      </p:sp>
      <p:sp>
        <p:nvSpPr>
          <p:cNvPr id="37" name="Text 33"/>
          <p:cNvSpPr/>
          <p:nvPr/>
        </p:nvSpPr>
        <p:spPr>
          <a:xfrm>
            <a:off x="1490472" y="4626864"/>
            <a:ext cx="219456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method</a:t>
            </a:r>
            <a:endParaRPr lang="en-US" sz="850" dirty="0"/>
          </a:p>
        </p:txBody>
      </p:sp>
      <p:sp>
        <p:nvSpPr>
          <p:cNvPr id="38" name="Text 34"/>
          <p:cNvSpPr/>
          <p:nvPr/>
        </p:nvSpPr>
        <p:spPr>
          <a:xfrm>
            <a:off x="3685032" y="4626864"/>
            <a:ext cx="214884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single sequential path</a:t>
            </a:r>
            <a:endParaRPr lang="en-US" sz="850" dirty="0"/>
          </a:p>
        </p:txBody>
      </p:sp>
      <p:sp>
        <p:nvSpPr>
          <p:cNvPr id="39" name="Text 35"/>
          <p:cNvSpPr/>
          <p:nvPr/>
        </p:nvSpPr>
        <p:spPr>
          <a:xfrm>
            <a:off x="5833872" y="4626864"/>
            <a:ext cx="214884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parallel engines + buffering</a:t>
            </a:r>
            <a:endParaRPr lang="en-US" sz="850" dirty="0"/>
          </a:p>
        </p:txBody>
      </p:sp>
      <p:sp>
        <p:nvSpPr>
          <p:cNvPr id="40" name="Text 36"/>
          <p:cNvSpPr/>
          <p:nvPr/>
        </p:nvSpPr>
        <p:spPr>
          <a:xfrm>
            <a:off x="7982712" y="4626864"/>
            <a:ext cx="2788920" cy="47548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1-bit input + BitMoD FP4 + 160 MHz</a:t>
            </a:r>
            <a:endParaRPr lang="en-US" sz="850" dirty="0"/>
          </a:p>
        </p:txBody>
      </p:sp>
      <p:sp>
        <p:nvSpPr>
          <p:cNvPr id="41" name="Shape 37"/>
          <p:cNvSpPr/>
          <p:nvPr/>
        </p:nvSpPr>
        <p:spPr>
          <a:xfrm>
            <a:off x="1709928" y="5230368"/>
            <a:ext cx="1965960" cy="822960"/>
          </a:xfrm>
          <a:prstGeom prst="roundRect">
            <a:avLst>
              <a:gd name="adj" fmla="val 7778"/>
            </a:avLst>
          </a:prstGeom>
          <a:solidFill>
            <a:srgbClr val="EAF7E6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38"/>
          <p:cNvSpPr/>
          <p:nvPr/>
        </p:nvSpPr>
        <p:spPr>
          <a:xfrm>
            <a:off x="1792224" y="5303520"/>
            <a:ext cx="180136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 cycle reduction</a:t>
            </a:r>
            <a:endParaRPr lang="en-US" sz="810" dirty="0"/>
          </a:p>
        </p:txBody>
      </p:sp>
      <p:sp>
        <p:nvSpPr>
          <p:cNvPr id="43" name="Text 39"/>
          <p:cNvSpPr/>
          <p:nvPr/>
        </p:nvSpPr>
        <p:spPr>
          <a:xfrm>
            <a:off x="1792224" y="5550408"/>
            <a:ext cx="1801368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99.78%</a:t>
            </a:r>
            <a:endParaRPr lang="en-US" sz="1650" dirty="0"/>
          </a:p>
        </p:txBody>
      </p:sp>
      <p:sp>
        <p:nvSpPr>
          <p:cNvPr id="44" name="Text 40"/>
          <p:cNvSpPr/>
          <p:nvPr/>
        </p:nvSpPr>
        <p:spPr>
          <a:xfrm>
            <a:off x="1792224" y="5925312"/>
            <a:ext cx="1801368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 → v3</a:t>
            </a:r>
            <a:endParaRPr lang="en-US" sz="780" dirty="0"/>
          </a:p>
        </p:txBody>
      </p:sp>
      <p:sp>
        <p:nvSpPr>
          <p:cNvPr id="45" name="Shape 41"/>
          <p:cNvSpPr/>
          <p:nvPr/>
        </p:nvSpPr>
        <p:spPr>
          <a:xfrm>
            <a:off x="4078224" y="5230368"/>
            <a:ext cx="1965960" cy="822960"/>
          </a:xfrm>
          <a:prstGeom prst="roundRect">
            <a:avLst>
              <a:gd name="adj" fmla="val 7778"/>
            </a:avLst>
          </a:prstGeom>
          <a:solidFill>
            <a:srgbClr val="EAF3FF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Text 42"/>
          <p:cNvSpPr/>
          <p:nvPr/>
        </p:nvSpPr>
        <p:spPr>
          <a:xfrm>
            <a:off x="4160520" y="5303520"/>
            <a:ext cx="180136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v2 → v3 PL</a:t>
            </a:r>
            <a:endParaRPr lang="en-US" sz="810" dirty="0"/>
          </a:p>
        </p:txBody>
      </p:sp>
      <p:sp>
        <p:nvSpPr>
          <p:cNvPr id="47" name="Text 43"/>
          <p:cNvSpPr/>
          <p:nvPr/>
        </p:nvSpPr>
        <p:spPr>
          <a:xfrm>
            <a:off x="4160520" y="5550408"/>
            <a:ext cx="1801368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2.001×</a:t>
            </a:r>
            <a:endParaRPr lang="en-US" sz="1650" dirty="0"/>
          </a:p>
        </p:txBody>
      </p:sp>
      <p:sp>
        <p:nvSpPr>
          <p:cNvPr id="48" name="Text 44"/>
          <p:cNvSpPr/>
          <p:nvPr/>
        </p:nvSpPr>
        <p:spPr>
          <a:xfrm>
            <a:off x="4160520" y="5925312"/>
            <a:ext cx="1801368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steady latency speedup</a:t>
            </a:r>
            <a:endParaRPr lang="en-US" sz="780" dirty="0"/>
          </a:p>
        </p:txBody>
      </p:sp>
      <p:sp>
        <p:nvSpPr>
          <p:cNvPr id="49" name="Shape 45"/>
          <p:cNvSpPr/>
          <p:nvPr/>
        </p:nvSpPr>
        <p:spPr>
          <a:xfrm>
            <a:off x="6446520" y="5230368"/>
            <a:ext cx="1965960" cy="822960"/>
          </a:xfrm>
          <a:prstGeom prst="roundRect">
            <a:avLst>
              <a:gd name="adj" fmla="val 7778"/>
            </a:avLst>
          </a:prstGeom>
          <a:solidFill>
            <a:srgbClr val="FFF7E6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46"/>
          <p:cNvSpPr/>
          <p:nvPr/>
        </p:nvSpPr>
        <p:spPr>
          <a:xfrm>
            <a:off x="6528816" y="5303520"/>
            <a:ext cx="180136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Accuracy cost</a:t>
            </a:r>
            <a:endParaRPr lang="en-US" sz="810" dirty="0"/>
          </a:p>
        </p:txBody>
      </p:sp>
      <p:sp>
        <p:nvSpPr>
          <p:cNvPr id="51" name="Text 47"/>
          <p:cNvSpPr/>
          <p:nvPr/>
        </p:nvSpPr>
        <p:spPr>
          <a:xfrm>
            <a:off x="6528816" y="5550408"/>
            <a:ext cx="1801368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−0.30 pp</a:t>
            </a:r>
            <a:endParaRPr lang="en-US" sz="1650" dirty="0"/>
          </a:p>
        </p:txBody>
      </p:sp>
      <p:sp>
        <p:nvSpPr>
          <p:cNvPr id="52" name="Text 48"/>
          <p:cNvSpPr/>
          <p:nvPr/>
        </p:nvSpPr>
        <p:spPr>
          <a:xfrm>
            <a:off x="6528816" y="5925312"/>
            <a:ext cx="1801368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vs v2</a:t>
            </a:r>
            <a:endParaRPr lang="en-US" sz="780" dirty="0"/>
          </a:p>
        </p:txBody>
      </p:sp>
      <p:sp>
        <p:nvSpPr>
          <p:cNvPr id="53" name="Shape 49"/>
          <p:cNvSpPr/>
          <p:nvPr/>
        </p:nvSpPr>
        <p:spPr>
          <a:xfrm>
            <a:off x="8814816" y="5230368"/>
            <a:ext cx="1965960" cy="822960"/>
          </a:xfrm>
          <a:prstGeom prst="roundRect">
            <a:avLst>
              <a:gd name="adj" fmla="val 7778"/>
            </a:avLst>
          </a:prstGeom>
          <a:solidFill>
            <a:srgbClr val="FDEBEC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 50"/>
          <p:cNvSpPr/>
          <p:nvPr/>
        </p:nvSpPr>
        <p:spPr>
          <a:xfrm>
            <a:off x="8897112" y="5303520"/>
            <a:ext cx="1801368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E2E throughput</a:t>
            </a:r>
            <a:endParaRPr lang="en-US" sz="810" dirty="0"/>
          </a:p>
        </p:txBody>
      </p:sp>
      <p:sp>
        <p:nvSpPr>
          <p:cNvPr id="55" name="Text 51"/>
          <p:cNvSpPr/>
          <p:nvPr/>
        </p:nvSpPr>
        <p:spPr>
          <a:xfrm>
            <a:off x="8897112" y="5550408"/>
            <a:ext cx="1801368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106k img/s</a:t>
            </a:r>
            <a:endParaRPr lang="en-US" sz="1650" dirty="0"/>
          </a:p>
        </p:txBody>
      </p:sp>
      <p:sp>
        <p:nvSpPr>
          <p:cNvPr id="56" name="Text 52"/>
          <p:cNvSpPr/>
          <p:nvPr/>
        </p:nvSpPr>
        <p:spPr>
          <a:xfrm>
            <a:off x="8897112" y="5925312"/>
            <a:ext cx="1801368" cy="109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steady state</a:t>
            </a:r>
            <a:endParaRPr lang="en-US" sz="78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762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10652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2020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Accuracy–Performance Trade-off</a:t>
            </a:r>
            <a:endParaRPr lang="en-US" sz="222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intentionally trades only a small accuracy difference for a large reduction in PL latency and cycle count.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13232" y="1631673"/>
            <a:ext cx="1901952" cy="868680"/>
          </a:xfrm>
          <a:prstGeom prst="roundRect">
            <a:avLst>
              <a:gd name="adj" fmla="val 7368"/>
            </a:avLst>
          </a:prstGeom>
          <a:solidFill>
            <a:srgbClr val="EAF3FF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/>
          <p:cNvSpPr/>
          <p:nvPr/>
        </p:nvSpPr>
        <p:spPr>
          <a:xfrm>
            <a:off x="795528" y="1704825"/>
            <a:ext cx="17373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810" dirty="0"/>
          </a:p>
        </p:txBody>
      </p:sp>
      <p:sp>
        <p:nvSpPr>
          <p:cNvPr id="11" name="Text 7"/>
          <p:cNvSpPr/>
          <p:nvPr/>
        </p:nvSpPr>
        <p:spPr>
          <a:xfrm>
            <a:off x="795528" y="1951713"/>
            <a:ext cx="173736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98.40%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795528" y="2326617"/>
            <a:ext cx="1737360" cy="1554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reference board run</a:t>
            </a:r>
            <a:endParaRPr lang="en-US" sz="780" dirty="0"/>
          </a:p>
        </p:txBody>
      </p:sp>
      <p:sp>
        <p:nvSpPr>
          <p:cNvPr id="13" name="Shape 9"/>
          <p:cNvSpPr/>
          <p:nvPr/>
        </p:nvSpPr>
        <p:spPr>
          <a:xfrm>
            <a:off x="2907792" y="1631673"/>
            <a:ext cx="1901952" cy="868680"/>
          </a:xfrm>
          <a:prstGeom prst="roundRect">
            <a:avLst>
              <a:gd name="adj" fmla="val 7368"/>
            </a:avLst>
          </a:prstGeom>
          <a:solidFill>
            <a:srgbClr val="EAF7E6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0"/>
          <p:cNvSpPr/>
          <p:nvPr/>
        </p:nvSpPr>
        <p:spPr>
          <a:xfrm>
            <a:off x="2990088" y="1704825"/>
            <a:ext cx="17373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LeNet-v2</a:t>
            </a:r>
            <a:endParaRPr lang="en-US" sz="810" dirty="0"/>
          </a:p>
        </p:txBody>
      </p:sp>
      <p:sp>
        <p:nvSpPr>
          <p:cNvPr id="15" name="Text 11"/>
          <p:cNvSpPr/>
          <p:nvPr/>
        </p:nvSpPr>
        <p:spPr>
          <a:xfrm>
            <a:off x="2990088" y="1951713"/>
            <a:ext cx="173736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98.60%</a:t>
            </a:r>
            <a:endParaRPr lang="en-US" sz="1650" dirty="0"/>
          </a:p>
        </p:txBody>
      </p:sp>
      <p:sp>
        <p:nvSpPr>
          <p:cNvPr id="16" name="Text 12"/>
          <p:cNvSpPr/>
          <p:nvPr/>
        </p:nvSpPr>
        <p:spPr>
          <a:xfrm>
            <a:off x="2990088" y="2326617"/>
            <a:ext cx="1737360" cy="1554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accuracy</a:t>
            </a:r>
            <a:endParaRPr lang="en-US" sz="780" dirty="0"/>
          </a:p>
        </p:txBody>
      </p:sp>
      <p:sp>
        <p:nvSpPr>
          <p:cNvPr id="17" name="Shape 13"/>
          <p:cNvSpPr/>
          <p:nvPr/>
        </p:nvSpPr>
        <p:spPr>
          <a:xfrm>
            <a:off x="5102352" y="1631673"/>
            <a:ext cx="1901952" cy="868680"/>
          </a:xfrm>
          <a:prstGeom prst="roundRect">
            <a:avLst>
              <a:gd name="adj" fmla="val 7368"/>
            </a:avLst>
          </a:prstGeom>
          <a:solidFill>
            <a:srgbClr val="FFF7E6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4"/>
          <p:cNvSpPr/>
          <p:nvPr/>
        </p:nvSpPr>
        <p:spPr>
          <a:xfrm>
            <a:off x="5184648" y="1704825"/>
            <a:ext cx="17373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LeNet-v3</a:t>
            </a:r>
            <a:endParaRPr lang="en-US" sz="810" dirty="0"/>
          </a:p>
        </p:txBody>
      </p:sp>
      <p:sp>
        <p:nvSpPr>
          <p:cNvPr id="19" name="Text 15"/>
          <p:cNvSpPr/>
          <p:nvPr/>
        </p:nvSpPr>
        <p:spPr>
          <a:xfrm>
            <a:off x="5184648" y="1951713"/>
            <a:ext cx="173736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98.30%</a:t>
            </a:r>
            <a:endParaRPr lang="en-US" sz="1650" dirty="0"/>
          </a:p>
        </p:txBody>
      </p:sp>
      <p:sp>
        <p:nvSpPr>
          <p:cNvPr id="20" name="Text 16"/>
          <p:cNvSpPr/>
          <p:nvPr/>
        </p:nvSpPr>
        <p:spPr>
          <a:xfrm>
            <a:off x="5184648" y="2326617"/>
            <a:ext cx="1737360" cy="1554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low-bit final design</a:t>
            </a:r>
            <a:endParaRPr lang="en-US" sz="780" dirty="0"/>
          </a:p>
        </p:txBody>
      </p:sp>
      <p:sp>
        <p:nvSpPr>
          <p:cNvPr id="21" name="Shape 17"/>
          <p:cNvSpPr/>
          <p:nvPr/>
        </p:nvSpPr>
        <p:spPr>
          <a:xfrm>
            <a:off x="7296912" y="1631673"/>
            <a:ext cx="1901952" cy="868680"/>
          </a:xfrm>
          <a:prstGeom prst="roundRect">
            <a:avLst>
              <a:gd name="adj" fmla="val 7368"/>
            </a:avLst>
          </a:prstGeom>
          <a:solidFill>
            <a:srgbClr val="FDEBEC"/>
          </a:solidFill>
          <a:ln w="952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8"/>
          <p:cNvSpPr/>
          <p:nvPr/>
        </p:nvSpPr>
        <p:spPr>
          <a:xfrm>
            <a:off x="7379208" y="1704825"/>
            <a:ext cx="17373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penalty</a:t>
            </a:r>
            <a:endParaRPr lang="en-US" sz="810" dirty="0"/>
          </a:p>
        </p:txBody>
      </p:sp>
      <p:sp>
        <p:nvSpPr>
          <p:cNvPr id="23" name="Text 19"/>
          <p:cNvSpPr/>
          <p:nvPr/>
        </p:nvSpPr>
        <p:spPr>
          <a:xfrm>
            <a:off x="7379208" y="1951713"/>
            <a:ext cx="173736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−0.30 pp</a:t>
            </a:r>
            <a:endParaRPr lang="en-US" sz="1650" dirty="0"/>
          </a:p>
        </p:txBody>
      </p:sp>
      <p:sp>
        <p:nvSpPr>
          <p:cNvPr id="24" name="Text 20"/>
          <p:cNvSpPr/>
          <p:nvPr/>
        </p:nvSpPr>
        <p:spPr>
          <a:xfrm>
            <a:off x="7379208" y="2326617"/>
            <a:ext cx="1737360" cy="1554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vs v2 accuracy</a:t>
            </a:r>
            <a:endParaRPr lang="en-US" sz="780" dirty="0"/>
          </a:p>
        </p:txBody>
      </p:sp>
      <p:sp>
        <p:nvSpPr>
          <p:cNvPr id="25" name="Text 21"/>
          <p:cNvSpPr/>
          <p:nvPr/>
        </p:nvSpPr>
        <p:spPr>
          <a:xfrm>
            <a:off x="749808" y="3006325"/>
            <a:ext cx="47548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 latency per image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749808" y="3431826"/>
            <a:ext cx="155448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2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820" dirty="0"/>
          </a:p>
        </p:txBody>
      </p:sp>
      <p:sp>
        <p:nvSpPr>
          <p:cNvPr id="27" name="Shape 23"/>
          <p:cNvSpPr/>
          <p:nvPr/>
        </p:nvSpPr>
        <p:spPr>
          <a:xfrm>
            <a:off x="2450592" y="3553441"/>
            <a:ext cx="1865376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24"/>
          <p:cNvSpPr/>
          <p:nvPr/>
        </p:nvSpPr>
        <p:spPr>
          <a:xfrm>
            <a:off x="2450592" y="3553441"/>
            <a:ext cx="1737360" cy="0"/>
          </a:xfrm>
          <a:prstGeom prst="line">
            <a:avLst/>
          </a:prstGeom>
          <a:noFill/>
          <a:ln w="88900">
            <a:solidFill>
              <a:srgbClr val="8591A3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4453128" y="3431826"/>
            <a:ext cx="105156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8591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8.687 ms</a:t>
            </a:r>
            <a:endParaRPr lang="en-US" sz="840" dirty="0"/>
          </a:p>
        </p:txBody>
      </p:sp>
      <p:sp>
        <p:nvSpPr>
          <p:cNvPr id="30" name="Text 26"/>
          <p:cNvSpPr/>
          <p:nvPr/>
        </p:nvSpPr>
        <p:spPr>
          <a:xfrm>
            <a:off x="749808" y="3904266"/>
            <a:ext cx="155448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2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v2</a:t>
            </a:r>
            <a:endParaRPr lang="en-US" sz="820" dirty="0"/>
          </a:p>
        </p:txBody>
      </p:sp>
      <p:sp>
        <p:nvSpPr>
          <p:cNvPr id="31" name="Shape 27"/>
          <p:cNvSpPr/>
          <p:nvPr/>
        </p:nvSpPr>
        <p:spPr>
          <a:xfrm>
            <a:off x="2450592" y="4025881"/>
            <a:ext cx="1865376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28"/>
          <p:cNvSpPr/>
          <p:nvPr/>
        </p:nvSpPr>
        <p:spPr>
          <a:xfrm>
            <a:off x="2450592" y="4025881"/>
            <a:ext cx="2406" cy="0"/>
          </a:xfrm>
          <a:prstGeom prst="line">
            <a:avLst/>
          </a:prstGeom>
          <a:noFill/>
          <a:ln w="8890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29"/>
          <p:cNvSpPr/>
          <p:nvPr/>
        </p:nvSpPr>
        <p:spPr>
          <a:xfrm>
            <a:off x="4453128" y="3904266"/>
            <a:ext cx="105156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67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12.032 µs</a:t>
            </a:r>
            <a:endParaRPr lang="en-US" sz="840" dirty="0"/>
          </a:p>
        </p:txBody>
      </p:sp>
      <p:sp>
        <p:nvSpPr>
          <p:cNvPr id="34" name="Text 30"/>
          <p:cNvSpPr/>
          <p:nvPr/>
        </p:nvSpPr>
        <p:spPr>
          <a:xfrm>
            <a:off x="749808" y="4376706"/>
            <a:ext cx="155448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</a:t>
            </a:r>
            <a:endParaRPr lang="en-US" sz="820" dirty="0"/>
          </a:p>
        </p:txBody>
      </p:sp>
      <p:sp>
        <p:nvSpPr>
          <p:cNvPr id="35" name="Shape 31"/>
          <p:cNvSpPr/>
          <p:nvPr/>
        </p:nvSpPr>
        <p:spPr>
          <a:xfrm>
            <a:off x="2450592" y="4498321"/>
            <a:ext cx="1865376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Shape 32"/>
          <p:cNvSpPr/>
          <p:nvPr/>
        </p:nvSpPr>
        <p:spPr>
          <a:xfrm>
            <a:off x="2450592" y="4498321"/>
            <a:ext cx="1203" cy="0"/>
          </a:xfrm>
          <a:prstGeom prst="line">
            <a:avLst/>
          </a:prstGeom>
          <a:noFill/>
          <a:ln w="889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3"/>
          <p:cNvSpPr/>
          <p:nvPr/>
        </p:nvSpPr>
        <p:spPr>
          <a:xfrm>
            <a:off x="4453128" y="4376706"/>
            <a:ext cx="105156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6.013 µs</a:t>
            </a:r>
            <a:endParaRPr lang="en-US" sz="840" dirty="0"/>
          </a:p>
        </p:txBody>
      </p:sp>
      <p:sp>
        <p:nvSpPr>
          <p:cNvPr id="38" name="Text 34"/>
          <p:cNvSpPr/>
          <p:nvPr/>
        </p:nvSpPr>
        <p:spPr>
          <a:xfrm>
            <a:off x="6144768" y="3006325"/>
            <a:ext cx="47548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 throughput</a:t>
            </a:r>
            <a:endParaRPr lang="en-US" sz="1200" dirty="0"/>
          </a:p>
        </p:txBody>
      </p:sp>
      <p:sp>
        <p:nvSpPr>
          <p:cNvPr id="39" name="Text 35"/>
          <p:cNvSpPr/>
          <p:nvPr/>
        </p:nvSpPr>
        <p:spPr>
          <a:xfrm>
            <a:off x="6144768" y="3431826"/>
            <a:ext cx="155448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2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820" dirty="0"/>
          </a:p>
        </p:txBody>
      </p:sp>
      <p:sp>
        <p:nvSpPr>
          <p:cNvPr id="40" name="Shape 36"/>
          <p:cNvSpPr/>
          <p:nvPr/>
        </p:nvSpPr>
        <p:spPr>
          <a:xfrm>
            <a:off x="7845552" y="3553441"/>
            <a:ext cx="1865376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Shape 37"/>
          <p:cNvSpPr/>
          <p:nvPr/>
        </p:nvSpPr>
        <p:spPr>
          <a:xfrm>
            <a:off x="7845552" y="3553441"/>
            <a:ext cx="1201" cy="0"/>
          </a:xfrm>
          <a:prstGeom prst="line">
            <a:avLst/>
          </a:prstGeom>
          <a:noFill/>
          <a:ln w="88900">
            <a:solidFill>
              <a:srgbClr val="8591A3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38"/>
          <p:cNvSpPr/>
          <p:nvPr/>
        </p:nvSpPr>
        <p:spPr>
          <a:xfrm>
            <a:off x="9848088" y="3431826"/>
            <a:ext cx="105156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8591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~115 img/s</a:t>
            </a:r>
            <a:endParaRPr lang="en-US" sz="840" dirty="0"/>
          </a:p>
        </p:txBody>
      </p:sp>
      <p:sp>
        <p:nvSpPr>
          <p:cNvPr id="43" name="Text 39"/>
          <p:cNvSpPr/>
          <p:nvPr/>
        </p:nvSpPr>
        <p:spPr>
          <a:xfrm>
            <a:off x="6144768" y="3904266"/>
            <a:ext cx="155448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2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v2</a:t>
            </a:r>
            <a:endParaRPr lang="en-US" sz="820" dirty="0"/>
          </a:p>
        </p:txBody>
      </p:sp>
      <p:sp>
        <p:nvSpPr>
          <p:cNvPr id="44" name="Shape 40"/>
          <p:cNvSpPr/>
          <p:nvPr/>
        </p:nvSpPr>
        <p:spPr>
          <a:xfrm>
            <a:off x="7845552" y="4025881"/>
            <a:ext cx="1865376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Shape 41"/>
          <p:cNvSpPr/>
          <p:nvPr/>
        </p:nvSpPr>
        <p:spPr>
          <a:xfrm>
            <a:off x="7845552" y="4025881"/>
            <a:ext cx="868179" cy="0"/>
          </a:xfrm>
          <a:prstGeom prst="line">
            <a:avLst/>
          </a:prstGeom>
          <a:noFill/>
          <a:ln w="8890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Text 42"/>
          <p:cNvSpPr/>
          <p:nvPr/>
        </p:nvSpPr>
        <p:spPr>
          <a:xfrm>
            <a:off x="9848088" y="3904266"/>
            <a:ext cx="105156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E67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83k img/s</a:t>
            </a:r>
            <a:endParaRPr lang="en-US" sz="840" dirty="0"/>
          </a:p>
        </p:txBody>
      </p:sp>
      <p:sp>
        <p:nvSpPr>
          <p:cNvPr id="47" name="Text 43"/>
          <p:cNvSpPr/>
          <p:nvPr/>
        </p:nvSpPr>
        <p:spPr>
          <a:xfrm>
            <a:off x="6144768" y="4376706"/>
            <a:ext cx="155448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r">
              <a:buNone/>
            </a:pPr>
            <a:r>
              <a:rPr lang="en-US" sz="82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</a:t>
            </a:r>
            <a:endParaRPr lang="en-US" sz="820" dirty="0"/>
          </a:p>
        </p:txBody>
      </p:sp>
      <p:sp>
        <p:nvSpPr>
          <p:cNvPr id="48" name="Shape 44"/>
          <p:cNvSpPr/>
          <p:nvPr/>
        </p:nvSpPr>
        <p:spPr>
          <a:xfrm>
            <a:off x="7845552" y="4498321"/>
            <a:ext cx="1865376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Shape 45"/>
          <p:cNvSpPr/>
          <p:nvPr/>
        </p:nvSpPr>
        <p:spPr>
          <a:xfrm>
            <a:off x="7845552" y="4498321"/>
            <a:ext cx="1737360" cy="0"/>
          </a:xfrm>
          <a:prstGeom prst="line">
            <a:avLst/>
          </a:prstGeom>
          <a:noFill/>
          <a:ln w="889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46"/>
          <p:cNvSpPr/>
          <p:nvPr/>
        </p:nvSpPr>
        <p:spPr>
          <a:xfrm>
            <a:off x="9848088" y="4376706"/>
            <a:ext cx="1051560" cy="24323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84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166k img/s</a:t>
            </a:r>
            <a:endParaRPr lang="en-US" sz="840" dirty="0"/>
          </a:p>
        </p:txBody>
      </p:sp>
      <p:sp>
        <p:nvSpPr>
          <p:cNvPr id="51" name="Shape 47"/>
          <p:cNvSpPr/>
          <p:nvPr/>
        </p:nvSpPr>
        <p:spPr>
          <a:xfrm>
            <a:off x="1097280" y="5577840"/>
            <a:ext cx="9966960" cy="438912"/>
          </a:xfrm>
          <a:prstGeom prst="roundRect">
            <a:avLst>
              <a:gd name="adj" fmla="val 14583"/>
            </a:avLst>
          </a:prstGeom>
          <a:solidFill>
            <a:srgbClr val="EAF7E6"/>
          </a:solidFill>
          <a:ln w="825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Text 48"/>
          <p:cNvSpPr/>
          <p:nvPr/>
        </p:nvSpPr>
        <p:spPr>
          <a:xfrm>
            <a:off x="1207008" y="5660136"/>
            <a:ext cx="9747504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 takeaway: v3 keeps the classifier within the same accuracy band while cutting the steady PL latency by 2.001× compared with v2.</a:t>
            </a:r>
            <a:endParaRPr lang="en-US" sz="102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762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10652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2020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If the Benchmark Runs on 10,000 Images</a:t>
            </a:r>
            <a:endParaRPr lang="en-US" sz="222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is an extrapolation from the measured 1,000-image benchmark. It assumes the same accuracy rate and similar steady-state timing behavior.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1769364" y="1298448"/>
            <a:ext cx="192024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Projected result</a:t>
            </a:r>
            <a:endParaRPr lang="en-US" sz="780" dirty="0"/>
          </a:p>
        </p:txBody>
      </p:sp>
      <p:sp>
        <p:nvSpPr>
          <p:cNvPr id="10" name="Text 6"/>
          <p:cNvSpPr/>
          <p:nvPr/>
        </p:nvSpPr>
        <p:spPr>
          <a:xfrm>
            <a:off x="3689604" y="1298448"/>
            <a:ext cx="201168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780" dirty="0"/>
          </a:p>
        </p:txBody>
      </p:sp>
      <p:sp>
        <p:nvSpPr>
          <p:cNvPr id="11" name="Text 7"/>
          <p:cNvSpPr/>
          <p:nvPr/>
        </p:nvSpPr>
        <p:spPr>
          <a:xfrm>
            <a:off x="5701284" y="1298448"/>
            <a:ext cx="201168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LeNet-v2</a:t>
            </a:r>
            <a:endParaRPr lang="en-US" sz="780" dirty="0"/>
          </a:p>
        </p:txBody>
      </p:sp>
      <p:sp>
        <p:nvSpPr>
          <p:cNvPr id="12" name="Text 8"/>
          <p:cNvSpPr/>
          <p:nvPr/>
        </p:nvSpPr>
        <p:spPr>
          <a:xfrm>
            <a:off x="7712964" y="1298448"/>
            <a:ext cx="2331720" cy="457200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LeNet-v3</a:t>
            </a:r>
            <a:endParaRPr lang="en-US" sz="780" dirty="0"/>
          </a:p>
        </p:txBody>
      </p:sp>
      <p:sp>
        <p:nvSpPr>
          <p:cNvPr id="13" name="Text 9"/>
          <p:cNvSpPr/>
          <p:nvPr/>
        </p:nvSpPr>
        <p:spPr>
          <a:xfrm>
            <a:off x="1769364" y="1755648"/>
            <a:ext cx="192024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 correct</a:t>
            </a:r>
            <a:endParaRPr lang="en-US" sz="830" dirty="0"/>
          </a:p>
        </p:txBody>
      </p:sp>
      <p:sp>
        <p:nvSpPr>
          <p:cNvPr id="14" name="Text 10"/>
          <p:cNvSpPr/>
          <p:nvPr/>
        </p:nvSpPr>
        <p:spPr>
          <a:xfrm>
            <a:off x="3689604" y="1755648"/>
            <a:ext cx="201168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9,840</a:t>
            </a:r>
            <a:endParaRPr lang="en-US" sz="830" dirty="0"/>
          </a:p>
        </p:txBody>
      </p:sp>
      <p:sp>
        <p:nvSpPr>
          <p:cNvPr id="15" name="Text 11"/>
          <p:cNvSpPr/>
          <p:nvPr/>
        </p:nvSpPr>
        <p:spPr>
          <a:xfrm>
            <a:off x="5701284" y="1755648"/>
            <a:ext cx="201168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9,860</a:t>
            </a:r>
            <a:endParaRPr lang="en-US" sz="830" dirty="0"/>
          </a:p>
        </p:txBody>
      </p:sp>
      <p:sp>
        <p:nvSpPr>
          <p:cNvPr id="16" name="Text 12"/>
          <p:cNvSpPr/>
          <p:nvPr/>
        </p:nvSpPr>
        <p:spPr>
          <a:xfrm>
            <a:off x="7712964" y="1755648"/>
            <a:ext cx="2331720" cy="457200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9,830</a:t>
            </a:r>
            <a:endParaRPr lang="en-US" sz="830" dirty="0"/>
          </a:p>
        </p:txBody>
      </p:sp>
      <p:sp>
        <p:nvSpPr>
          <p:cNvPr id="17" name="Text 13"/>
          <p:cNvSpPr/>
          <p:nvPr/>
        </p:nvSpPr>
        <p:spPr>
          <a:xfrm>
            <a:off x="1769364" y="2212848"/>
            <a:ext cx="19202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 wrong</a:t>
            </a:r>
            <a:endParaRPr lang="en-US" sz="830" dirty="0"/>
          </a:p>
        </p:txBody>
      </p:sp>
      <p:sp>
        <p:nvSpPr>
          <p:cNvPr id="18" name="Text 14"/>
          <p:cNvSpPr/>
          <p:nvPr/>
        </p:nvSpPr>
        <p:spPr>
          <a:xfrm>
            <a:off x="3689604" y="2212848"/>
            <a:ext cx="201168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160</a:t>
            </a:r>
            <a:endParaRPr lang="en-US" sz="830" dirty="0"/>
          </a:p>
        </p:txBody>
      </p:sp>
      <p:sp>
        <p:nvSpPr>
          <p:cNvPr id="19" name="Text 15"/>
          <p:cNvSpPr/>
          <p:nvPr/>
        </p:nvSpPr>
        <p:spPr>
          <a:xfrm>
            <a:off x="5701284" y="2212848"/>
            <a:ext cx="201168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140</a:t>
            </a:r>
            <a:endParaRPr lang="en-US" sz="830" dirty="0"/>
          </a:p>
        </p:txBody>
      </p:sp>
      <p:sp>
        <p:nvSpPr>
          <p:cNvPr id="20" name="Text 16"/>
          <p:cNvSpPr/>
          <p:nvPr/>
        </p:nvSpPr>
        <p:spPr>
          <a:xfrm>
            <a:off x="7712964" y="2212848"/>
            <a:ext cx="233172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170</a:t>
            </a:r>
            <a:endParaRPr lang="en-US" sz="830" dirty="0"/>
          </a:p>
        </p:txBody>
      </p:sp>
      <p:sp>
        <p:nvSpPr>
          <p:cNvPr id="21" name="Text 17"/>
          <p:cNvSpPr/>
          <p:nvPr/>
        </p:nvSpPr>
        <p:spPr>
          <a:xfrm>
            <a:off x="1769364" y="2670048"/>
            <a:ext cx="192024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Projected E2E total</a:t>
            </a:r>
            <a:endParaRPr lang="en-US" sz="830" dirty="0"/>
          </a:p>
        </p:txBody>
      </p:sp>
      <p:sp>
        <p:nvSpPr>
          <p:cNvPr id="22" name="Text 18"/>
          <p:cNvSpPr/>
          <p:nvPr/>
        </p:nvSpPr>
        <p:spPr>
          <a:xfrm>
            <a:off x="3689604" y="2670048"/>
            <a:ext cx="20116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87.605 s</a:t>
            </a:r>
            <a:endParaRPr lang="en-US" sz="830" dirty="0"/>
          </a:p>
        </p:txBody>
      </p:sp>
      <p:sp>
        <p:nvSpPr>
          <p:cNvPr id="23" name="Text 19"/>
          <p:cNvSpPr/>
          <p:nvPr/>
        </p:nvSpPr>
        <p:spPr>
          <a:xfrm>
            <a:off x="5701284" y="2670048"/>
            <a:ext cx="20116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225.894 ms</a:t>
            </a:r>
            <a:endParaRPr lang="en-US" sz="830" dirty="0"/>
          </a:p>
        </p:txBody>
      </p:sp>
      <p:sp>
        <p:nvSpPr>
          <p:cNvPr id="24" name="Text 20"/>
          <p:cNvSpPr/>
          <p:nvPr/>
        </p:nvSpPr>
        <p:spPr>
          <a:xfrm>
            <a:off x="7712964" y="2670048"/>
            <a:ext cx="233172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95.086 ms</a:t>
            </a:r>
            <a:endParaRPr lang="en-US" sz="830" dirty="0">
              <a:solidFill>
                <a:srgbClr val="FF0000"/>
              </a:solidFill>
            </a:endParaRPr>
          </a:p>
        </p:txBody>
      </p:sp>
      <p:sp>
        <p:nvSpPr>
          <p:cNvPr id="25" name="Text 21"/>
          <p:cNvSpPr/>
          <p:nvPr/>
        </p:nvSpPr>
        <p:spPr>
          <a:xfrm>
            <a:off x="1769364" y="3127248"/>
            <a:ext cx="192024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Projected PL total</a:t>
            </a:r>
            <a:endParaRPr lang="en-US" sz="830" dirty="0"/>
          </a:p>
        </p:txBody>
      </p:sp>
      <p:sp>
        <p:nvSpPr>
          <p:cNvPr id="26" name="Text 22"/>
          <p:cNvSpPr/>
          <p:nvPr/>
        </p:nvSpPr>
        <p:spPr>
          <a:xfrm>
            <a:off x="3689604" y="3127248"/>
            <a:ext cx="20116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86.866 s</a:t>
            </a:r>
            <a:endParaRPr lang="en-US" sz="830" dirty="0"/>
          </a:p>
        </p:txBody>
      </p:sp>
      <p:sp>
        <p:nvSpPr>
          <p:cNvPr id="27" name="Text 23"/>
          <p:cNvSpPr/>
          <p:nvPr/>
        </p:nvSpPr>
        <p:spPr>
          <a:xfrm>
            <a:off x="5701284" y="3127248"/>
            <a:ext cx="20116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≈120.320 ms</a:t>
            </a:r>
            <a:endParaRPr lang="en-US" sz="830" dirty="0"/>
          </a:p>
        </p:txBody>
      </p:sp>
      <p:sp>
        <p:nvSpPr>
          <p:cNvPr id="28" name="Text 24"/>
          <p:cNvSpPr/>
          <p:nvPr/>
        </p:nvSpPr>
        <p:spPr>
          <a:xfrm>
            <a:off x="7712964" y="3127248"/>
            <a:ext cx="233172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61.352 ms</a:t>
            </a:r>
            <a:endParaRPr lang="en-US" sz="830" dirty="0"/>
          </a:p>
        </p:txBody>
      </p:sp>
      <p:sp>
        <p:nvSpPr>
          <p:cNvPr id="29" name="Text 25"/>
          <p:cNvSpPr/>
          <p:nvPr/>
        </p:nvSpPr>
        <p:spPr>
          <a:xfrm>
            <a:off x="1769364" y="3584448"/>
            <a:ext cx="192024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Average E2E / image</a:t>
            </a:r>
            <a:endParaRPr lang="en-US" sz="830" dirty="0"/>
          </a:p>
        </p:txBody>
      </p:sp>
      <p:sp>
        <p:nvSpPr>
          <p:cNvPr id="30" name="Text 26"/>
          <p:cNvSpPr/>
          <p:nvPr/>
        </p:nvSpPr>
        <p:spPr>
          <a:xfrm>
            <a:off x="3689604" y="3584448"/>
            <a:ext cx="20116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8.760 ms</a:t>
            </a:r>
            <a:endParaRPr lang="en-US" sz="830" dirty="0"/>
          </a:p>
        </p:txBody>
      </p:sp>
      <p:sp>
        <p:nvSpPr>
          <p:cNvPr id="31" name="Text 27"/>
          <p:cNvSpPr/>
          <p:nvPr/>
        </p:nvSpPr>
        <p:spPr>
          <a:xfrm>
            <a:off x="5701284" y="3584448"/>
            <a:ext cx="201168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22.589 µs</a:t>
            </a:r>
            <a:endParaRPr lang="en-US" sz="830" dirty="0"/>
          </a:p>
        </p:txBody>
      </p:sp>
      <p:sp>
        <p:nvSpPr>
          <p:cNvPr id="32" name="Text 28"/>
          <p:cNvSpPr/>
          <p:nvPr/>
        </p:nvSpPr>
        <p:spPr>
          <a:xfrm>
            <a:off x="7712964" y="3584448"/>
            <a:ext cx="2331720" cy="457200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9.509 µs</a:t>
            </a:r>
            <a:endParaRPr lang="en-US" sz="830" dirty="0"/>
          </a:p>
        </p:txBody>
      </p:sp>
      <p:sp>
        <p:nvSpPr>
          <p:cNvPr id="33" name="Text 29"/>
          <p:cNvSpPr/>
          <p:nvPr/>
        </p:nvSpPr>
        <p:spPr>
          <a:xfrm>
            <a:off x="1769364" y="4041648"/>
            <a:ext cx="192024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note</a:t>
            </a:r>
            <a:endParaRPr lang="en-US" sz="830" dirty="0"/>
          </a:p>
        </p:txBody>
      </p:sp>
      <p:sp>
        <p:nvSpPr>
          <p:cNvPr id="34" name="Text 30"/>
          <p:cNvSpPr/>
          <p:nvPr/>
        </p:nvSpPr>
        <p:spPr>
          <a:xfrm>
            <a:off x="3689604" y="4041648"/>
            <a:ext cx="201168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accuracy reference</a:t>
            </a:r>
            <a:endParaRPr lang="en-US" sz="830" dirty="0"/>
          </a:p>
        </p:txBody>
      </p:sp>
      <p:sp>
        <p:nvSpPr>
          <p:cNvPr id="35" name="Text 31"/>
          <p:cNvSpPr/>
          <p:nvPr/>
        </p:nvSpPr>
        <p:spPr>
          <a:xfrm>
            <a:off x="5701284" y="4041648"/>
            <a:ext cx="201168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 accuracy, higher overhead</a:t>
            </a:r>
            <a:endParaRPr lang="en-US" sz="830" dirty="0"/>
          </a:p>
        </p:txBody>
      </p:sp>
      <p:sp>
        <p:nvSpPr>
          <p:cNvPr id="36" name="Text 32"/>
          <p:cNvSpPr/>
          <p:nvPr/>
        </p:nvSpPr>
        <p:spPr>
          <a:xfrm>
            <a:off x="7712964" y="4041648"/>
            <a:ext cx="2331720" cy="457200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fastest system-level projection</a:t>
            </a:r>
            <a:endParaRPr lang="en-US" sz="830" dirty="0"/>
          </a:p>
        </p:txBody>
      </p:sp>
      <p:sp>
        <p:nvSpPr>
          <p:cNvPr id="37" name="Text 33"/>
          <p:cNvSpPr/>
          <p:nvPr/>
        </p:nvSpPr>
        <p:spPr>
          <a:xfrm>
            <a:off x="868680" y="4535424"/>
            <a:ext cx="512064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Speedup overview</a:t>
            </a:r>
            <a:endParaRPr lang="en-US" sz="1200" dirty="0"/>
          </a:p>
        </p:txBody>
      </p:sp>
      <p:sp>
        <p:nvSpPr>
          <p:cNvPr id="38" name="Text 34"/>
          <p:cNvSpPr/>
          <p:nvPr/>
        </p:nvSpPr>
        <p:spPr>
          <a:xfrm>
            <a:off x="868680" y="4892040"/>
            <a:ext cx="166420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v2 vs Baseline</a:t>
            </a:r>
            <a:endParaRPr lang="en-US" sz="800" dirty="0"/>
          </a:p>
        </p:txBody>
      </p:sp>
      <p:sp>
        <p:nvSpPr>
          <p:cNvPr id="39" name="Shape 35"/>
          <p:cNvSpPr/>
          <p:nvPr/>
        </p:nvSpPr>
        <p:spPr>
          <a:xfrm>
            <a:off x="2679192" y="4983480"/>
            <a:ext cx="1984248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Shape 36"/>
          <p:cNvSpPr/>
          <p:nvPr/>
        </p:nvSpPr>
        <p:spPr>
          <a:xfrm>
            <a:off x="2679192" y="4983480"/>
            <a:ext cx="1538698" cy="0"/>
          </a:xfrm>
          <a:prstGeom prst="line">
            <a:avLst/>
          </a:prstGeom>
          <a:noFill/>
          <a:ln w="88900">
            <a:solidFill>
              <a:srgbClr val="E67E2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7"/>
          <p:cNvSpPr/>
          <p:nvPr/>
        </p:nvSpPr>
        <p:spPr>
          <a:xfrm>
            <a:off x="4818888" y="4855464"/>
            <a:ext cx="11887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E67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~388× E2E</a:t>
            </a:r>
            <a:endParaRPr lang="en-US" sz="820" dirty="0"/>
          </a:p>
        </p:txBody>
      </p:sp>
      <p:sp>
        <p:nvSpPr>
          <p:cNvPr id="42" name="Text 38"/>
          <p:cNvSpPr/>
          <p:nvPr/>
        </p:nvSpPr>
        <p:spPr>
          <a:xfrm>
            <a:off x="868680" y="5145024"/>
            <a:ext cx="166420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vs v2</a:t>
            </a:r>
            <a:endParaRPr lang="en-US" sz="800" dirty="0"/>
          </a:p>
        </p:txBody>
      </p:sp>
      <p:sp>
        <p:nvSpPr>
          <p:cNvPr id="43" name="Shape 39"/>
          <p:cNvSpPr/>
          <p:nvPr/>
        </p:nvSpPr>
        <p:spPr>
          <a:xfrm>
            <a:off x="2679192" y="5236464"/>
            <a:ext cx="1984248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Shape 40"/>
          <p:cNvSpPr/>
          <p:nvPr/>
        </p:nvSpPr>
        <p:spPr>
          <a:xfrm>
            <a:off x="2679192" y="5236464"/>
            <a:ext cx="223822" cy="0"/>
          </a:xfrm>
          <a:prstGeom prst="line">
            <a:avLst/>
          </a:prstGeom>
          <a:noFill/>
          <a:ln w="88900">
            <a:solidFill>
              <a:srgbClr val="2A9D8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1"/>
          <p:cNvSpPr/>
          <p:nvPr/>
        </p:nvSpPr>
        <p:spPr>
          <a:xfrm>
            <a:off x="4818888" y="5108448"/>
            <a:ext cx="11887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2A9D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~2.38× E2E @10k</a:t>
            </a:r>
            <a:endParaRPr lang="en-US" sz="820" dirty="0"/>
          </a:p>
        </p:txBody>
      </p:sp>
      <p:sp>
        <p:nvSpPr>
          <p:cNvPr id="46" name="Text 42"/>
          <p:cNvSpPr/>
          <p:nvPr/>
        </p:nvSpPr>
        <p:spPr>
          <a:xfrm>
            <a:off x="868680" y="5398008"/>
            <a:ext cx="1664208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vs Baseline</a:t>
            </a:r>
            <a:endParaRPr lang="en-US" sz="800" dirty="0"/>
          </a:p>
        </p:txBody>
      </p:sp>
      <p:sp>
        <p:nvSpPr>
          <p:cNvPr id="47" name="Shape 43"/>
          <p:cNvSpPr/>
          <p:nvPr/>
        </p:nvSpPr>
        <p:spPr>
          <a:xfrm>
            <a:off x="2679192" y="5489448"/>
            <a:ext cx="1984248" cy="0"/>
          </a:xfrm>
          <a:prstGeom prst="line">
            <a:avLst/>
          </a:prstGeom>
          <a:noFill/>
          <a:ln w="88900">
            <a:solidFill>
              <a:srgbClr val="EDF2F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" name="Shape 44"/>
          <p:cNvSpPr/>
          <p:nvPr/>
        </p:nvSpPr>
        <p:spPr>
          <a:xfrm>
            <a:off x="2679192" y="5489448"/>
            <a:ext cx="1761921" cy="0"/>
          </a:xfrm>
          <a:prstGeom prst="line">
            <a:avLst/>
          </a:prstGeom>
          <a:noFill/>
          <a:ln w="889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5"/>
          <p:cNvSpPr/>
          <p:nvPr/>
        </p:nvSpPr>
        <p:spPr>
          <a:xfrm>
            <a:off x="4818888" y="5361432"/>
            <a:ext cx="11887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~921× E2E @10k</a:t>
            </a:r>
            <a:endParaRPr lang="en-US" sz="820" dirty="0"/>
          </a:p>
        </p:txBody>
      </p:sp>
      <p:sp>
        <p:nvSpPr>
          <p:cNvPr id="50" name="Text 46"/>
          <p:cNvSpPr/>
          <p:nvPr/>
        </p:nvSpPr>
        <p:spPr>
          <a:xfrm>
            <a:off x="2697480" y="5623560"/>
            <a:ext cx="3108960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Log-scale bars are used only for visual comparison.</a:t>
            </a:r>
            <a:endParaRPr lang="en-US" sz="700" dirty="0"/>
          </a:p>
        </p:txBody>
      </p:sp>
      <p:sp>
        <p:nvSpPr>
          <p:cNvPr id="51" name="Shape 47"/>
          <p:cNvSpPr/>
          <p:nvPr/>
        </p:nvSpPr>
        <p:spPr>
          <a:xfrm>
            <a:off x="6565392" y="4572000"/>
            <a:ext cx="4160520" cy="1005840"/>
          </a:xfrm>
          <a:prstGeom prst="roundRect">
            <a:avLst>
              <a:gd name="adj" fmla="val 6364"/>
            </a:avLst>
          </a:prstGeom>
          <a:solidFill>
            <a:srgbClr val="F6F8FB"/>
          </a:solidFill>
          <a:ln w="825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Text 48"/>
          <p:cNvSpPr/>
          <p:nvPr/>
        </p:nvSpPr>
        <p:spPr>
          <a:xfrm>
            <a:off x="6784848" y="4782312"/>
            <a:ext cx="1536192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Projection method</a:t>
            </a:r>
            <a:endParaRPr lang="en-US" sz="1120" dirty="0"/>
          </a:p>
        </p:txBody>
      </p:sp>
      <p:sp>
        <p:nvSpPr>
          <p:cNvPr id="53" name="Text 49"/>
          <p:cNvSpPr/>
          <p:nvPr/>
        </p:nvSpPr>
        <p:spPr>
          <a:xfrm>
            <a:off x="6784848" y="5120640"/>
            <a:ext cx="3584448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v3 uses one cold-start image plus 9,999 steady-state images. That is why its 10k average improves compared with the 1,000-image cold-included average.</a:t>
            </a:r>
            <a:endParaRPr lang="en-US" sz="900" dirty="0"/>
          </a:p>
        </p:txBody>
      </p:sp>
      <p:sp>
        <p:nvSpPr>
          <p:cNvPr id="54" name="Shape 50"/>
          <p:cNvSpPr/>
          <p:nvPr/>
        </p:nvSpPr>
        <p:spPr>
          <a:xfrm>
            <a:off x="1051560" y="5815584"/>
            <a:ext cx="10104120" cy="310896"/>
          </a:xfrm>
          <a:prstGeom prst="roundRect">
            <a:avLst>
              <a:gd name="adj" fmla="val 20588"/>
            </a:avLst>
          </a:prstGeom>
          <a:solidFill>
            <a:srgbClr val="EAF3FF"/>
          </a:solidFill>
          <a:ln w="825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5" name="Text 51"/>
          <p:cNvSpPr/>
          <p:nvPr/>
        </p:nvSpPr>
        <p:spPr>
          <a:xfrm>
            <a:off x="1161288" y="5897880"/>
            <a:ext cx="9884664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Projected 10k result: v3 would process 10,000 images in about 95 ms while still keeping an expected 98.30% accuracy.</a:t>
            </a:r>
            <a:endParaRPr lang="en-US" sz="98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768096"/>
            <a:ext cx="1106424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00245D"/>
          </a:solidFill>
          <a:ln w="762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mnt/data/pptmedia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6455664"/>
            <a:ext cx="98755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22608" y="6473952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502920" y="173736"/>
            <a:ext cx="10652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2020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Evaluation Conclusion</a:t>
            </a:r>
            <a:endParaRPr lang="en-US" sz="2220" dirty="0"/>
          </a:p>
        </p:txBody>
      </p:sp>
      <p:sp>
        <p:nvSpPr>
          <p:cNvPr id="8" name="Text 4"/>
          <p:cNvSpPr/>
          <p:nvPr/>
        </p:nvSpPr>
        <p:spPr>
          <a:xfrm>
            <a:off x="548640" y="868680"/>
            <a:ext cx="1083564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F67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three versions show a clear design evolution: correctness → parallelism → quantized hardware co-design.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1536192" y="1357885"/>
            <a:ext cx="1417320" cy="56692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Version</a:t>
            </a:r>
            <a:endParaRPr lang="en-US" sz="820" dirty="0"/>
          </a:p>
        </p:txBody>
      </p:sp>
      <p:sp>
        <p:nvSpPr>
          <p:cNvPr id="10" name="Text 6"/>
          <p:cNvSpPr/>
          <p:nvPr/>
        </p:nvSpPr>
        <p:spPr>
          <a:xfrm>
            <a:off x="2953512" y="1357885"/>
            <a:ext cx="2240280" cy="56692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purpose</a:t>
            </a:r>
            <a:endParaRPr lang="en-US" sz="820" dirty="0"/>
          </a:p>
        </p:txBody>
      </p:sp>
      <p:sp>
        <p:nvSpPr>
          <p:cNvPr id="11" name="Text 7"/>
          <p:cNvSpPr/>
          <p:nvPr/>
        </p:nvSpPr>
        <p:spPr>
          <a:xfrm>
            <a:off x="5193792" y="1357885"/>
            <a:ext cx="2487168" cy="56692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Strength</a:t>
            </a:r>
            <a:endParaRPr lang="en-US" sz="820" dirty="0"/>
          </a:p>
        </p:txBody>
      </p:sp>
      <p:sp>
        <p:nvSpPr>
          <p:cNvPr id="12" name="Text 8"/>
          <p:cNvSpPr/>
          <p:nvPr/>
        </p:nvSpPr>
        <p:spPr>
          <a:xfrm>
            <a:off x="7680960" y="1357885"/>
            <a:ext cx="2697480" cy="566928"/>
          </a:xfrm>
          <a:prstGeom prst="rect">
            <a:avLst/>
          </a:prstGeom>
          <a:solidFill>
            <a:srgbClr val="00245D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Remaining issue</a:t>
            </a:r>
            <a:endParaRPr lang="en-US" sz="820" dirty="0"/>
          </a:p>
        </p:txBody>
      </p:sp>
      <p:sp>
        <p:nvSpPr>
          <p:cNvPr id="13" name="Text 9"/>
          <p:cNvSpPr/>
          <p:nvPr/>
        </p:nvSpPr>
        <p:spPr>
          <a:xfrm>
            <a:off x="1536192" y="1924813"/>
            <a:ext cx="1417320" cy="56692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860" dirty="0"/>
          </a:p>
        </p:txBody>
      </p:sp>
      <p:sp>
        <p:nvSpPr>
          <p:cNvPr id="14" name="Text 10"/>
          <p:cNvSpPr/>
          <p:nvPr/>
        </p:nvSpPr>
        <p:spPr>
          <a:xfrm>
            <a:off x="2953512" y="1924813"/>
            <a:ext cx="2240280" cy="56692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the LeNet accelerator path</a:t>
            </a:r>
            <a:endParaRPr lang="en-US" sz="860" dirty="0"/>
          </a:p>
        </p:txBody>
      </p:sp>
      <p:sp>
        <p:nvSpPr>
          <p:cNvPr id="15" name="Text 11"/>
          <p:cNvSpPr/>
          <p:nvPr/>
        </p:nvSpPr>
        <p:spPr>
          <a:xfrm>
            <a:off x="5193792" y="1924813"/>
            <a:ext cx="2487168" cy="56692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Stable PS → PL → PS behavior</a:t>
            </a:r>
            <a:endParaRPr lang="en-US" sz="860" dirty="0"/>
          </a:p>
        </p:txBody>
      </p:sp>
      <p:sp>
        <p:nvSpPr>
          <p:cNvPr id="16" name="Text 12"/>
          <p:cNvSpPr/>
          <p:nvPr/>
        </p:nvSpPr>
        <p:spPr>
          <a:xfrm>
            <a:off x="7680960" y="1924813"/>
            <a:ext cx="2697480" cy="566928"/>
          </a:xfrm>
          <a:prstGeom prst="rect">
            <a:avLst/>
          </a:prstGeom>
          <a:solidFill>
            <a:srgbClr val="FFFFFF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Very large PL cycle count</a:t>
            </a:r>
            <a:endParaRPr lang="en-US" sz="860" dirty="0"/>
          </a:p>
        </p:txBody>
      </p:sp>
      <p:sp>
        <p:nvSpPr>
          <p:cNvPr id="17" name="Text 13"/>
          <p:cNvSpPr/>
          <p:nvPr/>
        </p:nvSpPr>
        <p:spPr>
          <a:xfrm>
            <a:off x="1536192" y="2491741"/>
            <a:ext cx="1417320" cy="56692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LeNet-v2</a:t>
            </a:r>
            <a:endParaRPr lang="en-US" sz="860" dirty="0"/>
          </a:p>
        </p:txBody>
      </p:sp>
      <p:sp>
        <p:nvSpPr>
          <p:cNvPr id="18" name="Text 14"/>
          <p:cNvSpPr/>
          <p:nvPr/>
        </p:nvSpPr>
        <p:spPr>
          <a:xfrm>
            <a:off x="2953512" y="2491741"/>
            <a:ext cx="2240280" cy="56692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 major computation bottlenecks</a:t>
            </a:r>
            <a:endParaRPr lang="en-US" sz="860" dirty="0"/>
          </a:p>
        </p:txBody>
      </p:sp>
      <p:sp>
        <p:nvSpPr>
          <p:cNvPr id="19" name="Text 15"/>
          <p:cNvSpPr/>
          <p:nvPr/>
        </p:nvSpPr>
        <p:spPr>
          <a:xfrm>
            <a:off x="5193792" y="2491741"/>
            <a:ext cx="2487168" cy="56692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 accuracy and large PL speedup</a:t>
            </a:r>
            <a:endParaRPr lang="en-US" sz="860" dirty="0"/>
          </a:p>
        </p:txBody>
      </p:sp>
      <p:sp>
        <p:nvSpPr>
          <p:cNvPr id="20" name="Text 16"/>
          <p:cNvSpPr/>
          <p:nvPr/>
        </p:nvSpPr>
        <p:spPr>
          <a:xfrm>
            <a:off x="7680960" y="2491741"/>
            <a:ext cx="2697480" cy="566928"/>
          </a:xfrm>
          <a:prstGeom prst="rect">
            <a:avLst/>
          </a:prstGeom>
          <a:solidFill>
            <a:srgbClr val="F7F9FC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PS+PL overhead still visible</a:t>
            </a:r>
            <a:endParaRPr lang="en-US" sz="860" dirty="0"/>
          </a:p>
        </p:txBody>
      </p:sp>
      <p:sp>
        <p:nvSpPr>
          <p:cNvPr id="21" name="Text 17"/>
          <p:cNvSpPr/>
          <p:nvPr/>
        </p:nvSpPr>
        <p:spPr>
          <a:xfrm>
            <a:off x="1536192" y="3058669"/>
            <a:ext cx="1417320" cy="56692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LeNet-v3</a:t>
            </a:r>
            <a:endParaRPr lang="en-US" sz="860" dirty="0"/>
          </a:p>
        </p:txBody>
      </p:sp>
      <p:sp>
        <p:nvSpPr>
          <p:cNvPr id="22" name="Text 18"/>
          <p:cNvSpPr/>
          <p:nvPr/>
        </p:nvSpPr>
        <p:spPr>
          <a:xfrm>
            <a:off x="2953512" y="3058669"/>
            <a:ext cx="2240280" cy="56692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low-bit representation visible to hardware</a:t>
            </a:r>
            <a:endParaRPr lang="en-US" sz="860" dirty="0"/>
          </a:p>
        </p:txBody>
      </p:sp>
      <p:sp>
        <p:nvSpPr>
          <p:cNvPr id="23" name="Text 19"/>
          <p:cNvSpPr/>
          <p:nvPr/>
        </p:nvSpPr>
        <p:spPr>
          <a:xfrm>
            <a:off x="5193792" y="3058669"/>
            <a:ext cx="2487168" cy="56692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Fastest PL and E2E result with small accuracy loss</a:t>
            </a:r>
            <a:endParaRPr lang="en-US" sz="860" dirty="0"/>
          </a:p>
        </p:txBody>
      </p:sp>
      <p:sp>
        <p:nvSpPr>
          <p:cNvPr id="24" name="Text 20"/>
          <p:cNvSpPr/>
          <p:nvPr/>
        </p:nvSpPr>
        <p:spPr>
          <a:xfrm>
            <a:off x="7680960" y="3058669"/>
            <a:ext cx="2697480" cy="566928"/>
          </a:xfrm>
          <a:prstGeom prst="rect">
            <a:avLst/>
          </a:prstGeom>
          <a:solidFill>
            <a:srgbClr val="EAF7E6"/>
          </a:solidFill>
          <a:ln w="5715">
            <a:solidFill>
              <a:srgbClr val="DCE4EF"/>
            </a:solidFill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Needs larger-scale validation and power/resource study</a:t>
            </a:r>
            <a:endParaRPr lang="en-US" sz="860" dirty="0"/>
          </a:p>
        </p:txBody>
      </p:sp>
      <p:sp>
        <p:nvSpPr>
          <p:cNvPr id="25" name="Text 21"/>
          <p:cNvSpPr/>
          <p:nvPr/>
        </p:nvSpPr>
        <p:spPr>
          <a:xfrm>
            <a:off x="822960" y="3886200"/>
            <a:ext cx="20116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One-sentence result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960120" y="4315968"/>
            <a:ext cx="10195560" cy="566928"/>
          </a:xfrm>
          <a:prstGeom prst="roundRect">
            <a:avLst>
              <a:gd name="adj" fmla="val 11290"/>
            </a:avLst>
          </a:prstGeom>
          <a:solidFill>
            <a:srgbClr val="EAF3FF"/>
          </a:solidFill>
          <a:ln w="8255">
            <a:solidFill>
              <a:srgbClr val="D5E0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3"/>
          <p:cNvSpPr/>
          <p:nvPr/>
        </p:nvSpPr>
        <p:spPr>
          <a:xfrm>
            <a:off x="1069848" y="4398264"/>
            <a:ext cx="9976104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LeNet-v3 demonstrates that 1-bit input and BitMoD-style low-bit weights can preserve near-baseline accuracy while substantially reducing measured PL latency.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914400" y="5266944"/>
            <a:ext cx="10149840" cy="0"/>
          </a:xfrm>
          <a:prstGeom prst="line">
            <a:avLst/>
          </a:prstGeom>
          <a:noFill/>
          <a:ln w="10160">
            <a:solidFill>
              <a:srgbClr val="D5E0E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/>
          <p:nvPr/>
        </p:nvSpPr>
        <p:spPr>
          <a:xfrm>
            <a:off x="868680" y="5513832"/>
            <a:ext cx="192024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24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present it</a:t>
            </a: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2788920" y="5504688"/>
            <a:ext cx="818388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2020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claim the 10k projection as measured data. Present it as an expected result if the same accuracy rate and steady-state timing hold.</a:t>
            </a:r>
            <a:endParaRPr lang="en-US" sz="9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2D416-6315-2ED6-6E93-341560F2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5B3E8189-81B4-5BDF-0FD4-DCB7B84EA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1CAFDC89-726C-FD4A-6B31-26F8CED49EC0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8CBC80A-D10E-14FF-7A79-1CB15250B50F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Q&amp;A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52E149C-CB16-D6D7-9D6A-ACD8834E88BA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A5D1554E-0BA7-CDBB-AC2C-EF85FA0DB52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0579122B-772A-1F50-31CD-0326F7EA2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20E9D481-6A42-72E1-718C-DBB95857C02F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290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mic Sans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8508569-9C91-4403-BCA8-B592D7413131}">
  <we:reference id="4b785c87-866c-4bad-85d8-5d1ae467ac9a" version="3.26.0.0" store="EXCatalog" storeType="EXCatalog"/>
  <we:alternateReferences>
    <we:reference id="WA104381909" version="3.26.0.0" store="ko-K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3209</Words>
  <Application>Microsoft Office PowerPoint</Application>
  <PresentationFormat>와이드스크린</PresentationFormat>
  <Paragraphs>968</Paragraphs>
  <Slides>40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5" baseType="lpstr">
      <vt:lpstr>Arial</vt:lpstr>
      <vt:lpstr>Aptos Display</vt:lpstr>
      <vt:lpstr>Aptos</vt:lpstr>
      <vt:lpstr>Comic Sans MS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ACA LAB / Yonsei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SpAtten Paper Seminar Template</dc:title>
  <dc:subject>Paper seminar template based on uploaded sample</dc:subject>
  <dc:creator>OpenAI</dc:creator>
  <cp:lastModifiedBy>정석찬</cp:lastModifiedBy>
  <cp:revision>26</cp:revision>
  <dcterms:created xsi:type="dcterms:W3CDTF">2026-07-20T20:14:15Z</dcterms:created>
  <dcterms:modified xsi:type="dcterms:W3CDTF">2026-08-18T22:33:31Z</dcterms:modified>
</cp:coreProperties>
</file>